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756" r:id="rId1"/>
  </p:sldMasterIdLst>
  <p:notesMasterIdLst>
    <p:notesMasterId r:id="rId21"/>
  </p:notesMasterIdLst>
  <p:sldIdLst>
    <p:sldId id="456" r:id="rId2"/>
    <p:sldId id="420" r:id="rId3"/>
    <p:sldId id="258" r:id="rId4"/>
    <p:sldId id="259" r:id="rId5"/>
    <p:sldId id="290" r:id="rId6"/>
    <p:sldId id="370" r:id="rId7"/>
    <p:sldId id="372" r:id="rId8"/>
    <p:sldId id="323" r:id="rId9"/>
    <p:sldId id="421" r:id="rId10"/>
    <p:sldId id="449" r:id="rId11"/>
    <p:sldId id="425" r:id="rId12"/>
    <p:sldId id="448" r:id="rId13"/>
    <p:sldId id="336" r:id="rId14"/>
    <p:sldId id="439" r:id="rId15"/>
    <p:sldId id="442" r:id="rId16"/>
    <p:sldId id="452" r:id="rId17"/>
    <p:sldId id="461" r:id="rId18"/>
    <p:sldId id="270" r:id="rId19"/>
    <p:sldId id="446" r:id="rId2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CCFF"/>
    <a:srgbClr val="FFFF00"/>
    <a:srgbClr val="FFFF99"/>
    <a:srgbClr val="FFFFFF"/>
    <a:srgbClr val="F8F88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588" autoAdjust="0"/>
    <p:restoredTop sz="94629" autoAdjust="0"/>
  </p:normalViewPr>
  <p:slideViewPr>
    <p:cSldViewPr>
      <p:cViewPr>
        <p:scale>
          <a:sx n="100" d="100"/>
          <a:sy n="100" d="100"/>
        </p:scale>
        <p:origin x="-28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Y val="0"/>
      <c:rAngAx val="1"/>
    </c:view3D>
    <c:plotArea>
      <c:layout>
        <c:manualLayout>
          <c:layoutTarget val="inner"/>
          <c:xMode val="edge"/>
          <c:yMode val="edge"/>
          <c:x val="9.6924157303370798E-2"/>
          <c:y val="0"/>
          <c:w val="0.86322062901499141"/>
          <c:h val="0.88538657201116067"/>
        </c:manualLayout>
      </c:layout>
      <c:bar3D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3BCADD"/>
            </a:solidFill>
          </c:spPr>
          <c:dPt>
            <c:idx val="0"/>
            <c:spPr>
              <a:solidFill>
                <a:schemeClr val="tx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AC5-47E0-9E1C-6A271EC01A4D}"/>
              </c:ext>
            </c:extLst>
          </c:dPt>
          <c:dPt>
            <c:idx val="1"/>
            <c:spPr>
              <a:solidFill>
                <a:srgbClr val="C45B58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AC5-47E0-9E1C-6A271EC01A4D}"/>
              </c:ext>
            </c:extLst>
          </c:dPt>
          <c:dLbls>
            <c:dLbl>
              <c:idx val="0"/>
              <c:layout>
                <c:manualLayout>
                  <c:x val="0"/>
                  <c:y val="-3.046874812569217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1 983,2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AC5-47E0-9E1C-6A271EC01A4D}"/>
                </c:ext>
              </c:extLst>
            </c:dLbl>
            <c:dLbl>
              <c:idx val="1"/>
              <c:layout>
                <c:manualLayout>
                  <c:x val="4.2134832625598095E-3"/>
                  <c:y val="-3.515624783733712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2 011,4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AC5-47E0-9E1C-6A271EC01A4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Расходы</c:v>
                </c:pt>
                <c:pt idx="1">
                  <c:v>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1775.7</c:v>
                </c:pt>
                <c:pt idx="1">
                  <c:v>1793.5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AC5-47E0-9E1C-6A271EC01A4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Pt>
            <c:idx val="0"/>
            <c:spPr>
              <a:solidFill>
                <a:srgbClr val="C0E16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8AC5-47E0-9E1C-6A271EC01A4D}"/>
              </c:ext>
            </c:extLst>
          </c:dPt>
          <c:dLbls>
            <c:dLbl>
              <c:idx val="0"/>
              <c:layout>
                <c:manualLayout>
                  <c:x val="-8.7979440069991255E-2"/>
                  <c:y val="-3.563293154652819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28,2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AC5-47E0-9E1C-6A271EC01A4D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AC5-47E0-9E1C-6A271EC01A4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Расходы</c:v>
                </c:pt>
                <c:pt idx="1">
                  <c:v>Доходы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17.8</c:v>
                </c:pt>
                <c:pt idx="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8AC5-47E0-9E1C-6A271EC01A4D}"/>
            </c:ext>
          </c:extLst>
        </c:ser>
        <c:dLbls>
          <c:showVal val="1"/>
        </c:dLbls>
        <c:gapWidth val="48"/>
        <c:shape val="cylinder"/>
        <c:axId val="109086208"/>
        <c:axId val="109087744"/>
        <c:axId val="0"/>
      </c:bar3DChart>
      <c:catAx>
        <c:axId val="109086208"/>
        <c:scaling>
          <c:orientation val="minMax"/>
        </c:scaling>
        <c:delete val="1"/>
        <c:axPos val="l"/>
        <c:numFmt formatCode="General" sourceLinked="0"/>
        <c:tickLblPos val="nextTo"/>
        <c:crossAx val="109087744"/>
        <c:crosses val="autoZero"/>
        <c:auto val="1"/>
        <c:lblAlgn val="ctr"/>
        <c:lblOffset val="100"/>
      </c:catAx>
      <c:valAx>
        <c:axId val="109087744"/>
        <c:scaling>
          <c:orientation val="minMax"/>
          <c:min val="50"/>
        </c:scaling>
        <c:delete val="1"/>
        <c:axPos val="b"/>
        <c:majorGridlines/>
        <c:numFmt formatCode="General" sourceLinked="1"/>
        <c:tickLblPos val="nextTo"/>
        <c:crossAx val="109086208"/>
        <c:crosses val="autoZero"/>
        <c:crossBetween val="between"/>
        <c:majorUnit val="10"/>
      </c:valAx>
    </c:plotArea>
    <c:plotVisOnly val="1"/>
    <c:dispBlanksAs val="gap"/>
  </c:chart>
  <c:spPr>
    <a:noFill/>
  </c:spPr>
  <c:txPr>
    <a:bodyPr/>
    <a:lstStyle/>
    <a:p>
      <a:pPr>
        <a:defRPr sz="1800">
          <a:latin typeface="Franklin Gothic Medium Cond" panose="020B0606030402020204" pitchFamily="34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i="1" baseline="0">
                <a:solidFill>
                  <a:schemeClr val="tx2">
                    <a:lumMod val="75000"/>
                  </a:schemeClr>
                </a:solidFill>
              </a:defRPr>
            </a:pPr>
            <a:r>
              <a:rPr lang="ru-RU" sz="2800" i="1" baseline="0" dirty="0">
                <a:solidFill>
                  <a:schemeClr val="tx2">
                    <a:lumMod val="75000"/>
                  </a:schemeClr>
                </a:solidFill>
              </a:rPr>
              <a:t>Основные характеристики бюджета </a:t>
            </a:r>
          </a:p>
          <a:p>
            <a:pPr>
              <a:defRPr i="1" baseline="0">
                <a:solidFill>
                  <a:schemeClr val="tx2">
                    <a:lumMod val="75000"/>
                  </a:schemeClr>
                </a:solidFill>
              </a:defRPr>
            </a:pPr>
            <a:r>
              <a:rPr lang="ru-RU" sz="2800" i="1" baseline="0" dirty="0">
                <a:solidFill>
                  <a:schemeClr val="tx2">
                    <a:lumMod val="75000"/>
                  </a:schemeClr>
                </a:solidFill>
              </a:rPr>
              <a:t>МО МР "Усть-Куломский" за </a:t>
            </a:r>
            <a:r>
              <a:rPr lang="ru-RU" sz="2800" i="1" baseline="0" dirty="0" smtClean="0">
                <a:solidFill>
                  <a:schemeClr val="tx2">
                    <a:lumMod val="75000"/>
                  </a:schemeClr>
                </a:solidFill>
              </a:rPr>
              <a:t>2022 год,</a:t>
            </a:r>
          </a:p>
          <a:p>
            <a:pPr>
              <a:defRPr i="1" baseline="0">
                <a:solidFill>
                  <a:schemeClr val="tx2">
                    <a:lumMod val="75000"/>
                  </a:schemeClr>
                </a:solidFill>
              </a:defRPr>
            </a:pPr>
            <a:r>
              <a:rPr lang="ru-RU" sz="2800" i="1" baseline="0" dirty="0" smtClean="0">
                <a:solidFill>
                  <a:schemeClr val="tx2">
                    <a:lumMod val="75000"/>
                  </a:schemeClr>
                </a:solidFill>
              </a:rPr>
              <a:t>      </a:t>
            </a:r>
            <a:r>
              <a:rPr lang="ru-RU" sz="2000" i="1" baseline="0" dirty="0" smtClean="0">
                <a:solidFill>
                  <a:schemeClr val="accent6">
                    <a:lumMod val="50000"/>
                  </a:schemeClr>
                </a:solidFill>
              </a:rPr>
              <a:t>план                                    факт           (млн.руб.)</a:t>
            </a:r>
            <a:endParaRPr lang="ru-RU" sz="2000" i="1" baseline="0" dirty="0">
              <a:solidFill>
                <a:schemeClr val="accent6">
                  <a:lumMod val="50000"/>
                </a:schemeClr>
              </a:solidFill>
            </a:endParaRPr>
          </a:p>
        </c:rich>
      </c:tx>
      <c:layout>
        <c:manualLayout>
          <c:xMode val="edge"/>
          <c:yMode val="edge"/>
          <c:x val="0.14459637430871036"/>
          <c:y val="3.0484421648112284E-2"/>
        </c:manualLayout>
      </c:layout>
    </c:title>
    <c:view3D>
      <c:rAngAx val="1"/>
    </c:view3D>
    <c:sideWall>
      <c:spPr>
        <a:gradFill>
          <a:gsLst>
            <a:gs pos="86000">
              <a:srgbClr val="9F2936">
                <a:lumMod val="20000"/>
                <a:lumOff val="80000"/>
              </a:srgbClr>
            </a:gs>
            <a:gs pos="0">
              <a:srgbClr val="1B587C">
                <a:lumMod val="40000"/>
                <a:lumOff val="60000"/>
              </a:srgbClr>
            </a:gs>
            <a:gs pos="23000">
              <a:srgbClr val="1B587C">
                <a:lumMod val="20000"/>
                <a:lumOff val="80000"/>
              </a:srgbClr>
            </a:gs>
            <a:gs pos="100000">
              <a:srgbClr val="F07F09">
                <a:tint val="23500"/>
                <a:satMod val="160000"/>
              </a:srgbClr>
            </a:gs>
          </a:gsLst>
          <a:lin ang="5400000" scaled="0"/>
        </a:gradFill>
      </c:spPr>
    </c:sideWall>
    <c:backWall>
      <c:spPr>
        <a:gradFill>
          <a:gsLst>
            <a:gs pos="86000">
              <a:srgbClr val="9F2936">
                <a:lumMod val="20000"/>
                <a:lumOff val="80000"/>
              </a:srgbClr>
            </a:gs>
            <a:gs pos="0">
              <a:srgbClr val="1B587C">
                <a:lumMod val="40000"/>
                <a:lumOff val="60000"/>
              </a:srgbClr>
            </a:gs>
            <a:gs pos="23000">
              <a:srgbClr val="1B587C">
                <a:lumMod val="20000"/>
                <a:lumOff val="80000"/>
              </a:srgbClr>
            </a:gs>
            <a:gs pos="100000">
              <a:srgbClr val="F07F09">
                <a:tint val="23500"/>
                <a:satMod val="160000"/>
              </a:srgbClr>
            </a:gs>
          </a:gsLst>
          <a:lin ang="5400000" scaled="0"/>
        </a:gradFill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 prstMaterial="dkEdge">
              <a:bevelT w="165100" prst="coolSlant"/>
              <a:contourClr>
                <a:srgbClr val="000000"/>
              </a:contourClr>
            </a:sp3d>
          </c:spPr>
          <c:dLbls>
            <c:dLbl>
              <c:idx val="0"/>
              <c:layout>
                <c:manualLayout>
                  <c:x val="5.8789764100285165E-3"/>
                  <c:y val="-2.7777955380996974E-2"/>
                </c:manualLayout>
              </c:layout>
              <c:showVal val="1"/>
            </c:dLbl>
            <c:dLbl>
              <c:idx val="1"/>
              <c:layout>
                <c:manualLayout>
                  <c:x val="2.7777777777777796E-3"/>
                  <c:y val="-3.2407407407407413E-2"/>
                </c:manualLayout>
              </c:layout>
              <c:showVal val="1"/>
            </c:dLbl>
            <c:txPr>
              <a:bodyPr/>
              <a:lstStyle/>
              <a:p>
                <a:pPr>
                  <a:defRPr sz="24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_-* #,##0.00_р_._-;\-* #,##0.00_р_._-;_-* "-"??_р_._-;_-@_-</c:formatCode>
                <c:ptCount val="2"/>
                <c:pt idx="0">
                  <c:v>2012.4</c:v>
                </c:pt>
                <c:pt idx="1">
                  <c:v>2011.4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accent5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dLbls>
            <c:dLbl>
              <c:idx val="0"/>
              <c:layout>
                <c:manualLayout>
                  <c:x val="6.9272627115505706E-2"/>
                  <c:y val="-4.9182593869644325E-2"/>
                </c:manualLayout>
              </c:layout>
              <c:showVal val="1"/>
            </c:dLbl>
            <c:dLbl>
              <c:idx val="1"/>
              <c:layout>
                <c:manualLayout>
                  <c:x val="9.0315080731770553E-2"/>
                  <c:y val="-2.0152992487383836E-2"/>
                </c:manualLayout>
              </c:layout>
              <c:showVal val="1"/>
            </c:dLbl>
            <c:txPr>
              <a:bodyPr/>
              <a:lstStyle/>
              <a:p>
                <a:pPr>
                  <a:defRPr sz="24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Лист1!$C$2:$C$3</c:f>
              <c:numCache>
                <c:formatCode>_-* #,##0.00_р_._-;\-* #,##0.00_р_._-;_-* "-"??_р_._-;_-@_-</c:formatCode>
                <c:ptCount val="2"/>
                <c:pt idx="0">
                  <c:v>2042.3</c:v>
                </c:pt>
                <c:pt idx="1">
                  <c:v>1983.2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профицит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prst="convex"/>
              <a:contourClr>
                <a:srgbClr val="000000"/>
              </a:contourClr>
            </a:sp3d>
          </c:spPr>
          <c:dLbls>
            <c:dLbl>
              <c:idx val="0"/>
              <c:layout>
                <c:manualLayout>
                  <c:x val="4.94124744430776E-2"/>
                  <c:y val="0.11463183895737981"/>
                </c:manualLayout>
              </c:layout>
              <c:showVal val="1"/>
            </c:dLbl>
            <c:dLbl>
              <c:idx val="1"/>
              <c:layout>
                <c:manualLayout>
                  <c:x val="0.10593020680727372"/>
                  <c:y val="-3.178889215286794E-2"/>
                </c:manualLayout>
              </c:layout>
              <c:showVal val="1"/>
            </c:dLbl>
            <c:txPr>
              <a:bodyPr/>
              <a:lstStyle/>
              <a:p>
                <a:pPr>
                  <a:defRPr sz="24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Лист1!$D$2:$D$3</c:f>
              <c:numCache>
                <c:formatCode>_-* #,##0.00_р_._-;\-* #,##0.00_р_._-;_-* "-"??_р_._-;_-@_-</c:formatCode>
                <c:ptCount val="2"/>
                <c:pt idx="0">
                  <c:v>-29.899999999999864</c:v>
                </c:pt>
                <c:pt idx="1">
                  <c:v>28.200000000000042</c:v>
                </c:pt>
              </c:numCache>
            </c:numRef>
          </c:val>
        </c:ser>
        <c:dLbls>
          <c:showVal val="1"/>
        </c:dLbls>
        <c:shape val="box"/>
        <c:axId val="160759808"/>
        <c:axId val="160761344"/>
        <c:axId val="0"/>
      </c:bar3DChart>
      <c:catAx>
        <c:axId val="1607598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 i="1">
                <a:solidFill>
                  <a:schemeClr val="accent2">
                    <a:lumMod val="50000"/>
                  </a:schemeClr>
                </a:solidFill>
              </a:defRPr>
            </a:pPr>
            <a:endParaRPr lang="ru-RU"/>
          </a:p>
        </c:txPr>
        <c:crossAx val="160761344"/>
        <c:crosses val="autoZero"/>
        <c:auto val="1"/>
        <c:lblAlgn val="ctr"/>
        <c:lblOffset val="100"/>
      </c:catAx>
      <c:valAx>
        <c:axId val="160761344"/>
        <c:scaling>
          <c:orientation val="minMax"/>
        </c:scaling>
        <c:axPos val="l"/>
        <c:majorGridlines>
          <c:spPr>
            <a:ln>
              <a:noFill/>
            </a:ln>
          </c:spPr>
        </c:majorGridlines>
        <c:numFmt formatCode="_-* #,##0.00_р_._-;\-* #,##0.00_р_._-;_-* &quot;-&quot;??_р_._-;_-@_-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60759808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2000" b="1" i="1" baseline="0">
                <a:solidFill>
                  <a:schemeClr val="accent4">
                    <a:lumMod val="75000"/>
                  </a:schemeClr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="1" i="1" baseline="0">
                <a:solidFill>
                  <a:srgbClr val="FFC000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000" b="1" i="1" baseline="0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</c:legendEntry>
      <c:layout/>
      <c:txPr>
        <a:bodyPr/>
        <a:lstStyle/>
        <a:p>
          <a:pPr>
            <a:defRPr sz="2000" b="1" i="1"/>
          </a:pPr>
          <a:endParaRPr lang="ru-RU"/>
        </a:p>
      </c:txPr>
    </c:legend>
    <c:plotVisOnly val="1"/>
    <c:dispBlanksAs val="gap"/>
  </c:chart>
  <c:spPr>
    <a:gradFill>
      <a:gsLst>
        <a:gs pos="86000">
          <a:srgbClr val="9F2936">
            <a:lumMod val="20000"/>
            <a:lumOff val="80000"/>
          </a:srgbClr>
        </a:gs>
        <a:gs pos="0">
          <a:srgbClr val="1B587C">
            <a:lumMod val="40000"/>
            <a:lumOff val="60000"/>
          </a:srgbClr>
        </a:gs>
        <a:gs pos="23000">
          <a:srgbClr val="1B587C">
            <a:lumMod val="20000"/>
            <a:lumOff val="80000"/>
          </a:srgbClr>
        </a:gs>
        <a:gs pos="100000">
          <a:srgbClr val="F07F09">
            <a:tint val="23500"/>
            <a:satMod val="160000"/>
          </a:srgbClr>
        </a:gs>
      </a:gsLst>
      <a:lin ang="5400000" scaled="0"/>
    </a:gradFill>
  </c:sp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i="1">
                <a:solidFill>
                  <a:srgbClr val="7030A0"/>
                </a:solidFill>
                <a:latin typeface="+mn-lt"/>
              </a:defRPr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ru-RU" sz="2800" i="1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baseline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доходов бюджета, </a:t>
            </a:r>
            <a:endParaRPr lang="ru-RU" sz="2800" i="1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 i="1">
                <a:solidFill>
                  <a:srgbClr val="7030A0"/>
                </a:solidFill>
                <a:latin typeface="+mn-lt"/>
              </a:defRPr>
            </a:pPr>
            <a:r>
              <a:rPr lang="ru-RU" sz="2800" i="1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2022г. млн</a:t>
            </a:r>
            <a:r>
              <a:rPr lang="ru-RU" sz="2800" i="1" baseline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27866830708661422"/>
          <c:y val="6.8635536222471033E-4"/>
        </c:manualLayout>
      </c:layout>
      <c:spPr>
        <a:gradFill>
          <a:gsLst>
            <a:gs pos="60000">
              <a:srgbClr val="9F2936">
                <a:lumMod val="40000"/>
                <a:lumOff val="60000"/>
              </a:srgbClr>
            </a:gs>
            <a:gs pos="0">
              <a:srgbClr val="1B587C">
                <a:lumMod val="40000"/>
                <a:lumOff val="60000"/>
              </a:srgbClr>
            </a:gs>
            <a:gs pos="23000">
              <a:srgbClr val="1B587C">
                <a:lumMod val="20000"/>
                <a:lumOff val="80000"/>
              </a:srgbClr>
            </a:gs>
            <a:gs pos="100000">
              <a:srgbClr val="F07F09">
                <a:tint val="23500"/>
                <a:satMod val="160000"/>
              </a:srgbClr>
            </a:gs>
          </a:gsLst>
          <a:lin ang="5400000" scaled="0"/>
        </a:gradFill>
      </c:spPr>
    </c:title>
    <c:view3D>
      <c:rAngAx val="1"/>
    </c:view3D>
    <c:floor>
      <c:spPr>
        <a:solidFill>
          <a:srgbClr val="7030A0"/>
        </a:solidFill>
      </c:spPr>
    </c:floor>
    <c:sideWall>
      <c:spPr>
        <a:gradFill>
          <a:gsLst>
            <a:gs pos="0">
              <a:srgbClr val="5ECCF3">
                <a:shade val="51000"/>
                <a:satMod val="130000"/>
              </a:srgbClr>
            </a:gs>
            <a:gs pos="80000">
              <a:srgbClr val="5ECCF3">
                <a:shade val="93000"/>
                <a:satMod val="130000"/>
              </a:srgbClr>
            </a:gs>
            <a:gs pos="100000">
              <a:srgbClr val="5ECCF3">
                <a:shade val="94000"/>
                <a:satMod val="135000"/>
              </a:srgbClr>
            </a:gs>
          </a:gsLst>
          <a:lin ang="16200000" scaled="0"/>
        </a:gradFill>
      </c:spPr>
    </c:sideWall>
    <c:backWall>
      <c:spPr>
        <a:gradFill>
          <a:gsLst>
            <a:gs pos="0">
              <a:srgbClr val="5ECCF3">
                <a:shade val="51000"/>
                <a:satMod val="130000"/>
              </a:srgbClr>
            </a:gs>
            <a:gs pos="80000">
              <a:srgbClr val="5ECCF3">
                <a:shade val="93000"/>
                <a:satMod val="130000"/>
              </a:srgbClr>
            </a:gs>
            <a:gs pos="100000">
              <a:srgbClr val="5ECCF3">
                <a:shade val="94000"/>
                <a:satMod val="135000"/>
              </a:srgbClr>
            </a:gs>
          </a:gsLst>
          <a:lin ang="16200000" scaled="0"/>
        </a:gradFill>
      </c:spPr>
    </c:backWall>
    <c:plotArea>
      <c:layout>
        <c:manualLayout>
          <c:layoutTarget val="inner"/>
          <c:xMode val="edge"/>
          <c:yMode val="edge"/>
          <c:x val="0"/>
          <c:y val="0.16361643578063978"/>
          <c:w val="1"/>
          <c:h val="0.61208459031617579"/>
        </c:manualLayout>
      </c:layout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2.5832329872750356E-2"/>
                  <c:y val="-2.5195613185836495E-3"/>
                </c:manualLayout>
              </c:layout>
              <c:showVal val="1"/>
            </c:dLbl>
            <c:dLbl>
              <c:idx val="1"/>
              <c:layout>
                <c:manualLayout>
                  <c:x val="2.4217809255703451E-2"/>
                  <c:y val="-2.5195613185837419E-3"/>
                </c:manualLayout>
              </c:layout>
              <c:showVal val="1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376.6</c:v>
                </c:pt>
                <c:pt idx="1">
                  <c:v>400.9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2.9061351706036746E-2"/>
                  <c:y val="-4.5222895461756972E-3"/>
                </c:manualLayout>
              </c:layout>
              <c:showVal val="1"/>
            </c:dLbl>
            <c:dLbl>
              <c:idx val="1"/>
              <c:layout>
                <c:manualLayout>
                  <c:x val="2.744685048979725E-2"/>
                  <c:y val="-2.5195613185836495E-3"/>
                </c:manualLayout>
              </c:layout>
              <c:showVal val="1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19.399999999999999</c:v>
                </c:pt>
                <c:pt idx="1">
                  <c:v>21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0070C0"/>
            </a:solidFill>
          </c:spPr>
          <c:dLbls>
            <c:dLbl>
              <c:idx val="0"/>
              <c:layout>
                <c:manualLayout>
                  <c:x val="2.2603288638656564E-2"/>
                  <c:y val="2.5195613185836495E-3"/>
                </c:manualLayout>
              </c:layout>
              <c:showVal val="1"/>
            </c:dLbl>
            <c:dLbl>
              <c:idx val="1"/>
              <c:layout>
                <c:manualLayout>
                  <c:x val="2.0988768021609667E-2"/>
                  <c:y val="2.5195613185836495E-3"/>
                </c:manualLayout>
              </c:layout>
              <c:showVal val="1"/>
            </c:dLbl>
            <c:txPr>
              <a:bodyPr/>
              <a:lstStyle/>
              <a:p>
                <a:pPr>
                  <a:defRPr sz="2400" b="1" baseline="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1616.3</c:v>
                </c:pt>
                <c:pt idx="1">
                  <c:v>1589.6</c:v>
                </c:pt>
              </c:numCache>
            </c:numRef>
          </c:val>
        </c:ser>
        <c:dLbls>
          <c:showVal val="1"/>
        </c:dLbls>
        <c:shape val="cylinder"/>
        <c:axId val="162828672"/>
        <c:axId val="162830208"/>
        <c:axId val="0"/>
      </c:bar3DChart>
      <c:catAx>
        <c:axId val="16282867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162830208"/>
        <c:crosses val="autoZero"/>
        <c:auto val="1"/>
        <c:lblAlgn val="ctr"/>
        <c:lblOffset val="100"/>
      </c:catAx>
      <c:valAx>
        <c:axId val="162830208"/>
        <c:scaling>
          <c:orientation val="minMax"/>
          <c:max val="1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0"/>
        <c:tickLblPos val="nextTo"/>
        <c:crossAx val="162828672"/>
        <c:crosses val="autoZero"/>
        <c:crossBetween val="between"/>
        <c:majorUnit val="0.2"/>
        <c:minorUnit val="4.0000000000000015E-2"/>
      </c:valAx>
      <c:spPr>
        <a:solidFill>
          <a:sysClr val="window" lastClr="FFFFFF">
            <a:lumMod val="85000"/>
          </a:sysClr>
        </a:solidFill>
      </c:spPr>
    </c:plotArea>
    <c:legend>
      <c:legendPos val="b"/>
      <c:legendEntry>
        <c:idx val="1"/>
        <c:txPr>
          <a:bodyPr/>
          <a:lstStyle/>
          <a:p>
            <a:pPr>
              <a:defRPr sz="1800" b="0"/>
            </a:pPr>
            <a:endParaRPr lang="ru-RU"/>
          </a:p>
        </c:txPr>
      </c:legendEntry>
      <c:layout>
        <c:manualLayout>
          <c:xMode val="edge"/>
          <c:yMode val="edge"/>
          <c:x val="8.3718276408910622E-2"/>
          <c:y val="0.79421232398679342"/>
          <c:w val="0.83256344718217878"/>
          <c:h val="0.14247562236674557"/>
        </c:manualLayout>
      </c:layout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</c:chart>
  <c:spPr>
    <a:gradFill>
      <a:gsLst>
        <a:gs pos="60000">
          <a:srgbClr val="9F2936">
            <a:lumMod val="40000"/>
            <a:lumOff val="60000"/>
          </a:srgbClr>
        </a:gs>
        <a:gs pos="0">
          <a:srgbClr val="1B587C">
            <a:lumMod val="40000"/>
            <a:lumOff val="60000"/>
          </a:srgbClr>
        </a:gs>
        <a:gs pos="23000">
          <a:srgbClr val="1B587C">
            <a:lumMod val="20000"/>
            <a:lumOff val="80000"/>
          </a:srgbClr>
        </a:gs>
        <a:gs pos="100000">
          <a:srgbClr val="F07F09">
            <a:tint val="23500"/>
            <a:satMod val="160000"/>
          </a:srgbClr>
        </a:gs>
      </a:gsLst>
      <a:lin ang="5400000" scaled="0"/>
    </a:gradFill>
  </c:sp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0"/>
  <c:chart>
    <c:autoTitleDeleted val="1"/>
    <c:view3D>
      <c:rAngAx val="1"/>
    </c:view3D>
    <c:sideWall>
      <c:spPr>
        <a:gradFill>
          <a:gsLst>
            <a:gs pos="60000">
              <a:srgbClr val="9F2936">
                <a:lumMod val="40000"/>
                <a:lumOff val="60000"/>
              </a:srgbClr>
            </a:gs>
            <a:gs pos="0">
              <a:srgbClr val="1B587C">
                <a:lumMod val="40000"/>
                <a:lumOff val="60000"/>
              </a:srgbClr>
            </a:gs>
            <a:gs pos="13000">
              <a:srgbClr val="1B587C">
                <a:lumMod val="20000"/>
                <a:lumOff val="80000"/>
              </a:srgbClr>
            </a:gs>
            <a:gs pos="100000">
              <a:srgbClr val="F07F09">
                <a:tint val="23500"/>
                <a:satMod val="160000"/>
              </a:srgbClr>
            </a:gs>
          </a:gsLst>
          <a:lin ang="5400000" scaled="0"/>
        </a:gradFill>
      </c:spPr>
    </c:sideWall>
    <c:plotArea>
      <c:layout>
        <c:manualLayout>
          <c:layoutTarget val="inner"/>
          <c:xMode val="edge"/>
          <c:yMode val="edge"/>
          <c:x val="0.15481167979002627"/>
          <c:y val="8.9908992530942394E-2"/>
          <c:w val="0.8451883202099737"/>
          <c:h val="0.82829588120835929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Налоги на совокупный доход (тыс. руб.)</c:v>
                </c:pt>
              </c:strCache>
            </c:strRef>
          </c:tx>
          <c:spPr>
            <a:solidFill>
              <a:srgbClr val="00B0F0"/>
            </a:solidFill>
          </c:spPr>
          <c:dLbls>
            <c:dLbl>
              <c:idx val="0"/>
              <c:layout>
                <c:manualLayout>
                  <c:x val="2.8999015748031497E-2"/>
                  <c:y val="-0.37715914739573658"/>
                </c:manualLayout>
              </c:layout>
              <c:showVal val="1"/>
            </c:dLbl>
            <c:dLbl>
              <c:idx val="1"/>
              <c:layout>
                <c:manualLayout>
                  <c:x val="3.128937007874017E-3"/>
                  <c:y val="-0.40957877358737971"/>
                </c:manualLayout>
              </c:layout>
              <c:showVal val="1"/>
            </c:dLbl>
            <c:dLbl>
              <c:idx val="2"/>
              <c:layout>
                <c:manualLayout>
                  <c:x val="7.6309055118110244E-3"/>
                  <c:y val="-0.39977334087795385"/>
                </c:manualLayout>
              </c:layout>
              <c:showVal val="1"/>
            </c:dLbl>
            <c:dLbl>
              <c:idx val="3"/>
              <c:layout>
                <c:manualLayout>
                  <c:x val="1.1278762029746278E-2"/>
                  <c:y val="-0.3747311354867357"/>
                </c:manualLayout>
              </c:layout>
              <c:showVal val="1"/>
            </c:dLbl>
            <c:dLbl>
              <c:idx val="4"/>
              <c:layout>
                <c:manualLayout>
                  <c:x val="5.5555555555556564E-3"/>
                  <c:y val="-0.41629929376991898"/>
                </c:manualLayout>
              </c:layout>
              <c:showVal val="1"/>
            </c:dLbl>
            <c:txPr>
              <a:bodyPr/>
              <a:lstStyle/>
              <a:p>
                <a:pPr>
                  <a:defRPr sz="2400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22696.799999999996</c:v>
                </c:pt>
                <c:pt idx="1">
                  <c:v>24050.799999999996</c:v>
                </c:pt>
                <c:pt idx="2">
                  <c:v>23307.3</c:v>
                </c:pt>
                <c:pt idx="3">
                  <c:v>18680.2</c:v>
                </c:pt>
                <c:pt idx="4">
                  <c:v>24310.3</c:v>
                </c:pt>
              </c:numCache>
            </c:numRef>
          </c:val>
        </c:ser>
        <c:dLbls>
          <c:showVal val="1"/>
        </c:dLbls>
        <c:gapWidth val="75"/>
        <c:shape val="box"/>
        <c:axId val="169553920"/>
        <c:axId val="169555456"/>
        <c:axId val="0"/>
      </c:bar3DChart>
      <c:catAx>
        <c:axId val="16955392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169555456"/>
        <c:crosses val="autoZero"/>
        <c:auto val="1"/>
        <c:lblAlgn val="ctr"/>
        <c:lblOffset val="100"/>
      </c:catAx>
      <c:valAx>
        <c:axId val="169555456"/>
        <c:scaling>
          <c:orientation val="minMax"/>
        </c:scaling>
        <c:axPos val="l"/>
        <c:numFmt formatCode="#,##0.00" sourceLinked="0"/>
        <c:majorTickMark val="none"/>
        <c:tickLblPos val="nextTo"/>
        <c:crossAx val="169553920"/>
        <c:crosses val="autoZero"/>
        <c:crossBetween val="between"/>
      </c:valAx>
      <c:spPr>
        <a:solidFill>
          <a:schemeClr val="bg1">
            <a:lumMod val="85000"/>
          </a:schemeClr>
        </a:solidFill>
      </c:spPr>
    </c:plotArea>
    <c:legend>
      <c:legendPos val="t"/>
      <c:legendEntry>
        <c:idx val="0"/>
        <c:txPr>
          <a:bodyPr/>
          <a:lstStyle/>
          <a:p>
            <a:pPr algn="ctr">
              <a:defRPr b="1">
                <a:solidFill>
                  <a:schemeClr val="tx1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14740651869418456"/>
          <c:y val="1.24495971035898E-2"/>
          <c:w val="0.70518696261163072"/>
          <c:h val="0.10518030676330084"/>
        </c:manualLayout>
      </c:layout>
      <c:txPr>
        <a:bodyPr/>
        <a:lstStyle/>
        <a:p>
          <a:pPr>
            <a:defRPr b="1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</c:chart>
  <c:spPr>
    <a:gradFill>
      <a:gsLst>
        <a:gs pos="60000">
          <a:srgbClr val="9F2936">
            <a:lumMod val="40000"/>
            <a:lumOff val="60000"/>
          </a:srgbClr>
        </a:gs>
        <a:gs pos="0">
          <a:srgbClr val="1B587C">
            <a:lumMod val="40000"/>
            <a:lumOff val="60000"/>
          </a:srgbClr>
        </a:gs>
        <a:gs pos="13000">
          <a:srgbClr val="1B587C">
            <a:lumMod val="20000"/>
            <a:lumOff val="80000"/>
          </a:srgbClr>
        </a:gs>
        <a:gs pos="100000">
          <a:srgbClr val="F07F09">
            <a:tint val="23500"/>
            <a:satMod val="160000"/>
          </a:srgbClr>
        </a:gs>
      </a:gsLst>
      <a:lin ang="5400000" scaled="0"/>
    </a:gradFill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42"/>
  <c:chart>
    <c:autoTitleDeleted val="1"/>
    <c:plotArea>
      <c:layout>
        <c:manualLayout>
          <c:layoutTarget val="inner"/>
          <c:xMode val="edge"/>
          <c:yMode val="edge"/>
          <c:x val="0.21830420038702389"/>
          <c:y val="0.12548081271126085"/>
          <c:w val="0.68797883155205308"/>
          <c:h val="0.69660315520497729"/>
        </c:manualLayout>
      </c:layout>
      <c:ofPieChart>
        <c:ofPieType val="bar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</c:v>
                </c:pt>
              </c:strCache>
            </c:strRef>
          </c:tx>
          <c:spPr>
            <a:scene3d>
              <a:camera prst="orthographicFront"/>
              <a:lightRig rig="soft" dir="t"/>
            </a:scene3d>
            <a:sp3d prstMaterial="dkEdge">
              <a:bevelT w="114300"/>
              <a:bevelB w="0" h="0"/>
              <a:contourClr>
                <a:srgbClr val="000000"/>
              </a:contourClr>
            </a:sp3d>
          </c:spPr>
          <c:dPt>
            <c:idx val="0"/>
            <c:spPr>
              <a:solidFill>
                <a:srgbClr val="8EF2DF"/>
              </a:solidFill>
              <a:scene3d>
                <a:camera prst="orthographicFront"/>
                <a:lightRig rig="soft" dir="t"/>
              </a:scene3d>
              <a:sp3d prstMaterial="dkEdge">
                <a:bevelT w="114300"/>
                <a:bevelB w="0" h="0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2A2-4012-B947-1AE799C64EF7}"/>
              </c:ext>
            </c:extLst>
          </c:dPt>
          <c:dPt>
            <c:idx val="1"/>
            <c:spPr>
              <a:solidFill>
                <a:srgbClr val="558ED5"/>
              </a:solidFill>
              <a:scene3d>
                <a:camera prst="orthographicFront"/>
                <a:lightRig rig="soft" dir="t"/>
              </a:scene3d>
              <a:sp3d prstMaterial="dkEdge">
                <a:bevelT w="114300"/>
                <a:bevelB w="0" h="0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2A2-4012-B947-1AE799C64EF7}"/>
              </c:ext>
            </c:extLst>
          </c:dPt>
          <c:dPt>
            <c:idx val="2"/>
            <c:spPr>
              <a:solidFill>
                <a:schemeClr val="accent6">
                  <a:lumMod val="75000"/>
                </a:schemeClr>
              </a:solidFill>
              <a:ln cap="rnd">
                <a:bevel/>
              </a:ln>
              <a:scene3d>
                <a:camera prst="orthographicFront"/>
                <a:lightRig rig="soft" dir="t"/>
              </a:scene3d>
              <a:sp3d prstMaterial="dkEdge">
                <a:bevelT w="114300"/>
                <a:bevelB w="0" h="0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2A2-4012-B947-1AE799C64EF7}"/>
              </c:ext>
            </c:extLst>
          </c:dPt>
          <c:dPt>
            <c:idx val="3"/>
            <c:spPr>
              <a:solidFill>
                <a:srgbClr val="FFC000"/>
              </a:solidFill>
              <a:scene3d>
                <a:camera prst="orthographicFront"/>
                <a:lightRig rig="soft" dir="t"/>
              </a:scene3d>
              <a:sp3d prstMaterial="dkEdge">
                <a:bevelT w="114300"/>
                <a:bevelB w="0" h="0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2A2-4012-B947-1AE799C64EF7}"/>
              </c:ext>
            </c:extLst>
          </c:dPt>
          <c:dPt>
            <c:idx val="4"/>
            <c:spPr>
              <a:solidFill>
                <a:srgbClr val="00B050"/>
              </a:solidFill>
              <a:scene3d>
                <a:camera prst="orthographicFront"/>
                <a:lightRig rig="soft" dir="t"/>
              </a:scene3d>
              <a:sp3d prstMaterial="dkEdge">
                <a:bevelT w="114300"/>
                <a:bevelB w="0" h="0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A2A2-4012-B947-1AE799C64EF7}"/>
              </c:ext>
            </c:extLst>
          </c:dPt>
          <c:dPt>
            <c:idx val="5"/>
            <c:spPr>
              <a:solidFill>
                <a:srgbClr val="D58987"/>
              </a:solidFill>
              <a:scene3d>
                <a:camera prst="orthographicFront"/>
                <a:lightRig rig="soft" dir="t"/>
              </a:scene3d>
              <a:sp3d prstMaterial="dkEdge">
                <a:bevelB w="0" h="0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A2A2-4012-B947-1AE799C64EF7}"/>
              </c:ext>
            </c:extLst>
          </c:dPt>
          <c:dPt>
            <c:idx val="6"/>
            <c:spPr>
              <a:solidFill>
                <a:srgbClr val="E6B9B8"/>
              </a:solidFill>
              <a:scene3d>
                <a:camera prst="orthographicFront"/>
                <a:lightRig rig="soft" dir="t"/>
              </a:scene3d>
              <a:sp3d prstMaterial="dkEdge">
                <a:bevelB w="0" h="0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A2A2-4012-B947-1AE799C64EF7}"/>
              </c:ext>
            </c:extLst>
          </c:dPt>
          <c:dPt>
            <c:idx val="7"/>
            <c:spPr>
              <a:solidFill>
                <a:srgbClr val="D58987"/>
              </a:solidFill>
              <a:scene3d>
                <a:camera prst="orthographicFront"/>
                <a:lightRig rig="soft" dir="t"/>
              </a:scene3d>
              <a:sp3d prstMaterial="dkEdge">
                <a:bevelB w="0" h="0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A2A2-4012-B947-1AE799C64EF7}"/>
              </c:ext>
            </c:extLst>
          </c:dPt>
          <c:dPt>
            <c:idx val="8"/>
            <c:spPr>
              <a:solidFill>
                <a:srgbClr val="E6B9B8"/>
              </a:solidFill>
              <a:scene3d>
                <a:camera prst="orthographicFront"/>
                <a:lightRig rig="soft" dir="t"/>
              </a:scene3d>
              <a:sp3d prstMaterial="dkEdge">
                <a:bevelB w="0" h="0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A2A2-4012-B947-1AE799C64EF7}"/>
              </c:ext>
            </c:extLst>
          </c:dPt>
          <c:dPt>
            <c:idx val="9"/>
            <c:spPr>
              <a:solidFill>
                <a:srgbClr val="B0413E"/>
              </a:solidFill>
              <a:scene3d>
                <a:camera prst="orthographicFront"/>
                <a:lightRig rig="soft" dir="t"/>
              </a:scene3d>
              <a:sp3d prstMaterial="dkEdge">
                <a:bevelT w="114300"/>
                <a:bevelB w="0" h="0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A2A2-4012-B947-1AE799C64EF7}"/>
              </c:ext>
            </c:extLst>
          </c:dPt>
          <c:dLbls>
            <c:dLbl>
              <c:idx val="0"/>
              <c:layout>
                <c:manualLayout>
                  <c:x val="-5.318729983086834E-2"/>
                  <c:y val="0.12944267157450343"/>
                </c:manualLayout>
              </c:layout>
              <c:tx>
                <c:rich>
                  <a:bodyPr/>
                  <a:lstStyle/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Обще-государственные </a:t>
                    </a:r>
                  </a:p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вопросы  6,6%</a:t>
                    </a:r>
                    <a:endParaRPr lang="ru-RU" dirty="0"/>
                  </a:p>
                </c:rich>
              </c:tx>
              <c:dLblPos val="bestFit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2A2-4012-B947-1AE799C64EF7}"/>
                </c:ext>
              </c:extLst>
            </c:dLbl>
            <c:dLbl>
              <c:idx val="1"/>
              <c:layout>
                <c:manualLayout>
                  <c:x val="-7.5869161358811055E-2"/>
                  <c:y val="4.8410922178237503E-2"/>
                </c:manualLayout>
              </c:layout>
              <c:tx>
                <c:rich>
                  <a:bodyPr/>
                  <a:lstStyle/>
                  <a:p>
                    <a:r>
                      <a:rPr lang="ru-RU" sz="1800" b="1" i="0" baseline="0" dirty="0" smtClean="0">
                        <a:effectLst/>
                      </a:rPr>
                      <a:t>Жилищно-</a:t>
                    </a:r>
                    <a:endParaRPr lang="ru-RU" dirty="0" smtClean="0">
                      <a:effectLst/>
                    </a:endParaRPr>
                  </a:p>
                  <a:p>
                    <a:r>
                      <a:rPr lang="ru-RU" sz="1800" b="1" i="0" baseline="0" dirty="0" smtClean="0">
                        <a:effectLst/>
                      </a:rPr>
                      <a:t>коммунальное </a:t>
                    </a:r>
                    <a:endParaRPr lang="ru-RU" dirty="0" smtClean="0">
                      <a:effectLst/>
                    </a:endParaRPr>
                  </a:p>
                  <a:p>
                    <a:r>
                      <a:rPr lang="ru-RU" sz="1800" b="1" i="0" baseline="0" dirty="0" smtClean="0">
                        <a:effectLst/>
                      </a:rPr>
                      <a:t>хозяйство</a:t>
                    </a:r>
                    <a:br>
                      <a:rPr lang="ru-RU" sz="1800" b="1" i="0" baseline="0" dirty="0" smtClean="0">
                        <a:effectLst/>
                      </a:rPr>
                    </a:br>
                    <a:r>
                      <a:rPr lang="ru-RU" sz="1800" b="1" i="0" baseline="0" dirty="0" smtClean="0">
                        <a:effectLst/>
                      </a:rPr>
                      <a:t>7,1%</a:t>
                    </a:r>
                    <a:endParaRPr lang="ru-RU" dirty="0" smtClean="0">
                      <a:effectLst/>
                    </a:endParaRPr>
                  </a:p>
                </c:rich>
              </c:tx>
              <c:dLblPos val="bestFit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2A2-4012-B947-1AE799C64EF7}"/>
                </c:ext>
              </c:extLst>
            </c:dLbl>
            <c:dLbl>
              <c:idx val="2"/>
              <c:layout>
                <c:manualLayout>
                  <c:x val="-5.0505468066491692E-2"/>
                  <c:y val="-8.6605992176989985E-2"/>
                </c:manualLayout>
              </c:layout>
              <c:tx>
                <c:rich>
                  <a:bodyPr/>
                  <a:lstStyle/>
                  <a:p>
                    <a:endParaRPr lang="ru-RU" sz="1800" dirty="0" smtClean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endParaRPr lang="ru-RU" sz="1800" dirty="0" smtClean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endParaRPr lang="ru-RU" sz="1800" dirty="0" smtClean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Национальная </a:t>
                    </a:r>
                  </a:p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экономика</a:t>
                    </a:r>
                    <a:r>
                      <a:rPr lang="ru-RU" sz="1800" dirty="0">
                        <a:latin typeface="Times New Roman" pitchFamily="18" charset="0"/>
                        <a:cs typeface="Times New Roman" pitchFamily="18" charset="0"/>
                      </a:rPr>
                      <a:t>
</a:t>
                    </a:r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7,0%</a:t>
                    </a:r>
                    <a:endParaRPr lang="ru-RU" sz="2000" dirty="0"/>
                  </a:p>
                </c:rich>
              </c:tx>
              <c:dLblPos val="bestFit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2A2-4012-B947-1AE799C64EF7}"/>
                </c:ext>
              </c:extLst>
            </c:dLbl>
            <c:dLbl>
              <c:idx val="3"/>
              <c:layout>
                <c:manualLayout>
                  <c:x val="-5.350352207708086E-2"/>
                  <c:y val="-0.22932484840865633"/>
                </c:manualLayout>
              </c:layout>
              <c:tx>
                <c:rich>
                  <a:bodyPr/>
                  <a:lstStyle/>
                  <a:p>
                    <a:endParaRPr lang="ru-RU" sz="1800" dirty="0" smtClean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endParaRPr lang="ru-RU" sz="1800" dirty="0" smtClean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endParaRPr lang="ru-RU" sz="1800" dirty="0" smtClean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Национальная</a:t>
                    </a:r>
                  </a:p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безопасность</a:t>
                    </a:r>
                  </a:p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1,3%</a:t>
                    </a:r>
                    <a:endParaRPr lang="ru-RU" dirty="0"/>
                  </a:p>
                </c:rich>
              </c:tx>
              <c:dLblPos val="bestFit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2A2-4012-B947-1AE799C64EF7}"/>
                </c:ext>
              </c:extLst>
            </c:dLbl>
            <c:dLbl>
              <c:idx val="4"/>
              <c:layout>
                <c:manualLayout>
                  <c:x val="-6.4871441937457294E-2"/>
                  <c:y val="-0.25768335682000243"/>
                </c:manualLayout>
              </c:layout>
              <c:tx>
                <c:rich>
                  <a:bodyPr/>
                  <a:lstStyle/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Прочее (МБТ)</a:t>
                    </a:r>
                    <a:r>
                      <a:rPr lang="ru-RU" sz="1800" dirty="0">
                        <a:latin typeface="Times New Roman" pitchFamily="18" charset="0"/>
                        <a:cs typeface="Times New Roman" pitchFamily="18" charset="0"/>
                      </a:rPr>
                      <a:t>
</a:t>
                    </a:r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7,3%</a:t>
                    </a:r>
                    <a:endParaRPr lang="ru-RU" sz="2000" dirty="0"/>
                  </a:p>
                </c:rich>
              </c:tx>
              <c:dLblPos val="bestFit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2A2-4012-B947-1AE799C64EF7}"/>
                </c:ext>
              </c:extLst>
            </c:dLbl>
            <c:dLbl>
              <c:idx val="5"/>
              <c:layout>
                <c:manualLayout>
                  <c:x val="-0.12948654855643046"/>
                  <c:y val="4.5643116146828401E-2"/>
                </c:manualLayout>
              </c:layout>
              <c:tx>
                <c:rich>
                  <a:bodyPr/>
                  <a:lstStyle/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Культура</a:t>
                    </a:r>
                  </a:p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167,9 млн. рублей (8,5%)</a:t>
                    </a:r>
                    <a:endParaRPr lang="ru-RU" dirty="0"/>
                  </a:p>
                </c:rich>
              </c:tx>
              <c:dLblPos val="bestFit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2A2-4012-B947-1AE799C64EF7}"/>
                </c:ext>
              </c:extLst>
            </c:dLbl>
            <c:dLbl>
              <c:idx val="6"/>
              <c:layout>
                <c:manualLayout>
                  <c:x val="-0.11732425634295715"/>
                  <c:y val="0.14518459534010875"/>
                </c:manualLayout>
              </c:layout>
              <c:tx>
                <c:rich>
                  <a:bodyPr/>
                  <a:lstStyle/>
                  <a:p>
                    <a:pPr>
                      <a:defRPr sz="1800">
                        <a:latin typeface="Times New Roman" pitchFamily="18" charset="0"/>
                        <a:cs typeface="Times New Roman" pitchFamily="18" charset="0"/>
                      </a:defRPr>
                    </a:pPr>
                    <a:endParaRPr lang="ru-RU" sz="1800" dirty="0" smtClean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pPr>
                      <a:defRPr sz="180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Социальная </a:t>
                    </a:r>
                  </a:p>
                  <a:p>
                    <a:pPr>
                      <a:defRPr sz="180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политика</a:t>
                    </a:r>
                    <a:r>
                      <a:rPr lang="ru-RU" sz="1800" dirty="0">
                        <a:latin typeface="Times New Roman" pitchFamily="18" charset="0"/>
                        <a:cs typeface="Times New Roman" pitchFamily="18" charset="0"/>
                      </a:rPr>
                      <a:t>
</a:t>
                    </a:r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64,0 млн. рублей (3,2%)</a:t>
                    </a:r>
                    <a:endParaRPr lang="ru-RU" dirty="0">
                      <a:cs typeface="FrankRuehl" panose="020E0503060101010101" pitchFamily="34" charset="-79"/>
                    </a:endParaRPr>
                  </a:p>
                </c:rich>
              </c:tx>
              <c:spPr/>
              <c:dLblPos val="bestFit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2A2-4012-B947-1AE799C64EF7}"/>
                </c:ext>
              </c:extLst>
            </c:dLbl>
            <c:dLbl>
              <c:idx val="7"/>
              <c:layout>
                <c:manualLayout>
                  <c:x val="-0.11660520559930009"/>
                  <c:y val="0.32716708400691868"/>
                </c:manualLayout>
              </c:layout>
              <c:tx>
                <c:rich>
                  <a:bodyPr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1" i="0" u="none" strike="noStrike" kern="1200" baseline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ru-RU" sz="1800" b="1" i="0" baseline="0" dirty="0" smtClean="0">
                        <a:effectLst/>
                        <a:latin typeface="Times New Roman" pitchFamily="18" charset="0"/>
                        <a:cs typeface="Times New Roman" pitchFamily="18" charset="0"/>
                      </a:rPr>
                      <a:t>Физ. культура и спорт</a:t>
                    </a:r>
                    <a:endParaRPr lang="ru-RU" sz="1800" dirty="0" smtClean="0"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1" i="0" u="none" strike="noStrike" kern="1200" baseline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79,3 млн. рублей (4,0%)</a:t>
                    </a:r>
                    <a:endParaRPr lang="ru-RU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A2A2-4012-B947-1AE799C64EF7}"/>
                </c:ext>
              </c:extLst>
            </c:dLbl>
            <c:dLbl>
              <c:idx val="8"/>
              <c:layout>
                <c:manualLayout>
                  <c:x val="-0.12307458442694665"/>
                  <c:y val="0.22927842058853454"/>
                </c:manualLayout>
              </c:layout>
              <c:tx>
                <c:rich>
                  <a:bodyPr/>
                  <a:lstStyle/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Образование</a:t>
                    </a:r>
                    <a:r>
                      <a:rPr lang="ru-RU" sz="1800" dirty="0">
                        <a:latin typeface="Times New Roman" pitchFamily="18" charset="0"/>
                        <a:cs typeface="Times New Roman" pitchFamily="18" charset="0"/>
                      </a:rPr>
                      <a:t>
</a:t>
                    </a:r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1 091,2</a:t>
                    </a:r>
                    <a:r>
                      <a:rPr lang="ru-RU" sz="1800" baseline="0" dirty="0" smtClean="0">
                        <a:latin typeface="Times New Roman" pitchFamily="18" charset="0"/>
                        <a:cs typeface="Times New Roman" pitchFamily="18" charset="0"/>
                      </a:rPr>
                      <a:t> млн. рублей(55,0%)</a:t>
                    </a:r>
                    <a:endParaRPr lang="ru-RU" dirty="0"/>
                  </a:p>
                </c:rich>
              </c:tx>
              <c:dLblPos val="bestFit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2A2-4012-B947-1AE799C64EF7}"/>
                </c:ext>
              </c:extLst>
            </c:dLbl>
            <c:dLbl>
              <c:idx val="9"/>
              <c:layout>
                <c:manualLayout>
                  <c:x val="-0.29341765091863525"/>
                  <c:y val="-0.40255063901104499"/>
                </c:manualLayout>
              </c:layout>
              <c:tx>
                <c:rich>
                  <a:bodyPr/>
                  <a:lstStyle/>
                  <a:p>
                    <a:pPr>
                      <a:defRPr sz="180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800" u="sng" dirty="0">
                        <a:latin typeface="Times New Roman" pitchFamily="18" charset="0"/>
                        <a:cs typeface="Times New Roman" pitchFamily="18" charset="0"/>
                      </a:rPr>
                      <a:t>Расходы на соц</a:t>
                    </a:r>
                    <a:r>
                      <a:rPr lang="ru-RU" sz="1800" u="sng" dirty="0" smtClean="0">
                        <a:latin typeface="Times New Roman" pitchFamily="18" charset="0"/>
                        <a:cs typeface="Times New Roman" pitchFamily="18" charset="0"/>
                      </a:rPr>
                      <a:t>. сферу 70,7</a:t>
                    </a:r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endParaRPr lang="ru-RU" dirty="0">
                      <a:cs typeface="FrankRuehl" panose="020E0503060101010101" pitchFamily="34" charset="-79"/>
                    </a:endParaRPr>
                  </a:p>
                </c:rich>
              </c:tx>
              <c:spPr/>
              <c:dLblPos val="bestFit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A2A2-4012-B947-1AE799C64EF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CatName val="1"/>
            <c:separator>
</c:separator>
            <c:showLeaderLines val="1"/>
            <c:leaderLines>
              <c:spPr>
                <a:ln w="19050">
                  <a:solidFill>
                    <a:schemeClr val="tx1"/>
                  </a:solidFill>
                </a:ln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</c:v>
                </c:pt>
                <c:pt idx="1">
                  <c:v>Жилищно-коммунальное хозяйство</c:v>
                </c:pt>
                <c:pt idx="2">
                  <c:v>Национальная экономика</c:v>
                </c:pt>
                <c:pt idx="3">
                  <c:v>Национальная безопасность и правоохранительная деятельность</c:v>
                </c:pt>
                <c:pt idx="4">
                  <c:v>Прочее</c:v>
                </c:pt>
                <c:pt idx="5">
                  <c:v>Культура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Образование</c:v>
                </c:pt>
              </c:strCache>
            </c:strRef>
          </c:cat>
          <c:val>
            <c:numRef>
              <c:f>Лист1!$B$2:$B$10</c:f>
              <c:numCache>
                <c:formatCode>0.0</c:formatCode>
                <c:ptCount val="9"/>
                <c:pt idx="0">
                  <c:v>6.6</c:v>
                </c:pt>
                <c:pt idx="1">
                  <c:v>7.1</c:v>
                </c:pt>
                <c:pt idx="2">
                  <c:v>7</c:v>
                </c:pt>
                <c:pt idx="3">
                  <c:v>1.3</c:v>
                </c:pt>
                <c:pt idx="4">
                  <c:v>7.3</c:v>
                </c:pt>
                <c:pt idx="5">
                  <c:v>9.5</c:v>
                </c:pt>
                <c:pt idx="6">
                  <c:v>4.5</c:v>
                </c:pt>
                <c:pt idx="7">
                  <c:v>1.4</c:v>
                </c:pt>
                <c:pt idx="8">
                  <c:v>64.8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A2A2-4012-B947-1AE799C64EF7}"/>
            </c:ext>
          </c:extLst>
        </c:ser>
        <c:dLbls/>
        <c:gapWidth val="8"/>
        <c:splitType val="pos"/>
        <c:splitPos val="4"/>
        <c:secondPieSize val="96"/>
        <c:serLines>
          <c:spPr>
            <a:ln w="19050">
              <a:solidFill>
                <a:schemeClr val="tx1"/>
              </a:solidFill>
            </a:ln>
          </c:spPr>
        </c:serLines>
      </c:ofPieChart>
    </c:plotArea>
    <c:plotVisOnly val="1"/>
    <c:dispBlanksAs val="zero"/>
  </c:chart>
  <c:spPr>
    <a:solidFill>
      <a:schemeClr val="bg1">
        <a:lumMod val="85000"/>
      </a:schemeClr>
    </a:solidFill>
    <a:scene3d>
      <a:camera prst="orthographicFront"/>
      <a:lightRig rig="threePt" dir="t"/>
    </a:scene3d>
    <a:sp3d>
      <a:bevelT w="6350"/>
    </a:sp3d>
  </c:spPr>
  <c:txPr>
    <a:bodyPr/>
    <a:lstStyle/>
    <a:p>
      <a:pPr>
        <a:defRPr sz="1400" b="1">
          <a:solidFill>
            <a:schemeClr val="tx1"/>
          </a:solidFill>
          <a:latin typeface="Franklin Gothic Medium" panose="020B0603020102020204" pitchFamily="34" charset="0"/>
          <a:cs typeface="FrankRuehl" panose="020E0503060101010101" pitchFamily="34" charset="-79"/>
        </a:defRPr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0.78313</cdr:x>
      <cdr:y>0.16716</cdr:y>
    </cdr:from>
    <cdr:to>
      <cdr:x>0.86162</cdr:x>
      <cdr:y>0.39018</cdr:y>
    </cdr:to>
    <cdr:sp macro="" textlink="">
      <cdr:nvSpPr>
        <cdr:cNvPr id="6" name="Стрелка вверх 5"/>
        <cdr:cNvSpPr/>
      </cdr:nvSpPr>
      <cdr:spPr>
        <a:xfrm xmlns:a="http://schemas.openxmlformats.org/drawingml/2006/main" rot="2495221">
          <a:off x="7160972" y="1147372"/>
          <a:ext cx="717641" cy="1530873"/>
        </a:xfrm>
        <a:prstGeom xmlns:a="http://schemas.openxmlformats.org/drawingml/2006/main" prst="upArrow">
          <a:avLst/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120000" vertOverflow="clip" vert="vert270" wrap="square">
          <a:noAutofit/>
        </a:bodyPr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+ 5630,1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0.25536</cdr:x>
      <cdr:y>0.27481</cdr:y>
    </cdr:from>
    <cdr:to>
      <cdr:x>0.41401</cdr:x>
      <cdr:y>0.38201</cdr:y>
    </cdr:to>
    <cdr:sp macro="" textlink="">
      <cdr:nvSpPr>
        <cdr:cNvPr id="2" name="Стрелка вправо 1"/>
        <cdr:cNvSpPr/>
      </cdr:nvSpPr>
      <cdr:spPr>
        <a:xfrm xmlns:a="http://schemas.openxmlformats.org/drawingml/2006/main" rot="19187121">
          <a:off x="2334969" y="1886291"/>
          <a:ext cx="1450695" cy="735844"/>
        </a:xfrm>
        <a:prstGeom xmlns:a="http://schemas.openxmlformats.org/drawingml/2006/main" prst="rightArrow">
          <a:avLst>
            <a:gd name="adj1" fmla="val 50000"/>
            <a:gd name="adj2" fmla="val 45718"/>
          </a:avLst>
        </a:prstGeom>
        <a:solidFill xmlns:a="http://schemas.openxmlformats.org/drawingml/2006/main">
          <a:srgbClr val="00B050"/>
        </a:solidFill>
        <a:ln xmlns:a="http://schemas.openxmlformats.org/drawingml/2006/main">
          <a:solidFill>
            <a:schemeClr val="accent1">
              <a:lumMod val="75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+1 354,0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0.45261</cdr:x>
      <cdr:y>0.19643</cdr:y>
    </cdr:from>
    <cdr:to>
      <cdr:x>0.58733</cdr:x>
      <cdr:y>0.29005</cdr:y>
    </cdr:to>
    <cdr:sp macro="" textlink="">
      <cdr:nvSpPr>
        <cdr:cNvPr id="3" name="Стрелка вправо 2"/>
        <cdr:cNvSpPr/>
      </cdr:nvSpPr>
      <cdr:spPr>
        <a:xfrm xmlns:a="http://schemas.openxmlformats.org/drawingml/2006/main" rot="285764">
          <a:off x="4138685" y="1348304"/>
          <a:ext cx="1231868" cy="642639"/>
        </a:xfrm>
        <a:prstGeom xmlns:a="http://schemas.openxmlformats.org/drawingml/2006/main" prst="rightArrow">
          <a:avLst/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-743,5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0.60124</cdr:x>
      <cdr:y>0.24884</cdr:y>
    </cdr:from>
    <cdr:to>
      <cdr:x>0.74009</cdr:x>
      <cdr:y>0.35266</cdr:y>
    </cdr:to>
    <cdr:sp macro="" textlink="">
      <cdr:nvSpPr>
        <cdr:cNvPr id="14" name="Стрелка вправо 13"/>
        <cdr:cNvSpPr/>
      </cdr:nvSpPr>
      <cdr:spPr>
        <a:xfrm xmlns:a="http://schemas.openxmlformats.org/drawingml/2006/main" rot="944472">
          <a:off x="5497719" y="1708036"/>
          <a:ext cx="1269690" cy="712610"/>
        </a:xfrm>
        <a:prstGeom xmlns:a="http://schemas.openxmlformats.org/drawingml/2006/main" prst="rightArrow">
          <a:avLst/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-4 627,1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0.40598</cdr:x>
      <cdr:y>0.31579</cdr:y>
    </cdr:from>
    <cdr:to>
      <cdr:x>0.60256</cdr:x>
      <cdr:y>0.59979</cdr:y>
    </cdr:to>
    <cdr:sp macro="" textlink="">
      <cdr:nvSpPr>
        <cdr:cNvPr id="6" name="Блок-схема: узел 5"/>
        <cdr:cNvSpPr/>
      </cdr:nvSpPr>
      <cdr:spPr>
        <a:xfrm xmlns:a="http://schemas.openxmlformats.org/drawingml/2006/main">
          <a:off x="3420380" y="1747059"/>
          <a:ext cx="1656184" cy="1571189"/>
        </a:xfrm>
        <a:prstGeom xmlns:a="http://schemas.openxmlformats.org/drawingml/2006/main" prst="flowChartConnector">
          <a:avLst/>
        </a:prstGeom>
        <a:solidFill xmlns:a="http://schemas.openxmlformats.org/drawingml/2006/main">
          <a:schemeClr val="tx2">
            <a:lumMod val="20000"/>
            <a:lumOff val="80000"/>
          </a:schemeClr>
        </a:solidFill>
        <a:ln xmlns:a="http://schemas.openxmlformats.org/drawingml/2006/main">
          <a:solidFill>
            <a:schemeClr val="accent1">
              <a:lumMod val="60000"/>
              <a:lumOff val="4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1 983,2</a:t>
          </a:r>
        </a:p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  <a:latin typeface="Franklin Gothic Medium Cond" panose="020B0606030402020204" pitchFamily="34" charset="0"/>
              <a:cs typeface="Times New Roman" panose="02020603050405020304" pitchFamily="18" charset="0"/>
            </a:rPr>
            <a:t>млн. рублей</a:t>
          </a:r>
          <a:endParaRPr lang="ru-RU" sz="1800" b="1" dirty="0">
            <a:solidFill>
              <a:schemeClr val="tx1"/>
            </a:solidFill>
            <a:latin typeface="Franklin Gothic Medium Cond" panose="020B0606030402020204" pitchFamily="34" charset="0"/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A21E9B-8788-4598-B74E-39B0A42194D9}" type="datetimeFigureOut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55367-D5C5-45E3-B547-F237AA57615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6836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75FFCC-65C0-4542-8386-A1599E4C878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BF3EDBF-5151-4033-8E93-AE9EA38F741F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alt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3931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0148F-C733-4CFB-9789-AFFDCDBBAEAC}" type="datetime1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2E17DC-96CB-4E56-B0EA-93D5F8F61698}" type="datetime1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2EB15F-0005-4F9C-B9D0-9F86C432E90C}" type="datetime1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6BF11-BB9A-4350-855B-62CBFCF70F5B}" type="datetime1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55C1CB-2338-47A1-88C3-E04BE85DF871}" type="datetime1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948E86-F328-4A05-8362-71548B3EDB85}" type="datetime1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4A20A3-302E-460A-9A6B-D9F20A302587}" type="datetime1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24205A-E081-4717-AB4D-C052BAB7BF17}" type="datetime1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964D9-BF72-4E42-8A44-64DC876EA2A0}" type="datetime1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113B3B-8BF0-4FD0-BCFF-7BEE1A3786EB}" type="datetime1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F1794B-010A-4087-89B1-C06760276724}" type="datetime1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ABD43E3-DC29-40E1-BE9F-0A36873B7A4B}" type="datetime1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ader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052735"/>
          </a:xfrm>
          <a:prstGeom prst="rect">
            <a:avLst/>
          </a:prstGeom>
        </p:spPr>
      </p:pic>
      <p:sp>
        <p:nvSpPr>
          <p:cNvPr id="10" name="Rectangle 37"/>
          <p:cNvSpPr txBox="1">
            <a:spLocks noChangeArrowheads="1"/>
          </p:cNvSpPr>
          <p:nvPr/>
        </p:nvSpPr>
        <p:spPr>
          <a:xfrm>
            <a:off x="2642196" y="2181383"/>
            <a:ext cx="3730004" cy="2240039"/>
          </a:xfrm>
          <a:prstGeom prst="rect">
            <a:avLst/>
          </a:prstGeom>
          <a:noFill/>
        </p:spPr>
        <p:txBody>
          <a:bodyPr anchor="ctr">
            <a:normAutofit fontScale="92500" lnSpcReduction="20000"/>
          </a:bodyPr>
          <a:lstStyle/>
          <a:p>
            <a:pPr algn="ctr">
              <a:lnSpc>
                <a:spcPct val="110000"/>
              </a:lnSpc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</a:t>
            </a:r>
          </a:p>
          <a:p>
            <a:pPr algn="ctr">
              <a:lnSpc>
                <a:spcPct val="110000"/>
              </a:lnSpc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 исполнении бюджета муниципального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образования муниципального района «Усть-Куломский»</a:t>
            </a:r>
          </a:p>
          <a:p>
            <a:pPr algn="ctr">
              <a:lnSpc>
                <a:spcPct val="110000"/>
              </a:lnSpc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 2022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609025"/>
          </a:xfrm>
          <a:prstGeom prst="rect">
            <a:avLst/>
          </a:prstGeom>
        </p:spPr>
      </p:pic>
      <p:pic>
        <p:nvPicPr>
          <p:cNvPr id="18" name="Рисунок 17" descr="C:\Users\Польователь\Downloads\Новая папка (2)\puzla-40189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7029400"/>
            <a:ext cx="3024336" cy="2246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899" b="45337"/>
          <a:stretch/>
        </p:blipFill>
        <p:spPr bwMode="auto">
          <a:xfrm>
            <a:off x="0" y="0"/>
            <a:ext cx="9144000" cy="198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6341" y="4718177"/>
            <a:ext cx="2635708" cy="1910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580" y="2107216"/>
            <a:ext cx="1962164" cy="2210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32640" y="2773333"/>
            <a:ext cx="2648313" cy="198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580" y="4741619"/>
            <a:ext cx="2522747" cy="1887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181383"/>
            <a:ext cx="2323824" cy="2136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8124" y="4726014"/>
            <a:ext cx="2592288" cy="1931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10170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76724420"/>
              </p:ext>
            </p:extLst>
          </p:nvPr>
        </p:nvGraphicFramePr>
        <p:xfrm>
          <a:off x="37781" y="1036281"/>
          <a:ext cx="9106219" cy="57985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5608"/>
                <a:gridCol w="3346740"/>
                <a:gridCol w="1492592"/>
                <a:gridCol w="1265671"/>
                <a:gridCol w="1042318"/>
                <a:gridCol w="1363290"/>
              </a:tblGrid>
              <a:tr h="10055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кода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исполнено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endParaRPr lang="ru-RU" sz="14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%исполнения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6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01 00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вопросы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134 575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131 095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3 480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97,4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011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03 00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26 020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25 759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261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26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04 00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138 611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137 468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1 143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99,2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26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05 00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 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189 444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141 285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48 159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74,6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26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07 00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1 093 706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1 091 186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2 520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26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08 00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169 909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916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1 993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26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65 427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64 017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1 410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26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11 00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79 334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79 276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58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037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13 00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(муниципального) долга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405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14 00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 бюджетам субъектов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РФ и МО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145 087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145 087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448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2 042 251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983 231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59 020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" y="528447"/>
            <a:ext cx="9144000" cy="10156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Исполнение расходов бюджета МО МР «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Усть-Куломский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разрезе разделов классификации расходов бюджетов 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(тыс. руб.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272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5"/>
          <p:cNvSpPr txBox="1">
            <a:spLocks/>
          </p:cNvSpPr>
          <p:nvPr/>
        </p:nvSpPr>
        <p:spPr>
          <a:xfrm>
            <a:off x="1" y="29502"/>
            <a:ext cx="9143999" cy="129614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4000" b="1" dirty="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t>Структура расходов бюджета МО МР «Усть-Куломский»</a:t>
            </a:r>
            <a:endParaRPr lang="ru-RU" sz="4000" b="1" dirty="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2282290"/>
              </p:ext>
            </p:extLst>
          </p:nvPr>
        </p:nvGraphicFramePr>
        <p:xfrm>
          <a:off x="1" y="1325646"/>
          <a:ext cx="9144000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333419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1368152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Реализация Майских указов </a:t>
            </a:r>
            <a:b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Президента Российской Федерации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12</a:t>
            </a:fld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85932342"/>
              </p:ext>
            </p:extLst>
          </p:nvPr>
        </p:nvGraphicFramePr>
        <p:xfrm>
          <a:off x="1" y="1052736"/>
          <a:ext cx="9171036" cy="57156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41450"/>
                <a:gridCol w="954784"/>
                <a:gridCol w="816103"/>
                <a:gridCol w="743638"/>
                <a:gridCol w="768974"/>
                <a:gridCol w="796112"/>
                <a:gridCol w="631366"/>
                <a:gridCol w="881247"/>
                <a:gridCol w="796112"/>
                <a:gridCol w="941250"/>
              </a:tblGrid>
              <a:tr h="1968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Отдельные категории работников муниципальных учреждений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(без внеш. совместителей)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Целевой показатель  зарплаты на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2021г. (руб. в мес.)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Фактическая начисленная зарплата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2021г. (руб.)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нения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Целевой показатель  зарплаты на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2022г. (руб. в мес.)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Фактическая начисленная зарплата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2022г. (руб.)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исполнения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Целевой показа-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тель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числен-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ности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на 2022г. (чел.)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Факт. числен-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ность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2022г.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(чел.)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Отклоне-ние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от целевого показателя (чел.)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8269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Педагогические работники общеобразовательных учреждений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44 839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44 852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100,0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49 277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49 277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100,0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419,9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376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-43,9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733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Педагоги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ческие работники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дошкольных учреждений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37 850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34 049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90,0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41 579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41 579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100,0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154,7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128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-26,7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87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Педагоги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ческие работники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доп. образования детей: в 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т.ч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 образование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- культура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 спорт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48 326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41 965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55 758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54 435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48 514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41 965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59 938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54 827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100,4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100,0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107,5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100,7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53 279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46 272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61 466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60 008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55  517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46 272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68 700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60 008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104,2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100,0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111,8100,0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18,5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5,0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-2,5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86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Работники учреждений культуры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39 131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39 131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100,0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43 142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42 836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99,3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118,7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131,1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+12,4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82224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noFill/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 расходов по муниципальным программам и непрограммным направлениям деятельности, тыс.руб.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00831470"/>
              </p:ext>
            </p:extLst>
          </p:nvPr>
        </p:nvGraphicFramePr>
        <p:xfrm>
          <a:off x="-1019" y="1198260"/>
          <a:ext cx="9145019" cy="56384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41128"/>
                <a:gridCol w="1103736"/>
                <a:gridCol w="1103736"/>
                <a:gridCol w="1052611"/>
                <a:gridCol w="883161"/>
                <a:gridCol w="880524"/>
                <a:gridCol w="1080123"/>
              </a:tblGrid>
              <a:tr h="86409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программы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</a:p>
                    <a:p>
                      <a:pPr algn="ctr" fontAlgn="t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(факт)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b="1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t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(план)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</a:p>
                    <a:p>
                      <a:pPr algn="ctr" fontAlgn="t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(факт)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откл. от плана </a:t>
                      </a:r>
                    </a:p>
                    <a:p>
                      <a:pPr algn="ctr" fontAlgn="t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(+;-)</a:t>
                      </a:r>
                    </a:p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гр.4-гр3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(% испол-нения )</a:t>
                      </a:r>
                    </a:p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гр.4/гр.3*</a:t>
                      </a:r>
                    </a:p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откл. от 2021г.</a:t>
                      </a:r>
                    </a:p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(гр.4-гр.2)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304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95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расходов:</a:t>
                      </a:r>
                    </a:p>
                    <a:p>
                      <a:pPr algn="l" fontAlgn="ctr"/>
                      <a:r>
                        <a:rPr lang="ru-RU" sz="13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т.ч.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1 775 731,5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61" marR="4361" marT="436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2 042 250,7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61" marR="4361" marT="436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1 983 230,7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61" marR="4361" marT="436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-59 20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61" marR="4361" marT="43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61" marR="4361" marT="43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4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207 499,2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100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МП «Развитие экономики»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8 625,9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8 359,1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8 359,1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-266,8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8100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МП «Территориальное развитие»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242 043,9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344 750,5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295 526,6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-49 223,9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85,7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53 482,7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537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МП «Развитие образования»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978 114,1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1 086 986,6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1 084 533,6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-2 453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99,8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106 419,5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8100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МП «Муниципальное управление»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038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2 </a:t>
                      </a: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536,6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3 481,5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3 477,1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-22 792,9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99,9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940,5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65289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МП «Обеспечение безопасности       жизнедеятельности населения</a:t>
                      </a:r>
                      <a:r>
                        <a:rPr lang="ru-RU" sz="13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2 662,2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26 270,0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26 009,1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-260,9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23 346,9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6921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МП «Развитие культуры»</a:t>
                      </a:r>
                    </a:p>
                    <a:p>
                      <a:pPr algn="l" fontAlgn="t"/>
                      <a:endParaRPr lang="ru-RU" sz="13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199 099,5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171 293,4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170 088,0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-1 205,4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99,3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-29 011,5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882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МП «Развитие физкультуры и спорта»</a:t>
                      </a:r>
                    </a:p>
                    <a:p>
                      <a:pPr algn="l" fontAlgn="t"/>
                      <a:endParaRPr lang="ru-RU" sz="13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60 415,7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77 375,2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77 355,3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-19,9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99,97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939,6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9572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МП «Молодежь района»</a:t>
                      </a:r>
                    </a:p>
                    <a:p>
                      <a:pPr algn="l" fontAlgn="t"/>
                      <a:endParaRPr lang="ru-RU" sz="13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300,0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300,0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300,0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5020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МП «Управление муниципальным   имуществом»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15 967</a:t>
                      </a: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15 491,6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-99 524,1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15 491,6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5020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Непрограммные направления деятельности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281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934,5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307 466,9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302 090,3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-5 376,6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98,3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155,8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4455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91346" y="4509120"/>
            <a:ext cx="442912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32656"/>
            <a:ext cx="84969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Национальные проекты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2022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 реализацию приоритетных направлений национальных проектов предусмотрено 167,4 млн. руб. по пяти направлениям: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Обеспечение мероприятий по расселению непригодного для проживания жилищного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фонда 162,6 млн. руб.;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Укрепление материально-технической базы муниципальных учреждений сферы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культуры 2,5 млн. руб.;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Государственная поддержка отрасли культуры (Федеральный проект "Творческие люди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") 165,8 тыс. руб.;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Реализация отдельных мероприятий регионального проекта "Спорт - норма жизни" в части подготовки спортивного резерва и спорта высших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достижений 202,4 тыс. руб.;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Укрепление материально-технической базы и создание безопасных условий в организациях в сфере образования в Республике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Коми 1,9 млн. руб.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Расходы бюджета МО МР 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Усть-Куломский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 в отчетном периоде в муниципальной составляющей национальных проектов составляют  120,4 млн. руб. или 72% утвержденных ассигнований.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9934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Program Files\Microsoft Office\MEDIA\CAGCAT10\j023301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"/>
            <a:ext cx="1944215" cy="14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88640"/>
            <a:ext cx="864096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</a:p>
          <a:p>
            <a:pPr algn="ctr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                       Участие населения в реализации  социально-значимых проектов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</a:p>
          <a:p>
            <a:pPr algn="just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В целях повышения эффективности бюджетных расходов за счет привлечения населения в процесс принятия решений на местном уровне в муниципальном образовании в 2022 году продолжалась реализация проекта «Народный бюджет» с объемом средств бюджета МО МР «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Усть-Куломский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» –  7,7 млн. руб., исполнение составило 100% :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Возмещение части затрат на реализацию народных проектов в сфере агропромышленного комплекса (приобретение оборудования для производства молочной продукции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) 0,94 млн. руб.;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Реализация народных проектов в сфере дорожной деятельности (ремонт автомобильной дороги общего пользования местного значения 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ул. Центральная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» протяженностью 1,16 км на участке, расположенном на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территории 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пст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Кебанъель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) 1,5 млн. руб.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Реализация народных проектов в сфере образования, прошедших отбор в рамках проекта "Народный бюджет" (мероприятия по благоустройству территорий, ремонту зданий, приобретению учебного и учебно-лабораторного оборудования, спортивного инвентаря, развитию организаций дополнительного образования)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2,8 млн. руб.;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Реализация народных проектов в сфере культуры, прошедших отбор в рамках проекта "Народный бюджет" (ремонт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Зимстанского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ДК,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ремонт пола в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Пожегодском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ДК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)» 2,5 млн. руб.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29314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Program Files\Microsoft Office\MEDIA\CAGCAT10\j0205462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0648"/>
            <a:ext cx="6336704" cy="6304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332656"/>
            <a:ext cx="864096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Результаты по капитальному строительству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 2022 году администрацией МР «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Усть-Куломский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» были проведены работы и подготовлены документы для дальнейшего капитального строительства объектов по финансированию следующих объектов: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Строительство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автомобильной дороги в с. Усть-Кулом (ул.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В.С.Лодыгина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, ул.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Б.П.Липина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, ул. Петропавловская, ул. Спортивная) – выполнены дополнительные работы. Объект введен в эксплуатацию.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Строительство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улично-дорожной сети и  водопроводной сети в микрорайоне новой застройки «Северный» в с. Усть-Кулом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подготовлена проектно-сметная документация и получено заключение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госэкспертизы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. В 2023 г. заключен контракт на строительство 1 этапа.  Кроме того, по данному объекту  заключен контракт на проведение комплекса строительно-монтажных работ по переустройству объектов собственника (перенос сетей).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Выполнены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инженерные изыскания земельного участка под строительство Дома культуры в селе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Деревянск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. Заключен договор на выполнение проектной и рабочей документации по привязке экономически эффективной проектной документации повторного использования «Строительство сельского дома культуры на 100 мест в с. Стрельна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Сухиничского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района Калужской области» для строительства «Дом культуры в селе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Деревянск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 2022 г. заключен договор на проведение государственной экспертизы проектно-сметной  документации.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Строительство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водопроводной сети в с.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Деревянск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. Заключен договор на проведение государственной экспертизы проектно-сметной документации. </a:t>
            </a:r>
          </a:p>
          <a:p>
            <a:pPr lvl="0"/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3755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Program Files\Microsoft Office\MEDIA\CAGCAT10\j0205462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0648"/>
            <a:ext cx="6336704" cy="6304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332656"/>
            <a:ext cx="86409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Ведутся работы по разработке последнего раздела, смет по строительству начальной школы-детсада в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пст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. Смолянка (40/40 мест).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Получено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положительное заключение государственной экспертизы по объекту  «Открытая универсальная площадка лето-зима 30х60 м., п. 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Югыдъяг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Проект «Дополнительный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спально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-игровой комплекс на 90 мест МАДОУ «Детский сад № 1»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с.Усть-Кулом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получил положительное заключение государственной экспертизы.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Дом культуры со зрительным залом на 150 мест в с. Помоздино - заключены контракты по разработке ПСД с ООО ПИ «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Комигражданпроект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Строительство микрорайона новой застройки «Юбилейный»  в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с.Усть-Кулом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- направлена заявка в адрес Министерства сельского хозяйства на выделение финансовых средств по  подготовке  ПСД.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Строительство водопроводных сетей в п.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Югыдъяг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Зимстан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- подготовка аукционной документации по определению подрядчиков на выполнение работ по проекту планировки и проекту межевания данных объектов.</a:t>
            </a: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        В 2022 году на осуществление капитальных вложений  в объекты муниципальной собственности  МО МР «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Усть-Куломский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которых осуществляется за счет межбюджетных трансфертов из других бюджетов бюджетной системы Российской Федерации,  в бюджете было предусмотрено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227,4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., кассовые расходы составили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176,2 млн.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. или 77,5%.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3468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rpp.nashaucheba.ru/pars_docs/refs/49/48489/img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57" y="29421"/>
            <a:ext cx="1187624" cy="1160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lost-computer.com/cgi/nph-proxy.cgi/010100A/http/kaz.gazeta.kz/preview/image202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039022"/>
            <a:ext cx="3149672" cy="1818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2204865"/>
            <a:ext cx="9143999" cy="218521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Остаток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задолженности по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бюджетным кредитам</a:t>
            </a:r>
          </a:p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01.01.2023г.составил 12 618 тыс. руб.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 01.01.2022г. -17 400 тыс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. руб.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 01.01.2021г.- 27 360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Круглая лента лицом вниз 2"/>
          <p:cNvSpPr/>
          <p:nvPr/>
        </p:nvSpPr>
        <p:spPr>
          <a:xfrm>
            <a:off x="1403648" y="116632"/>
            <a:ext cx="6480720" cy="2088232"/>
          </a:xfrm>
          <a:prstGeom prst="ellipseRibbon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Источники финансирования </a:t>
            </a: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бюджета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97160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21969" y="4077072"/>
            <a:ext cx="516581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по уплате процентов за пользование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бюджетными кредитами составили: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 2022году   140,7 тыс. руб.</a:t>
            </a:r>
          </a:p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2021году   563,9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тыс. руб.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 2020 году  980,4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2923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576" y="332656"/>
            <a:ext cx="8781384" cy="622014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81000" y="2286000"/>
            <a:ext cx="8534400" cy="9233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4849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5"/>
          <p:cNvSpPr>
            <a:spLocks noGrp="1"/>
          </p:cNvSpPr>
          <p:nvPr>
            <p:ph type="ctrTitle"/>
          </p:nvPr>
        </p:nvSpPr>
        <p:spPr>
          <a:xfrm>
            <a:off x="1" y="1196752"/>
            <a:ext cx="9143999" cy="79208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/>
            </a:r>
            <a:b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4000" dirty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/>
            </a:r>
            <a:br>
              <a:rPr lang="ru-RU" sz="4000" dirty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/>
            </a:r>
            <a:b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4000" dirty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/>
            </a:r>
            <a:br>
              <a:rPr lang="ru-RU" sz="4000" dirty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/>
            </a:r>
            <a:b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4000" dirty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/>
            </a:r>
            <a:br>
              <a:rPr lang="ru-RU" sz="4000" dirty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/>
            </a:r>
            <a:b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/>
            </a:r>
            <a:b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4000" dirty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/>
            </a:r>
            <a:br>
              <a:rPr lang="ru-RU" sz="4000" dirty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/>
            </a:r>
            <a:b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4000" dirty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/>
            </a:r>
            <a:br>
              <a:rPr lang="ru-RU" sz="4000" dirty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>Исполнение  бюджета </a:t>
            </a:r>
            <a:b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>МО МР «Усть-Куломский»</a:t>
            </a:r>
            <a:b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> за 2022 год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Franklin Gothic Medium Cond" panose="020B0606030402020204" pitchFamily="34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xmlns="" val="2911020085"/>
              </p:ext>
            </p:extLst>
          </p:nvPr>
        </p:nvGraphicFramePr>
        <p:xfrm>
          <a:off x="0" y="1628800"/>
          <a:ext cx="9144000" cy="5156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1549" y="2708533"/>
            <a:ext cx="1393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Franklin Gothic Medium Cond" panose="020B0606030402020204" pitchFamily="34" charset="0"/>
              </a:rPr>
              <a:t>Доходы</a:t>
            </a:r>
            <a:endParaRPr lang="ru-RU" sz="2400" b="1" dirty="0">
              <a:latin typeface="Franklin Gothic Medium Cond" panose="020B06060304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01" y="4585923"/>
            <a:ext cx="1530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Franklin Gothic Medium Cond" panose="020B0606030402020204" pitchFamily="34" charset="0"/>
              </a:rPr>
              <a:t>Расходы</a:t>
            </a:r>
            <a:endParaRPr lang="ru-RU" sz="2400" b="1" dirty="0">
              <a:latin typeface="Franklin Gothic Medium Cond" panose="020B0606030402020204" pitchFamily="34" charset="0"/>
            </a:endParaRPr>
          </a:p>
        </p:txBody>
      </p:sp>
      <p:sp>
        <p:nvSpPr>
          <p:cNvPr id="24" name="Выноска со стрелкой вниз 23"/>
          <p:cNvSpPr/>
          <p:nvPr/>
        </p:nvSpPr>
        <p:spPr>
          <a:xfrm rot="5400000">
            <a:off x="7687175" y="4174360"/>
            <a:ext cx="1264042" cy="1284791"/>
          </a:xfrm>
          <a:prstGeom prst="downArrowCallout">
            <a:avLst>
              <a:gd name="adj1" fmla="val 55872"/>
              <a:gd name="adj2" fmla="val 40444"/>
              <a:gd name="adj3" fmla="val 25000"/>
              <a:gd name="adj4" fmla="val 74707"/>
            </a:avLst>
          </a:prstGeom>
          <a:solidFill>
            <a:srgbClr val="C0E16D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b="1" dirty="0">
              <a:solidFill>
                <a:schemeClr val="tx1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028384" y="4585923"/>
            <a:ext cx="1115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Franklin Gothic Medium Cond" panose="020B0606030402020204" pitchFamily="34" charset="0"/>
              </a:rPr>
              <a:t>ПРОФИЦИТ</a:t>
            </a:r>
            <a:endParaRPr lang="ru-RU" b="1" dirty="0">
              <a:latin typeface="Franklin Gothic Medium Cond" panose="020B06060304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87402" y="6287758"/>
            <a:ext cx="1926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Franklin Gothic Medium Cond" panose="020B0606030402020204" pitchFamily="34" charset="0"/>
              </a:rPr>
              <a:t>млн. рублей</a:t>
            </a:r>
            <a:endParaRPr lang="ru-RU" sz="2400" dirty="0">
              <a:latin typeface="Franklin Gothic Medium Cond" panose="020B06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6951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27019947"/>
              </p:ext>
            </p:extLst>
          </p:nvPr>
        </p:nvGraphicFramePr>
        <p:xfrm>
          <a:off x="251521" y="265612"/>
          <a:ext cx="8640960" cy="6568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9716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http://kotovsk-rda.odessa.gov.ua/files/kotovsk-rda/05.2015/548_proportional_edcc4341cb73543a0ed421c60bca89a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316"/>
            <a:ext cx="1556172" cy="133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0000" y="0"/>
            <a:ext cx="1124000" cy="1384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 rot="10800000" flipV="1">
            <a:off x="467538" y="6188230"/>
            <a:ext cx="8190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Фактические доходы к плану -1 млн. руб. (99,9%);</a:t>
            </a:r>
          </a:p>
          <a:p>
            <a:pPr algn="ctr"/>
            <a:r>
              <a:rPr lang="ru-RU" b="1" i="1" dirty="0" smtClean="0"/>
              <a:t>Фактические расходы к плану -59,1 млн. руб.(97,1%); </a:t>
            </a:r>
          </a:p>
        </p:txBody>
      </p:sp>
    </p:spTree>
    <p:extLst>
      <p:ext uri="{BB962C8B-B14F-4D97-AF65-F5344CB8AC3E}">
        <p14:creationId xmlns:p14="http://schemas.microsoft.com/office/powerpoint/2010/main" xmlns="" val="3122596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60325330"/>
              </p:ext>
            </p:extLst>
          </p:nvPr>
        </p:nvGraphicFramePr>
        <p:xfrm>
          <a:off x="0" y="0"/>
          <a:ext cx="9144000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1700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97160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5157192"/>
            <a:ext cx="9144000" cy="15696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Фактические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 плану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+24,2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млн. руб. (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106,4%);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Фактические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 плану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+1,6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млн. руб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.(108,0%);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Факт.безвозмездные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поступления к плану -26,8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млн. руб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 (98,3%)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3717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82264411"/>
              </p:ext>
            </p:extLst>
          </p:nvPr>
        </p:nvGraphicFramePr>
        <p:xfrm>
          <a:off x="0" y="0"/>
          <a:ext cx="9143997" cy="74073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23928"/>
                <a:gridCol w="1008112"/>
                <a:gridCol w="864096"/>
                <a:gridCol w="936104"/>
                <a:gridCol w="792088"/>
                <a:gridCol w="792088"/>
                <a:gridCol w="827581"/>
              </a:tblGrid>
              <a:tr h="13001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Наименование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2095" marR="62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год, </a:t>
                      </a:r>
                      <a:r>
                        <a:rPr lang="ru-RU" sz="140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</a:t>
                      </a:r>
                      <a:r>
                        <a:rPr lang="ru-RU" sz="140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руб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(факт)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 год, тыс. руб.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(план)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2022 год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руб. (факт)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Испол-нение плана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(гр.4-гр.3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2095" marR="62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(гр.4/гр.3*100)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Измене-ния в сравне-нии с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2021 годом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(гр.4-гр.2)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9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  <a:tr h="5988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всего: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385 007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396 086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421 878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25 792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106,5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36 872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  <a:tr h="3178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ФИЗИЧЕСКИХ ЛИЦ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311 506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318 995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337 615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18 620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105,8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26 109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  <a:tr h="3859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30 379 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33 026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35 935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2 909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108,8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5 556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  <a:tr h="255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18 680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22 157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24 310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2 153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109,7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5 630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  <a:tr h="229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2 249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2 463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3 015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552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122,4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766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  <a:tr h="7186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16 034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14 675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15 464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789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105,4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-570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81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ПЛАТЕЖИ ПРИ ПОЛЬЗОВАНИИ ПРИРОДНЫМИ РЕСУРСАМИ</a:t>
                      </a: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266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914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1 066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152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116,6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 в 4 раза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454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ДОХОДЫ ОТ ОКАЗАНИЯ ПЛАТНЫХ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УСЛУГ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288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305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314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103,0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26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81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1 113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1 050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1 596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546              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152,0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483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9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ШТРАФЫ, САНКЦИИ, ВОЗМЕЩЕНИЕ УЩЕРБА</a:t>
                      </a: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4 256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2 500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2 368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-132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94,7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-1 887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38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ПРОЧИЕ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ПОСТУПЛЕНИЯ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236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0,0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195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195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7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-41</a:t>
                      </a:r>
                      <a:endParaRPr lang="ru-RU" sz="17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660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63911240"/>
              </p:ext>
            </p:extLst>
          </p:nvPr>
        </p:nvGraphicFramePr>
        <p:xfrm>
          <a:off x="30485" y="-217666"/>
          <a:ext cx="9147368" cy="42227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67257"/>
                <a:gridCol w="1046266"/>
                <a:gridCol w="936104"/>
                <a:gridCol w="936104"/>
                <a:gridCol w="936104"/>
                <a:gridCol w="897950"/>
                <a:gridCol w="827583"/>
              </a:tblGrid>
              <a:tr h="13474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Наименование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2095" marR="62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год, тыс.руб.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 2022  год,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тыс. руб.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2022 год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Перевы-полнение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(гр.4-гр.3)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(гр.4гр.3*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Динами-ка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2021 году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(гр.4-гр.2)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62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465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ДОХОД,             в т.ч.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18 680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22 157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24 310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2 153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15 630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Налог, взимаемый в связи с применением УСН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14 063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11 243 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23 072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1 828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9 009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Единый налог на вмененный доход для отдельных видов деятельности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2 381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-2 381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  <a:tr h="2890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Патентная система налогообложения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2 169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762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1 077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315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-1 092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  <a:tr h="3953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Единый сельскохозяйственный налог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92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4005064"/>
            <a:ext cx="9144000" cy="29700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 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алоги на совокупный доход поступили в размере 24 310 тыс. 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руб., при плане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22 157 тыс. 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руб.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Перевыполнение 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годового плана составило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2 153 тыс. руб. или 110%. В сравнении с 2021 годом больше на  15 630 тыс. руб. Налог, взимаемый в связи с УСН поступил в размере 23 072 тыс. руб., что больше плана на 1 828 тыс. руб., по сравнению с аналогичным периодом предыдущего года увеличение на 64% или 9 009 тыс. руб. Налог, взимаемый в связи с применением патентной системы налогообложения по сравнению с планом больше на 315 тыс. руб. или 141%. В сравнении с 2021 годом снижение составило на 50% или на 1 092 тыс. руб. ЕНВД отменен с 1 января 2021 года. </a:t>
            </a:r>
          </a:p>
          <a:p>
            <a:pPr algn="just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3638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1721472319"/>
              </p:ext>
            </p:extLst>
          </p:nvPr>
        </p:nvGraphicFramePr>
        <p:xfrm>
          <a:off x="0" y="41573"/>
          <a:ext cx="9144000" cy="6864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0743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077"/>
            <a:ext cx="8892480" cy="60661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</a:t>
            </a:r>
            <a:r>
              <a:rPr lang="ru-RU" sz="2000" b="1" dirty="0" smtClean="0">
                <a:solidFill>
                  <a:schemeClr val="tx1"/>
                </a:solidFill>
              </a:rPr>
              <a:t>БЕЗВОЗМЕЗДНЫЕ ПОСТУПЛЕНИЯ ЗА  2021-2022 годы, тыс.руб. руб.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71327405"/>
              </p:ext>
            </p:extLst>
          </p:nvPr>
        </p:nvGraphicFramePr>
        <p:xfrm>
          <a:off x="0" y="332656"/>
          <a:ext cx="9144001" cy="65253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31841"/>
                <a:gridCol w="1080119"/>
                <a:gridCol w="1152129"/>
                <a:gridCol w="1156634"/>
                <a:gridCol w="859590"/>
                <a:gridCol w="714378"/>
                <a:gridCol w="1049310"/>
              </a:tblGrid>
              <a:tr h="1764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Наименование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34" marR="67134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2021 год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(факт)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2022 год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(план)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2022 год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(факт)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Испол-нение (гр.4-гр.3)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% исполнения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сравнении с 2021г.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(гр.4-гр.2)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41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/>
                </a:tc>
              </a:tr>
              <a:tr h="500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1 408 456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1 616 343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1 589 558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-26 786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98,3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181 102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/>
                </a:tc>
              </a:tr>
              <a:tr h="8280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бюджетам субъектов Российской Федерации и муниципальных образований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219 280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239 821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239 821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20 541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/>
                </a:tc>
              </a:tr>
              <a:tr h="10270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бюджетам субъектов Российской Федерации и муниципальных образований (межбюджетные субсидии</a:t>
                      </a: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440 919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530 676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505 013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-25 663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95,2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64 094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616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бюджетам субъектов Российской Федерации и муниципальных образований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672 732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754 822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753 699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-1 123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99,8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80 967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066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70 043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81 840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81 840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11 797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628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4 315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8 981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8 981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86400" algn="l"/>
                        </a:tabLs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4 666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159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6383"/>
            <a:ext cx="9144000" cy="1340768"/>
          </a:xfrm>
          <a:gradFill>
            <a:gsLst>
              <a:gs pos="60000">
                <a:srgbClr val="9F2936">
                  <a:lumMod val="40000"/>
                  <a:lumOff val="60000"/>
                </a:srgbClr>
              </a:gs>
              <a:gs pos="0">
                <a:srgbClr val="1B587C">
                  <a:lumMod val="40000"/>
                  <a:lumOff val="60000"/>
                </a:srgbClr>
              </a:gs>
              <a:gs pos="13000">
                <a:srgbClr val="1B587C">
                  <a:lumMod val="20000"/>
                  <a:lumOff val="80000"/>
                </a:srgbClr>
              </a:gs>
              <a:gs pos="100000">
                <a:srgbClr val="F07F09">
                  <a:tint val="23500"/>
                  <a:satMod val="160000"/>
                </a:srgb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 МР «Усть-Куломский»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55576" y="1844824"/>
            <a:ext cx="2448272" cy="424847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2021г</a:t>
            </a: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1 775,7 млн.руб.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84168" y="1844824"/>
            <a:ext cx="2592287" cy="424847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2022г.</a:t>
            </a:r>
          </a:p>
          <a:p>
            <a:pPr algn="ctr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1 983,2 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млн.руб.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3203849" y="2348880"/>
            <a:ext cx="2880320" cy="2304256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Рост 207,5 млн. руб. (112%)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188640"/>
            <a:ext cx="9144000" cy="1340768"/>
          </a:xfrm>
          <a:prstGeom prst="rect">
            <a:avLst/>
          </a:prstGeom>
          <a:gradFill>
            <a:gsLst>
              <a:gs pos="60000">
                <a:srgbClr val="9F2936">
                  <a:lumMod val="40000"/>
                  <a:lumOff val="60000"/>
                </a:srgbClr>
              </a:gs>
              <a:gs pos="0">
                <a:srgbClr val="1B587C">
                  <a:lumMod val="40000"/>
                  <a:lumOff val="60000"/>
                </a:srgbClr>
              </a:gs>
              <a:gs pos="13000">
                <a:srgbClr val="1B587C">
                  <a:lumMod val="20000"/>
                  <a:lumOff val="80000"/>
                </a:srgbClr>
              </a:gs>
              <a:gs pos="100000">
                <a:srgbClr val="F07F09">
                  <a:tint val="23500"/>
                  <a:satMod val="160000"/>
                </a:srgbClr>
              </a:gs>
            </a:gsLst>
            <a:lin ang="5400000" scaled="0"/>
          </a:gradFill>
        </p:spPr>
        <p:txBody>
          <a:bodyPr vert="horz" anchor="b">
            <a:normAutofit fontScale="6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z="27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  <a:br>
              <a:rPr lang="ru-RU" sz="27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 МР «Усть-Куломский»</a:t>
            </a:r>
            <a:br>
              <a:rPr lang="ru-RU" sz="27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0" y="0"/>
            <a:ext cx="9144000" cy="1681808"/>
          </a:xfrm>
          <a:prstGeom prst="rect">
            <a:avLst/>
          </a:prstGeom>
          <a:solidFill>
            <a:schemeClr val="bg2"/>
          </a:solidFill>
        </p:spPr>
        <p:txBody>
          <a:bodyPr vert="horz" anchor="b">
            <a:normAutofit fontScale="3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10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  <a:br>
              <a:rPr lang="ru-RU" sz="10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 МР «</a:t>
            </a:r>
            <a:r>
              <a:rPr lang="ru-RU" sz="10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Усть-Куломский</a:t>
            </a:r>
            <a:r>
              <a:rPr lang="ru-RU" sz="10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10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58514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17075</TotalTime>
  <Words>2143</Words>
  <Application>Microsoft Office PowerPoint</Application>
  <PresentationFormat>Экран (4:3)</PresentationFormat>
  <Paragraphs>649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Слайд 1</vt:lpstr>
      <vt:lpstr>           Исполнение  бюджета  МО МР «Усть-Куломский»  за 2022 год</vt:lpstr>
      <vt:lpstr>Слайд 3</vt:lpstr>
      <vt:lpstr>Слайд 4</vt:lpstr>
      <vt:lpstr>Слайд 5</vt:lpstr>
      <vt:lpstr>Слайд 6</vt:lpstr>
      <vt:lpstr>Слайд 7</vt:lpstr>
      <vt:lpstr>  БЕЗВОЗМЕЗДНЫЕ ПОСТУПЛЕНИЯ ЗА  2021-2022 годы, тыс.руб. руб.</vt:lpstr>
      <vt:lpstr>  Расходы бюджета  МО МР «Усть-Куломский»  </vt:lpstr>
      <vt:lpstr>Слайд 10</vt:lpstr>
      <vt:lpstr>Слайд 11</vt:lpstr>
      <vt:lpstr>             Реализация Майских указов     Президента Российской Федерации       </vt:lpstr>
      <vt:lpstr>             Анализ расходов по муниципальным программам и непрограммным направлениям деятельности, тыс.руб.     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разделу Образование за 2014 год расходы исполнены в сумме 127559,2 тыс. руб.</dc:title>
  <dc:creator>PC</dc:creator>
  <cp:lastModifiedBy>RusinovaNV</cp:lastModifiedBy>
  <cp:revision>1000</cp:revision>
  <cp:lastPrinted>2022-05-25T13:21:44Z</cp:lastPrinted>
  <dcterms:created xsi:type="dcterms:W3CDTF">2015-06-11T20:55:23Z</dcterms:created>
  <dcterms:modified xsi:type="dcterms:W3CDTF">2023-05-12T05:59:08Z</dcterms:modified>
</cp:coreProperties>
</file>