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4"/>
  </p:notesMasterIdLst>
  <p:handoutMasterIdLst>
    <p:handoutMasterId r:id="rId25"/>
  </p:handoutMasterIdLst>
  <p:sldIdLst>
    <p:sldId id="265" r:id="rId2"/>
    <p:sldId id="346" r:id="rId3"/>
    <p:sldId id="347" r:id="rId4"/>
    <p:sldId id="349" r:id="rId5"/>
    <p:sldId id="351" r:id="rId6"/>
    <p:sldId id="353" r:id="rId7"/>
    <p:sldId id="354" r:id="rId8"/>
    <p:sldId id="368" r:id="rId9"/>
    <p:sldId id="355" r:id="rId10"/>
    <p:sldId id="356" r:id="rId11"/>
    <p:sldId id="357" r:id="rId12"/>
    <p:sldId id="360" r:id="rId13"/>
    <p:sldId id="361" r:id="rId14"/>
    <p:sldId id="362" r:id="rId15"/>
    <p:sldId id="363" r:id="rId16"/>
    <p:sldId id="364" r:id="rId17"/>
    <p:sldId id="369" r:id="rId18"/>
    <p:sldId id="365" r:id="rId19"/>
    <p:sldId id="366" r:id="rId20"/>
    <p:sldId id="367" r:id="rId21"/>
    <p:sldId id="327" r:id="rId22"/>
    <p:sldId id="333" r:id="rId23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9900"/>
    <a:srgbClr val="00D25F"/>
    <a:srgbClr val="FFFF99"/>
    <a:srgbClr val="CCCCFF"/>
    <a:srgbClr val="6B55EF"/>
    <a:srgbClr val="CC99FF"/>
    <a:srgbClr val="CCFFCC"/>
    <a:srgbClr val="99CC00"/>
    <a:srgbClr val="66FFCC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55" autoAdjust="0"/>
    <p:restoredTop sz="93908" autoAdjust="0"/>
  </p:normalViewPr>
  <p:slideViewPr>
    <p:cSldViewPr>
      <p:cViewPr>
        <p:scale>
          <a:sx n="80" d="100"/>
          <a:sy n="80" d="100"/>
        </p:scale>
        <p:origin x="-852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74" y="-84"/>
      </p:cViewPr>
      <p:guideLst>
        <p:guide orient="horz" pos="3109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3254795310393441"/>
          <c:y val="6.6718749999999993E-2"/>
          <c:w val="0.82728182873463407"/>
          <c:h val="0.7048575295275590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2.9384659773071782E-3"/>
                  <c:y val="-6.2500000000000014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FB0-43B6-9678-DEC68E4B5512}"/>
                </c:ext>
              </c:extLst>
            </c:dLbl>
            <c:dLbl>
              <c:idx val="1"/>
              <c:layout>
                <c:manualLayout>
                  <c:x val="-1.0284630920575062E-2"/>
                  <c:y val="-3.125000000000000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FB0-43B6-9678-DEC68E4B5512}"/>
                </c:ext>
              </c:extLst>
            </c:dLbl>
            <c:dLbl>
              <c:idx val="2"/>
              <c:layout>
                <c:manualLayout>
                  <c:x val="-2.9384659773071782E-3"/>
                  <c:y val="-5.312499999999999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FB0-43B6-9678-DEC68E4B5512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Лист1!$B$2:$B$4</c:f>
              <c:numCache>
                <c:formatCode>0</c:formatCode>
                <c:ptCount val="3"/>
                <c:pt idx="0">
                  <c:v>1918974</c:v>
                </c:pt>
                <c:pt idx="1">
                  <c:v>1780409</c:v>
                </c:pt>
                <c:pt idx="2">
                  <c:v>1809609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FB0-43B6-9678-DEC68E4B551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3.2323125750378948E-2"/>
                  <c:y val="-5.6249999999999946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FB0-43B6-9678-DEC68E4B5512}"/>
                </c:ext>
              </c:extLst>
            </c:dLbl>
            <c:dLbl>
              <c:idx val="1"/>
              <c:layout>
                <c:manualLayout>
                  <c:x val="3.3792358739032524E-2"/>
                  <c:y val="-3.1250000000000007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FB0-43B6-9678-DEC68E4B5512}"/>
                </c:ext>
              </c:extLst>
            </c:dLbl>
            <c:dLbl>
              <c:idx val="2"/>
              <c:layout>
                <c:manualLayout>
                  <c:x val="2.0569261841150231E-2"/>
                  <c:y val="-5.3124999999999999E-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FB0-43B6-9678-DEC68E4B5512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Лист1!$C$2:$C$4</c:f>
              <c:numCache>
                <c:formatCode>0</c:formatCode>
                <c:ptCount val="3"/>
                <c:pt idx="0">
                  <c:v>1916576</c:v>
                </c:pt>
                <c:pt idx="1">
                  <c:v>1777799</c:v>
                </c:pt>
                <c:pt idx="2">
                  <c:v>1806999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0FB0-43B6-9678-DEC68E4B5512}"/>
            </c:ext>
          </c:extLst>
        </c:ser>
        <c:dLbls>
          <c:showVal val="1"/>
        </c:dLbls>
        <c:gapWidth val="75"/>
        <c:shape val="cylinder"/>
        <c:axId val="105096320"/>
        <c:axId val="105097856"/>
        <c:axId val="0"/>
      </c:bar3DChart>
      <c:catAx>
        <c:axId val="105096320"/>
        <c:scaling>
          <c:orientation val="minMax"/>
        </c:scaling>
        <c:axPos val="b"/>
        <c:numFmt formatCode="General" sourceLinked="1"/>
        <c:majorTickMark val="none"/>
        <c:tickLblPos val="nextTo"/>
        <c:crossAx val="105097856"/>
        <c:crosses val="autoZero"/>
        <c:auto val="1"/>
        <c:lblAlgn val="ctr"/>
        <c:lblOffset val="100"/>
      </c:catAx>
      <c:valAx>
        <c:axId val="105097856"/>
        <c:scaling>
          <c:orientation val="minMax"/>
          <c:max val="2000000"/>
          <c:min val="1100000"/>
        </c:scaling>
        <c:axPos val="l"/>
        <c:numFmt formatCode="#,##0.00" sourceLinked="0"/>
        <c:majorTickMark val="none"/>
        <c:tickLblPos val="nextTo"/>
        <c:crossAx val="105096320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38B273-D242-45D8-9180-E32D6EC6F921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4D9A0EF4-8F60-4830-8EF9-5BBEAE4575C0}" type="pres">
      <dgm:prSet presAssocID="{8338B273-D242-45D8-9180-E32D6EC6F92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21F33F1-EE39-4CDD-AB0B-B161242DF750}" type="presOf" srcId="{8338B273-D242-45D8-9180-E32D6EC6F921}" destId="{4D9A0EF4-8F60-4830-8EF9-5BBEAE4575C0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8B273-D242-45D8-9180-E32D6EC6F921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4D9A0EF4-8F60-4830-8EF9-5BBEAE4575C0}" type="pres">
      <dgm:prSet presAssocID="{8338B273-D242-45D8-9180-E32D6EC6F92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84714B4-5D15-4C02-8A5D-71A0B50F41EF}" type="presOf" srcId="{8338B273-D242-45D8-9180-E32D6EC6F921}" destId="{4D9A0EF4-8F60-4830-8EF9-5BBEAE4575C0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38B273-D242-45D8-9180-E32D6EC6F921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4D9A0EF4-8F60-4830-8EF9-5BBEAE4575C0}" type="pres">
      <dgm:prSet presAssocID="{8338B273-D242-45D8-9180-E32D6EC6F92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D942949-FAFA-4A5C-99D1-BC83231E6EC4}" type="presOf" srcId="{8338B273-D242-45D8-9180-E32D6EC6F921}" destId="{4D9A0EF4-8F60-4830-8EF9-5BBEAE4575C0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38B273-D242-45D8-9180-E32D6EC6F921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4D9A0EF4-8F60-4830-8EF9-5BBEAE4575C0}" type="pres">
      <dgm:prSet presAssocID="{8338B273-D242-45D8-9180-E32D6EC6F92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4D52F1D-7B35-4F0B-87A4-09E8DF882390}" type="presOf" srcId="{8338B273-D242-45D8-9180-E32D6EC6F921}" destId="{4D9A0EF4-8F60-4830-8EF9-5BBEAE4575C0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38B273-D242-45D8-9180-E32D6EC6F921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4D9A0EF4-8F60-4830-8EF9-5BBEAE4575C0}" type="pres">
      <dgm:prSet presAssocID="{8338B273-D242-45D8-9180-E32D6EC6F92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588119A-31B3-4010-91E2-8CAA874F0C40}" type="presOf" srcId="{8338B273-D242-45D8-9180-E32D6EC6F921}" destId="{4D9A0EF4-8F60-4830-8EF9-5BBEAE4575C0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38B273-D242-45D8-9180-E32D6EC6F921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4D9A0EF4-8F60-4830-8EF9-5BBEAE4575C0}" type="pres">
      <dgm:prSet presAssocID="{8338B273-D242-45D8-9180-E32D6EC6F92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1DAACDA-4929-4C23-8BA5-5A9527F3D3DE}" type="presOf" srcId="{8338B273-D242-45D8-9180-E32D6EC6F921}" destId="{4D9A0EF4-8F60-4830-8EF9-5BBEAE4575C0}" srcOrd="0" destOrd="0" presId="urn:microsoft.com/office/officeart/2005/8/layout/venn2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338B273-D242-45D8-9180-E32D6EC6F921}" type="doc">
      <dgm:prSet loTypeId="urn:microsoft.com/office/officeart/2005/8/layout/venn2" loCatId="relationship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4D9A0EF4-8F60-4830-8EF9-5BBEAE4575C0}" type="pres">
      <dgm:prSet presAssocID="{8338B273-D242-45D8-9180-E32D6EC6F92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28D1FC1-8A9F-4626-B65E-BE4D580F7B3A}" type="presOf" srcId="{8338B273-D242-45D8-9180-E32D6EC6F921}" destId="{4D9A0EF4-8F60-4830-8EF9-5BBEAE4575C0}" srcOrd="0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0" cy="493474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7" y="0"/>
            <a:ext cx="2918830" cy="493474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r">
              <a:defRPr sz="1200"/>
            </a:lvl1pPr>
          </a:lstStyle>
          <a:p>
            <a:fld id="{FDE4B00A-B80F-4379-92C3-110FFFFD41E9}" type="datetimeFigureOut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9374301"/>
            <a:ext cx="2918830" cy="493474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7" y="9374301"/>
            <a:ext cx="2918830" cy="493474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r">
              <a:defRPr sz="1200"/>
            </a:lvl1pPr>
          </a:lstStyle>
          <a:p>
            <a:fld id="{9083A8B6-86BA-46BC-AA64-F516CDA13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694050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0" cy="493474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7" y="0"/>
            <a:ext cx="2918830" cy="493474"/>
          </a:xfrm>
          <a:prstGeom prst="rect">
            <a:avLst/>
          </a:prstGeom>
        </p:spPr>
        <p:txBody>
          <a:bodyPr vert="horz" lIns="90782" tIns="45391" rIns="90782" bIns="45391" rtlCol="0"/>
          <a:lstStyle>
            <a:lvl1pPr algn="r">
              <a:defRPr sz="1200"/>
            </a:lvl1pPr>
          </a:lstStyle>
          <a:p>
            <a:fld id="{FE8319CD-17B6-483A-BF1F-E2CE4B6DDD5E}" type="datetimeFigureOut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82" tIns="45391" rIns="90782" bIns="45391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0782" tIns="45391" rIns="90782" bIns="4539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374301"/>
            <a:ext cx="2918830" cy="493474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74301"/>
            <a:ext cx="2918830" cy="493474"/>
          </a:xfrm>
          <a:prstGeom prst="rect">
            <a:avLst/>
          </a:prstGeom>
        </p:spPr>
        <p:txBody>
          <a:bodyPr vert="horz" lIns="90782" tIns="45391" rIns="90782" bIns="45391" rtlCol="0" anchor="b"/>
          <a:lstStyle>
            <a:lvl1pPr algn="r">
              <a:defRPr sz="1200"/>
            </a:lvl1pPr>
          </a:lstStyle>
          <a:p>
            <a:fld id="{1675FFCC-65C0-4542-8386-A1599E4C878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152406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ru-RU" b="0" dirty="0">
              <a:solidFill>
                <a:schemeClr val="bg1"/>
              </a:solidFill>
            </a:endParaRPr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42102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675FFCC-65C0-4542-8386-A1599E4C8789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5429264"/>
            <a:ext cx="9147765" cy="1435824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975408-24F9-4529-A784-C817114D7CEF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3C58-2105-41D9-BC61-68D777EF2B38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05D92-48FA-456C-96D0-F6B5F53425F6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9C015-6AEC-4021-8BED-691A9B4A24CA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141F8-47A8-406F-888E-40F29276988B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30F70-4044-40A2-B0D9-A8189D066CC7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C55E-0515-47D0-A606-5C675ACD9FBC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FE651-1755-4BE8-BE2B-9446B90BEAE9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2AB18-717B-4A98-92A7-395697B9BF8D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A7742D83-029F-48A9-8B35-5A62ED11F346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01E86C-F115-435B-B03B-CE6EA0C7C39B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142844" y="5936924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28596" y="5924550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599B5FF-0293-410B-A036-AB45741B1896}" type="datetime1">
              <a:rPr lang="ru-RU" smtClean="0"/>
              <a:pPr/>
              <a:t>07.12.2022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45F637-3BDB-4EA2-971F-4163119949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strips dir="ru"/>
  </p:transition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1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microsoft.com/office/2007/relationships/diagramDrawing" Target="../diagrams/drawing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2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microsoft.com/office/2007/relationships/diagramDrawing" Target="../diagrams/drawing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3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microsoft.com/office/2007/relationships/diagramDrawing" Target="../diagrams/drawing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Data" Target="../diagrams/data4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microsoft.com/office/2007/relationships/diagramDrawing" Target="../diagrams/drawing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Data" Target="../diagrams/data5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microsoft.com/office/2007/relationships/diagramDrawing" Target="../diagrams/drawing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Data" Target="../diagrams/data6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microsoft.com/office/2007/relationships/diagramDrawing" Target="../diagrams/drawing6.xml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26.jpeg"/><Relationship Id="rId4" Type="http://schemas.openxmlformats.org/officeDocument/2006/relationships/diagramLayout" Target="../diagrams/layout6.xml"/><Relationship Id="rId9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diagramData" Target="../diagrams/data7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microsoft.com/office/2007/relationships/diagramDrawing" Target="../diagrams/drawing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ade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052735"/>
          </a:xfrm>
          <a:prstGeom prst="rect">
            <a:avLst/>
          </a:prstGeom>
        </p:spPr>
      </p:pic>
      <p:sp>
        <p:nvSpPr>
          <p:cNvPr id="10" name="Rectangle 37"/>
          <p:cNvSpPr txBox="1">
            <a:spLocks noChangeArrowheads="1"/>
          </p:cNvSpPr>
          <p:nvPr/>
        </p:nvSpPr>
        <p:spPr>
          <a:xfrm>
            <a:off x="2642196" y="1700809"/>
            <a:ext cx="3730004" cy="2720614"/>
          </a:xfrm>
          <a:prstGeom prst="rect">
            <a:avLst/>
          </a:prstGeom>
          <a:noFill/>
        </p:spPr>
        <p:txBody>
          <a:bodyPr anchor="ctr">
            <a:normAutofit fontScale="92500" lnSpcReduction="20000"/>
          </a:bodyPr>
          <a:lstStyle/>
          <a:p>
            <a:pPr algn="ctr">
              <a:lnSpc>
                <a:spcPct val="11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 Бюджета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муниципального образования муниципального района «Усть-Куломский»</a:t>
            </a:r>
          </a:p>
          <a:p>
            <a:pPr algn="ctr">
              <a:lnSpc>
                <a:spcPct val="11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>
              <a:lnSpc>
                <a:spcPct val="11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плановый период </a:t>
            </a:r>
          </a:p>
          <a:p>
            <a:pPr algn="ctr">
              <a:lnSpc>
                <a:spcPct val="11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2024 и 2025 годов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</a:t>
            </a:fld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609025"/>
          </a:xfrm>
          <a:prstGeom prst="rect">
            <a:avLst/>
          </a:prstGeom>
        </p:spPr>
      </p:pic>
      <p:pic>
        <p:nvPicPr>
          <p:cNvPr id="15" name="Рисунок 14" descr="C:\Users\Польователь\AppData\Local\Microsoft\Windows\Temporary Internet Files\Content.Word\13151_20090929_192658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132856"/>
            <a:ext cx="2376264" cy="1704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Users\Польователь\AppData\Local\Microsoft\Windows\Temporary Internet Files\Content.Word\31737740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315" y="2286262"/>
            <a:ext cx="2222500" cy="166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:\Users\Польователь\AppData\Local\Microsoft\Windows\Temporary Internet Files\Content.Word\p66jmX9hOng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34487"/>
            <a:ext cx="3171061" cy="2107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C:\Users\Польователь\Downloads\Новая папка (2)\puzla-401891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1006" y="4365104"/>
            <a:ext cx="3024336" cy="2246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440" y="1285870"/>
            <a:ext cx="914400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2000" b="1" dirty="0" smtClean="0"/>
              <a:t>Состав расходов бюджета МО МР «Усть-Куломский» по отраслям </a:t>
            </a:r>
            <a:endParaRPr lang="ru-RU" sz="2000" b="1" dirty="0"/>
          </a:p>
        </p:txBody>
      </p:sp>
      <p:graphicFrame>
        <p:nvGraphicFramePr>
          <p:cNvPr id="7" name="Group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05697393"/>
              </p:ext>
            </p:extLst>
          </p:nvPr>
        </p:nvGraphicFramePr>
        <p:xfrm>
          <a:off x="-22239" y="1685980"/>
          <a:ext cx="9108504" cy="512222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2951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884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66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7818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671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Наименование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2023 г.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2024 г.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2025 г.</a:t>
                      </a:r>
                      <a:endParaRPr kumimoji="0" lang="ru-RU" sz="16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1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ВСЕГО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1 916 576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1 777 799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1 806 999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1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Общегосударственные  вопросы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133 215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131 037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133 647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9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Нац. безопасность и правоохранительная деятельность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2 045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2 045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2 045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61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Национальная экономика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59 118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60 416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62 692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Жилищно-коммунальное хозяйств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229 682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99 290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139 627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1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Охрана окружающей среды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1 183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1 128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1 155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Образование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1 027 205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1 025 259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990 459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Культура, кинематография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171 659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165 412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165 354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61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Социальная политика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72 046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71 948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71 948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Физическая культура и спорт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67 532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67 330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67 230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2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Обслуживание муниципального долга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69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Межбюджетные трансферты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152 883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136 932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136 842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19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Условно-утвержденные расходы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17 000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36 000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8460432" y="1162760"/>
            <a:ext cx="5760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r>
              <a:rPr lang="ru-RU" sz="1400" b="1" dirty="0"/>
              <a:t>т</a:t>
            </a:r>
            <a:r>
              <a:rPr lang="ru-RU" sz="1400" b="1" dirty="0" smtClean="0"/>
              <a:t>ыс</a:t>
            </a:r>
            <a:r>
              <a:rPr lang="ru-RU" sz="1400" b="1" dirty="0"/>
              <a:t>. </a:t>
            </a:r>
            <a:r>
              <a:rPr lang="ru-RU" sz="1400" b="1" dirty="0" smtClean="0"/>
              <a:t>руб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28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22177014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ade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052735"/>
          </a:xfrm>
          <a:prstGeom prst="rect">
            <a:avLst/>
          </a:prstGeom>
        </p:spPr>
      </p:pic>
      <p:sp>
        <p:nvSpPr>
          <p:cNvPr id="7" name="Rectangle 85"/>
          <p:cNvSpPr>
            <a:spLocks/>
          </p:cNvSpPr>
          <p:nvPr/>
        </p:nvSpPr>
        <p:spPr bwMode="auto">
          <a:xfrm>
            <a:off x="0" y="1196752"/>
            <a:ext cx="91440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Приоритетные направления расходов на 2023 год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700808"/>
            <a:ext cx="320791" cy="335166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18483" y="3789040"/>
            <a:ext cx="320791" cy="335166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5013176"/>
            <a:ext cx="320791" cy="335166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WordArt 97"/>
          <p:cNvSpPr>
            <a:spLocks noChangeArrowheads="1" noChangeShapeType="1" noTextEdit="1"/>
          </p:cNvSpPr>
          <p:nvPr/>
        </p:nvSpPr>
        <p:spPr bwMode="auto">
          <a:xfrm>
            <a:off x="827584" y="1700808"/>
            <a:ext cx="3384376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kern="10" spc="150" dirty="0">
                <a:ln w="11430"/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сфера </a:t>
            </a:r>
            <a:r>
              <a:rPr lang="ru-RU" sz="2000" b="1" kern="10" spc="150" dirty="0" smtClean="0">
                <a:ln w="11430"/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—70%</a:t>
            </a:r>
            <a:endParaRPr lang="ru-RU" sz="2000" b="1" kern="10" spc="150" dirty="0">
              <a:ln w="11430"/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85"/>
          <p:cNvSpPr>
            <a:spLocks noChangeArrowheads="1"/>
          </p:cNvSpPr>
          <p:nvPr/>
        </p:nvSpPr>
        <p:spPr bwMode="auto">
          <a:xfrm>
            <a:off x="539552" y="2500761"/>
            <a:ext cx="2375471" cy="719584"/>
          </a:xfrm>
          <a:prstGeom prst="roundRect">
            <a:avLst>
              <a:gd name="adj" fmla="val 16667"/>
            </a:avLst>
          </a:prstGeom>
          <a:solidFill>
            <a:srgbClr val="3399FF"/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3399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 sz="1600" dirty="0"/>
          </a:p>
        </p:txBody>
      </p:sp>
      <p:sp>
        <p:nvSpPr>
          <p:cNvPr id="13" name="AutoShape 86"/>
          <p:cNvSpPr>
            <a:spLocks noChangeArrowheads="1"/>
          </p:cNvSpPr>
          <p:nvPr/>
        </p:nvSpPr>
        <p:spPr bwMode="auto">
          <a:xfrm>
            <a:off x="3611061" y="2897614"/>
            <a:ext cx="2086868" cy="792088"/>
          </a:xfrm>
          <a:prstGeom prst="roundRect">
            <a:avLst>
              <a:gd name="adj" fmla="val 16667"/>
            </a:avLst>
          </a:prstGeom>
          <a:solidFill>
            <a:srgbClr val="3399FF"/>
          </a:soli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3399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ru-RU" dirty="0">
              <a:solidFill>
                <a:srgbClr val="EFD3B3"/>
              </a:solidFill>
              <a:latin typeface="Times New Roman" pitchFamily="18" charset="0"/>
            </a:endParaRPr>
          </a:p>
        </p:txBody>
      </p:sp>
      <p:sp>
        <p:nvSpPr>
          <p:cNvPr id="14" name="WordArt 88"/>
          <p:cNvSpPr>
            <a:spLocks noChangeArrowheads="1" noChangeShapeType="1" noTextEdit="1"/>
          </p:cNvSpPr>
          <p:nvPr/>
        </p:nvSpPr>
        <p:spPr bwMode="auto">
          <a:xfrm>
            <a:off x="683568" y="2486278"/>
            <a:ext cx="2160240" cy="654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latin typeface="Times New Roman"/>
                <a:cs typeface="Times New Roman"/>
              </a:rPr>
              <a:t>Образование-54</a:t>
            </a:r>
            <a:r>
              <a:rPr lang="ru-RU" sz="2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%</a:t>
            </a:r>
            <a:endParaRPr lang="ru-RU" sz="20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7" name="WordArt 83"/>
          <p:cNvSpPr>
            <a:spLocks noChangeArrowheads="1" noChangeShapeType="1" noTextEdit="1"/>
          </p:cNvSpPr>
          <p:nvPr/>
        </p:nvSpPr>
        <p:spPr bwMode="auto">
          <a:xfrm>
            <a:off x="3707904" y="2924448"/>
            <a:ext cx="1872208" cy="7195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Соц. </a:t>
            </a:r>
            <a:r>
              <a:rPr lang="ru-RU" sz="2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политика,  культура, </a:t>
            </a:r>
          </a:p>
          <a:p>
            <a:pPr algn="ctr"/>
            <a:r>
              <a:rPr lang="ru-RU" sz="20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ФК и спорт-16%</a:t>
            </a:r>
            <a:endParaRPr lang="ru-RU" sz="20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9" name="WordArt 98"/>
          <p:cNvSpPr>
            <a:spLocks noChangeArrowheads="1" noChangeShapeType="1" noTextEdit="1"/>
          </p:cNvSpPr>
          <p:nvPr/>
        </p:nvSpPr>
        <p:spPr bwMode="auto">
          <a:xfrm>
            <a:off x="755576" y="5013176"/>
            <a:ext cx="3528392" cy="323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kern="10" spc="150" dirty="0">
                <a:ln w="11430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Дорожное хозяйство, транспорт, </a:t>
            </a:r>
            <a:r>
              <a:rPr lang="ru-RU" sz="2000" b="1" kern="10" spc="150" dirty="0" smtClean="0">
                <a:ln w="11430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ЖКХ, экономика- 15%</a:t>
            </a:r>
            <a:endParaRPr lang="ru-RU" sz="2000" b="1" kern="10" spc="150" dirty="0">
              <a:ln w="11430"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91880" y="5589240"/>
            <a:ext cx="1998554" cy="792088"/>
          </a:xfrm>
          <a:prstGeom prst="roundRect">
            <a:avLst/>
          </a:prstGeom>
          <a:solidFill>
            <a:srgbClr val="83D37F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31641" y="5517232"/>
            <a:ext cx="1692649" cy="633300"/>
          </a:xfrm>
          <a:prstGeom prst="roundRect">
            <a:avLst/>
          </a:prstGeom>
          <a:solidFill>
            <a:srgbClr val="83D37F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491880" y="5373216"/>
            <a:ext cx="20882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Национальная экономика-3%</a:t>
            </a:r>
            <a:endParaRPr lang="ru-RU" sz="1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75656" y="5373216"/>
            <a:ext cx="154863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ЖКХ-12%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03514" y="3789040"/>
            <a:ext cx="3340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Прочие расходы-15%</a:t>
            </a:r>
          </a:p>
        </p:txBody>
      </p:sp>
      <p:pic>
        <p:nvPicPr>
          <p:cNvPr id="32" name="Picture 96" descr="player786716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5013176"/>
            <a:ext cx="2194853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Picture 94" descr="c6114804cb306630e1aa08fe8554adb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556792"/>
            <a:ext cx="2857500" cy="1858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Picture 92" descr="08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356992"/>
            <a:ext cx="1905525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19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22191779"/>
      </p:ext>
    </p:extLst>
  </p:cSld>
  <p:clrMapOvr>
    <a:masterClrMapping/>
  </p:clrMapOvr>
  <p:transition>
    <p:strips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Схема 14"/>
          <p:cNvGraphicFramePr/>
          <p:nvPr/>
        </p:nvGraphicFramePr>
        <p:xfrm>
          <a:off x="3653706" y="5177334"/>
          <a:ext cx="1548035" cy="136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2293408"/>
              </p:ext>
            </p:extLst>
          </p:nvPr>
        </p:nvGraphicFramePr>
        <p:xfrm>
          <a:off x="0" y="1052737"/>
          <a:ext cx="9144000" cy="4044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1180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Образование</a:t>
                      </a: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700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8673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0" dirty="0" smtClean="0"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На территории района в 2023</a:t>
                      </a: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 году будут ф</a:t>
                      </a:r>
                      <a:r>
                        <a:rPr lang="ru-RU" sz="2000" b="0" dirty="0" smtClean="0"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ункционировать: 20 детских дошкольных учреждений; 22 школы, школы-детские</a:t>
                      </a: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 сады; 2 дома детского творчества; Детская музыкальная школа; Управление образования (методкабинет, группа по хоз. обслуживанию, централизованная бухгалтерия, управление образования)</a:t>
                      </a:r>
                      <a:endParaRPr lang="ru-RU" sz="2000" b="0" dirty="0">
                        <a:latin typeface="Times New Roman" panose="02020603050405020304" pitchFamily="18" charset="0"/>
                        <a:ea typeface="Tahoma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1657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На функционирование вышеуказанных учреждений предусматривается направить:    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2023 год – 1 027 205 тыс. руб.; 2024 год – 1 025 259 тыс. руб.; 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2025 год – 990 459 тыс. руб.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ahoma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47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s://2.bp.blogspot.com/-6O2YHb9muKI/WcEDmopqQvI/AAAAAAAAJGc/uvtM97Cw9kYHL3yczjL2Bd2BQp2FxHGiwCLcBGAs/w1200-h630-p-k-no-nu/dsizlyjnoibazy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5196" y="4869160"/>
            <a:ext cx="2880320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0-tub-ru.yandex.net/i?id=d91affba2b7733c91bb26e2b05600682&amp;n=13&amp;exp=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69160"/>
            <a:ext cx="2736304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5965387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xmlns="" val="1505185177"/>
              </p:ext>
            </p:extLst>
          </p:nvPr>
        </p:nvGraphicFramePr>
        <p:xfrm>
          <a:off x="3653706" y="5177334"/>
          <a:ext cx="1548035" cy="136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53346485"/>
              </p:ext>
            </p:extLst>
          </p:nvPr>
        </p:nvGraphicFramePr>
        <p:xfrm>
          <a:off x="0" y="1277223"/>
          <a:ext cx="9144000" cy="36376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116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Культура</a:t>
                      </a: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700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4383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0" dirty="0" smtClean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На территории района в 2023 году</a:t>
                      </a:r>
                      <a:r>
                        <a:rPr lang="ru-RU" sz="2000" b="0" baseline="0" dirty="0" smtClean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 будут </a:t>
                      </a:r>
                      <a:r>
                        <a:rPr lang="ru-RU" sz="2000" b="0" dirty="0" smtClean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функционировать: Центральная клубная система, Районный Дом Культуры, Межпоселенческая библиотека, Центр</a:t>
                      </a:r>
                      <a:r>
                        <a:rPr lang="ru-RU" sz="2000" b="0" baseline="0" dirty="0" smtClean="0"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 обслуживания бюджетных учреждений, Управление культуры и национальной политики (централизованная бухгалтерия, группа хоз.обслуживания, управление культуры)</a:t>
                      </a:r>
                      <a:endParaRPr lang="ru-RU" sz="20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04631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На функционирование вышеуказанных учреждений предусматривается направить:    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2023 год-  171 658 тыс. рублей; 2024 год- 165 412 тыс. рублей;                                                2025 год- 165 354 тыс. рублей.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19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s://archive1.bnkomi.ru/content/news/images/16913/KIR_3937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41167"/>
            <a:ext cx="2952328" cy="191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Районный Дом культуры с.Усть-Кулом | ВКонтак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" name="AutoShape 6" descr="Районный Дом культуры с.Усть-Кулом | ВКонтакт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2" name="Picture 8" descr="Социокультурный центр с. Дон | ВКонтакт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941166"/>
            <a:ext cx="3240360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4600115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Схема 14"/>
          <p:cNvGraphicFramePr/>
          <p:nvPr/>
        </p:nvGraphicFramePr>
        <p:xfrm>
          <a:off x="3653706" y="5177334"/>
          <a:ext cx="1548035" cy="136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89783377"/>
              </p:ext>
            </p:extLst>
          </p:nvPr>
        </p:nvGraphicFramePr>
        <p:xfrm>
          <a:off x="0" y="1340768"/>
          <a:ext cx="9144000" cy="303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1700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95205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0" dirty="0" smtClean="0"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На территории района в 2023 году будут функционировать: Центр спортивных мероприятий Усть-Куломского района, Усть-Куломская спортивная школа, отдел физической культуры и спорта (централизованная бухгалтерия, отдел ФКСиТ)</a:t>
                      </a:r>
                      <a:endParaRPr lang="ru-RU" sz="2000" b="0" dirty="0">
                        <a:latin typeface="Times New Roman" panose="02020603050405020304" pitchFamily="18" charset="0"/>
                        <a:ea typeface="Tahoma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2034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На функционирование вышеуказанных учреждений предусматривается направить:    </a:t>
                      </a: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ahoma" pitchFamily="34" charset="0"/>
                          <a:cs typeface="Times New Roman" panose="02020603050405020304" pitchFamily="18" charset="0"/>
                        </a:rPr>
                        <a:t>2023 год – 67 532 тыс. руб.; 2024 год – 67 330 тыс. руб.; 2025 год – 67 230 тыс. руб.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ahoma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6257" marR="186257"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bg1"/>
                        </a:gs>
                        <a:gs pos="100000">
                          <a:schemeClr val="accent2">
                            <a:lumMod val="40000"/>
                            <a:lumOff val="60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14</a:t>
            </a:fld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33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s://im0-tub-ru.yandex.net/i?id=ec68d3977d6350ab6b3e31f2e907fec6&amp;n=13&amp;exp=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09120"/>
            <a:ext cx="3816424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.ytimg.com/vi/6vc6Ej-xIOk/maxresdefaul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446449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0467065"/>
      </p:ext>
    </p:extLst>
  </p:cSld>
  <p:clrMapOvr>
    <a:masterClrMapping/>
  </p:clrMapOvr>
  <p:transition>
    <p:strips dir="r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Схема 14"/>
          <p:cNvGraphicFramePr/>
          <p:nvPr/>
        </p:nvGraphicFramePr>
        <p:xfrm>
          <a:off x="3653706" y="5177334"/>
          <a:ext cx="1548035" cy="136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0" y="1071546"/>
            <a:ext cx="9144000" cy="857256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Расходы бюджета на жилищно-коммунальное хозяйство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28802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Жилищно-коммунальное хозяйство включает следующие подразделы: жилищное хозяйство (жилищная сфера); коммунальное хозяйство, осуществляющее ресурсное обеспечение жилого фонда и других зданий и помещений, уборка и благоустройство территорий населенных пунктов, содержание улично-дорожной сети, уличное освещение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Расходы по данной отрасли предусмотрены в следующих объемах: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2023 год – 229 682 тыс. руб., 2024 год – 99 290 тыс. руб., 2025- 139 627 тыс. руб.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15</a:t>
            </a:fld>
            <a:endParaRPr 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12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https://im0-tub-ru.yandex.net/i?id=6f0cf698c462f45ce85fec7e78135781&amp;n=13&amp;exp=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75571"/>
            <a:ext cx="4032448" cy="2682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m0-tub-ru.yandex.net/i?id=a9c65e3a66de539a0c3b677e367f1cd8&amp;n=13&amp;exp=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75570"/>
            <a:ext cx="4032448" cy="2682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5015738"/>
      </p:ext>
    </p:extLst>
  </p:cSld>
  <p:clrMapOvr>
    <a:masterClrMapping/>
  </p:clrMapOvr>
  <p:transition>
    <p:strips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Схема 14"/>
          <p:cNvGraphicFramePr/>
          <p:nvPr/>
        </p:nvGraphicFramePr>
        <p:xfrm>
          <a:off x="1547664" y="5229200"/>
          <a:ext cx="1548035" cy="136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24877" y="1340768"/>
            <a:ext cx="9144000" cy="576064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39000" dist="25400" dir="5400000" rotWithShape="0">
              <a:schemeClr val="accent4">
                <a:shade val="33000"/>
                <a:alpha val="83000"/>
              </a:scheme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Расходы бюджета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060848"/>
            <a:ext cx="878497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данному разделу отражаются расходы на транспорт, дорожное хозяйство, сельское хозяйство, поддержку и развитие малого и среднего предпринимательства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Объемы расходов на 2023 год составляют 59 118  тыс. руб.,                                                      на 2024 год- 60 416 тыс. руб. и на 2025 год- 62 692 тыс. руб.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19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http://rkomi.ru/content/image-news/77481/Vil_mos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09480"/>
            <a:ext cx="3672409" cy="2948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delanounas.ru/i/c/2/r/f_c2RlbGFub3VuYXMucnUvdXBsb2Fkcy84LzAvODA1MTUzMzk4MDAyMV9vcmlnLmpwZWc_X19pZD0xMTA2NTU=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07507"/>
            <a:ext cx="3888432" cy="295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9737799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440" y="1285870"/>
            <a:ext cx="914400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sz="2000" b="1" dirty="0" smtClean="0"/>
              <a:t>Состав расходов бюджета МО МР «Усть-Куломский» по МП </a:t>
            </a:r>
            <a:endParaRPr lang="ru-RU" sz="2000" b="1" dirty="0"/>
          </a:p>
        </p:txBody>
      </p:sp>
      <p:graphicFrame>
        <p:nvGraphicFramePr>
          <p:cNvPr id="7" name="Group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69568524"/>
              </p:ext>
            </p:extLst>
          </p:nvPr>
        </p:nvGraphicFramePr>
        <p:xfrm>
          <a:off x="107505" y="1824216"/>
          <a:ext cx="8928990" cy="492751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50261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82768"/>
                <a:gridCol w="10135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5903"/>
                <a:gridCol w="11582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59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2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Наименование 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2022г.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2023 г.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Откл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.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2024 г.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2025 г.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74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</a:rPr>
                        <a:t>ВСЕГО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1 726723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1 1599128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-127 595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1 459 199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1 466 882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9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МП «Развитие экономики»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6 859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4 038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-2 822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4 038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4 038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44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МП «Территориальное развитие»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351 832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314 045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-37 788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183 283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225 922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95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МП «Развитие образования»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1 080 948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1 025 827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-55 121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1 023 881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989 081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7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МП «Муниципальное управление»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2 583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3 010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427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2 200 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2 200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МП «Обеспечение безопасности жизнедеятельности населения»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26 435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1 546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-24 889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1 546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1 546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МП «Развитие культуры»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169 478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172 850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3 372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166 603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166 545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73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МП «Развитие физической культуры и спорта»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77 136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65 588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-11 548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65 386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65 286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МП «Молодежь района»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0,0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300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041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МП «Управление </a:t>
                      </a:r>
                      <a:r>
                        <a:rPr kumimoji="0" lang="ru-RU" sz="13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мун</a:t>
                      </a:r>
                      <a:r>
                        <a:rPr kumimoji="0" lang="ru-RU" sz="13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 имуществом»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11 151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11 176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24 423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11 214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11 214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МП «Профилактика правонарушений и обеспечение общественной безопасности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0,0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749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749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749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749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5771172" y="1670328"/>
            <a:ext cx="9610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т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ыс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руб.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28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35360633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Схема 14"/>
          <p:cNvGraphicFramePr/>
          <p:nvPr/>
        </p:nvGraphicFramePr>
        <p:xfrm>
          <a:off x="3653706" y="5177334"/>
          <a:ext cx="1548035" cy="136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114298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</a:t>
            </a:r>
            <a:r>
              <a:rPr lang="ru-RU" sz="2800" b="1" i="1" dirty="0" smtClean="0"/>
              <a:t>Перечень инвестиционных проектов </a:t>
            </a:r>
            <a:endParaRPr lang="ru-RU" sz="2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55574" y="1556792"/>
            <a:ext cx="880891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000" b="1" dirty="0" smtClean="0"/>
              <a:t>В бюджете района на 2023 год запланированы следующие мероприятия: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 smtClean="0"/>
              <a:t>строительство улично-дорожной и водопроводной сетей мрр. «Северный» -191 082 тыс. руб.;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 smtClean="0"/>
              <a:t>строительство водопроводной сети в с.Деревянск - 1 150 тыс. руб.;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 smtClean="0"/>
              <a:t>строительство начальной школы-детского сада в пст. Смолянка на 40/40 мест- 500 тыс. руб.;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 smtClean="0"/>
              <a:t>строительство Дома культуры в с. Деревянск (ПСД) - 900 тыс. руб.;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 smtClean="0"/>
              <a:t>строительство Дома культуры в с.Помоздино (ПИР) - 2 000 тыс. руб.;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 smtClean="0"/>
              <a:t>приобретение жилых помещений  для  детей-сирот и детей, оставшихся без попечения родителей - 31 530 тыс. руб.;</a:t>
            </a:r>
          </a:p>
          <a:p>
            <a:pPr marL="285750" indent="-285750" algn="just">
              <a:buFontTx/>
              <a:buChar char="-"/>
            </a:pPr>
            <a:r>
              <a:rPr lang="ru-RU" sz="2000" b="1" dirty="0" smtClean="0"/>
              <a:t>обеспечение мероприятий по расселению непригодного для проживания жилищного фонда - 21 365 тыс. руб. </a:t>
            </a:r>
            <a:endParaRPr lang="ru-RU" sz="2000" b="1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18</a:t>
            </a:fld>
            <a:endParaRPr lang="ru-RU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19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s://im0-tub-ru.yandex.net/i?id=bd38100f2c766ef2de30a3e72ce2cb98&amp;n=13&amp;exp=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973112"/>
            <a:ext cx="2889116" cy="188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ыктывкар | К столетию Коми в новом микрорайоне в Усть-Куломе построят  дорогу и водопроводные сети - БезФормата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73112"/>
            <a:ext cx="2438954" cy="188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В Усть-Куломе переселенцам из ветхих домов предстоит доплатить за новые  квартиры « БН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" name="AutoShape 4" descr="В Усть-Куломе переселенцам из ветхих домов предстоит доплатить за новые  квартиры « БНК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" name="AutoShape 6" descr="В Усть-Куломе переселенцам из ветхих домов предстоит доплатить за новые  квартиры « БНК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56" name="Picture 8" descr="В Усть-Куломе переселенцам из ветхих домов предстоит доплатить за новые  квартиры « БНК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5372" y="4973112"/>
            <a:ext cx="2889116" cy="188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5579630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Схема 14"/>
          <p:cNvGraphicFramePr/>
          <p:nvPr/>
        </p:nvGraphicFramePr>
        <p:xfrm>
          <a:off x="3653706" y="5177334"/>
          <a:ext cx="1548035" cy="136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Заголовок 1"/>
          <p:cNvSpPr txBox="1">
            <a:spLocks/>
          </p:cNvSpPr>
          <p:nvPr/>
        </p:nvSpPr>
        <p:spPr>
          <a:xfrm>
            <a:off x="0" y="1412776"/>
            <a:ext cx="9144000" cy="864096"/>
          </a:xfrm>
          <a:prstGeom prst="rect">
            <a:avLst/>
          </a:prstGeom>
          <a:solidFill>
            <a:srgbClr val="00D25F"/>
          </a:solidFill>
          <a:ln>
            <a:solidFill>
              <a:srgbClr val="92D050"/>
            </a:solidFill>
          </a:ln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Расходы муниципального  дорожного фонда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636646" y="2348881"/>
            <a:ext cx="2507353" cy="4104455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Объем бюджетных ассигнований Муниципального дорожного фонда   на 2023 год-         31 881 тыс. руб.;            на 2024 год-           33 393 тыс. руб.;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2025 год-         35 670 тыс. руб.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19</a:t>
            </a:fld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407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i.mycdn.me/i?r=AzEPZsRbOZEKgBhR0XGMT1Rkcd66O2bSytLMOFp1_qiyWqaKTM5SRkZCeTgDn6uOyi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668" y="2420888"/>
            <a:ext cx="630197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1675888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ade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052735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42844" y="1285860"/>
            <a:ext cx="4500562" cy="11430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Усть-Куломский район – </a:t>
            </a:r>
            <a:r>
              <a:rPr lang="ru-RU" sz="1600" dirty="0">
                <a:solidFill>
                  <a:schemeClr val="tx1"/>
                </a:solidFill>
              </a:rPr>
              <a:t>находится на юго-востоке Республики Коми, в бассейне реки Вычегда. Административный центр – село </a:t>
            </a:r>
            <a:r>
              <a:rPr lang="ru-RU" sz="1600" dirty="0" smtClean="0">
                <a:solidFill>
                  <a:schemeClr val="tx1"/>
                </a:solidFill>
              </a:rPr>
              <a:t>Усть-Кулом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>
            <a:off x="4857752" y="1285860"/>
            <a:ext cx="4034728" cy="1143008"/>
          </a:xfrm>
          <a:prstGeom prst="round2Same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Общая площадь территории района 26,4 тыс. кв. км, где в 63 селах и поселках постоянно </a:t>
            </a:r>
            <a:r>
              <a:rPr lang="ru-RU" sz="1600" dirty="0" smtClean="0">
                <a:solidFill>
                  <a:schemeClr val="tx1"/>
                </a:solidFill>
              </a:rPr>
              <a:t>проживают 22 661 </a:t>
            </a:r>
            <a:r>
              <a:rPr lang="ru-RU" sz="1600" dirty="0">
                <a:solidFill>
                  <a:schemeClr val="tx1"/>
                </a:solidFill>
              </a:rPr>
              <a:t>человек почти 50 </a:t>
            </a:r>
            <a:r>
              <a:rPr lang="ru-RU" sz="1600" dirty="0" smtClean="0">
                <a:solidFill>
                  <a:schemeClr val="tx1"/>
                </a:solidFill>
              </a:rPr>
              <a:t>национальностей 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483768" y="2564904"/>
            <a:ext cx="4500594" cy="164307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муниципальном районе «Усть-Куломский» 18 сельских поселений. Каждое сельское поселение имеет собственный бюджет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12474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752" y="4268490"/>
            <a:ext cx="3962720" cy="247287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77" y="4268490"/>
            <a:ext cx="4345194" cy="196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7440418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381001"/>
            <a:ext cx="9144000" cy="103177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Межбюджетные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трансферты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бюджетам сельских поселений  </a:t>
            </a:r>
          </a:p>
          <a:p>
            <a:pPr algn="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                  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C1793-B241-47AC-900E-1271B0A5C958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9"/>
            <a:ext cx="9144000" cy="1399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62961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sz="2800" b="1" dirty="0" smtClean="0"/>
              <a:t>МЕЖБЮДЖЕТНЫЕ ТРАНСФЕРТЫ                 БЮДЖЕТАМ СЕЛЬСКИХ ПОСЕЛЕНИЙ </a:t>
            </a:r>
            <a:endParaRPr lang="ru-RU" sz="2800" b="1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444905" y="2885617"/>
            <a:ext cx="6265647" cy="1472496"/>
            <a:chOff x="1590908" y="381129"/>
            <a:chExt cx="6265647" cy="1216800"/>
          </a:xfrm>
          <a:scene3d>
            <a:camera prst="orthographicFront"/>
            <a:lightRig rig="flat" dir="t"/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590908" y="381129"/>
              <a:ext cx="6265647" cy="12168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1644579" y="413626"/>
              <a:ext cx="6146849" cy="107117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Дотации на выравнивание бюджетной обеспеченности поселений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2023 год-80 703 тыс. руб.;                                                  2024 год- 60 691 тыс. руб.; 2025 год-60 680тыс.руб.</a:t>
              </a:r>
              <a:endParaRPr lang="ru-RU" sz="2000" b="1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439177" y="4603952"/>
            <a:ext cx="6265647" cy="1561352"/>
            <a:chOff x="1584151" y="2192373"/>
            <a:chExt cx="6265647" cy="1216800"/>
          </a:xfrm>
          <a:scene3d>
            <a:camera prst="orthographicFront"/>
            <a:lightRig rig="flat" dir="t"/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584151" y="2192373"/>
              <a:ext cx="6265647" cy="12168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1643550" y="2251772"/>
              <a:ext cx="6146849" cy="10980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Прочие межбюджетные трансферты                               (субвенции, иные МБТ)</a:t>
              </a:r>
            </a:p>
            <a:p>
              <a:pPr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2023год-81 206 </a:t>
              </a:r>
              <a:r>
                <a:rPr lang="ru-RU" sz="2000" b="1" dirty="0">
                  <a:latin typeface="Times New Roman" pitchFamily="18" charset="0"/>
                  <a:cs typeface="Times New Roman" pitchFamily="18" charset="0"/>
                </a:rPr>
                <a:t>тыс.руб.;                                                  </a:t>
              </a: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2024 </a:t>
              </a:r>
              <a:r>
                <a:rPr lang="ru-RU" sz="2000" b="1" dirty="0">
                  <a:latin typeface="Times New Roman" pitchFamily="18" charset="0"/>
                  <a:cs typeface="Times New Roman" pitchFamily="18" charset="0"/>
                </a:rPr>
                <a:t>год- </a:t>
              </a: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82 829 тыс.руб</a:t>
              </a:r>
              <a:r>
                <a:rPr lang="ru-RU" sz="2000" b="1" dirty="0">
                  <a:latin typeface="Times New Roman" pitchFamily="18" charset="0"/>
                  <a:cs typeface="Times New Roman" pitchFamily="18" charset="0"/>
                </a:rPr>
                <a:t>.; </a:t>
              </a:r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2025 год-82 750 тыс.руб.</a:t>
              </a:r>
              <a:endParaRPr lang="ru-RU" sz="2000" b="1" dirty="0">
                <a:latin typeface="Times New Roman" pitchFamily="18" charset="0"/>
                <a:cs typeface="Times New Roman" pitchFamily="18" charset="0"/>
              </a:endParaRP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000" b="1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4" name="Picture 20" descr="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24944"/>
            <a:ext cx="7683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2" descr="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9186" y="4725144"/>
            <a:ext cx="7747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28731641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395536" y="1052736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b="1" dirty="0" smtClean="0"/>
              <a:t>Объем муниципального долга (тыс.рублей)</a:t>
            </a:r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</p:txBody>
      </p:sp>
      <p:sp>
        <p:nvSpPr>
          <p:cNvPr id="41" name="Скругленный прямоугольник 18"/>
          <p:cNvSpPr>
            <a:spLocks noChangeArrowheads="1"/>
          </p:cNvSpPr>
          <p:nvPr/>
        </p:nvSpPr>
        <p:spPr bwMode="auto">
          <a:xfrm>
            <a:off x="323528" y="1700808"/>
            <a:ext cx="8640960" cy="1440160"/>
          </a:xfrm>
          <a:prstGeom prst="roundRect">
            <a:avLst>
              <a:gd name="adj" fmla="val 16667"/>
            </a:avLst>
          </a:prstGeom>
          <a:solidFill>
            <a:srgbClr val="ABFFAB"/>
          </a:solidFill>
          <a:ln w="25400" algn="ctr">
            <a:solidFill>
              <a:srgbClr val="006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1000" dirty="0">
              <a:latin typeface="Constantia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755576" y="1772816"/>
            <a:ext cx="1049571" cy="824076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3" name="Овал 42"/>
          <p:cNvSpPr/>
          <p:nvPr/>
        </p:nvSpPr>
        <p:spPr>
          <a:xfrm>
            <a:off x="3851920" y="1772816"/>
            <a:ext cx="1049571" cy="824076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4" name="Овал 43"/>
          <p:cNvSpPr/>
          <p:nvPr/>
        </p:nvSpPr>
        <p:spPr>
          <a:xfrm>
            <a:off x="7308304" y="1772816"/>
            <a:ext cx="1049571" cy="824076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6" name="Rectangle 114"/>
          <p:cNvSpPr>
            <a:spLocks noChangeArrowheads="1"/>
          </p:cNvSpPr>
          <p:nvPr/>
        </p:nvSpPr>
        <p:spPr bwMode="auto">
          <a:xfrm>
            <a:off x="755576" y="1988840"/>
            <a:ext cx="115212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</a:rPr>
              <a:t>   </a:t>
            </a:r>
            <a:r>
              <a:rPr lang="ru-RU" sz="2000" b="1" dirty="0" smtClean="0">
                <a:solidFill>
                  <a:srgbClr val="000000"/>
                </a:solidFill>
              </a:rPr>
              <a:t>12 618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47" name="Rectangle 114"/>
          <p:cNvSpPr>
            <a:spLocks noChangeArrowheads="1"/>
          </p:cNvSpPr>
          <p:nvPr/>
        </p:nvSpPr>
        <p:spPr bwMode="auto">
          <a:xfrm>
            <a:off x="3851920" y="1916832"/>
            <a:ext cx="122413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</a:rPr>
              <a:t>     </a:t>
            </a:r>
            <a:r>
              <a:rPr lang="ru-RU" sz="2000" b="1" dirty="0" smtClean="0">
                <a:solidFill>
                  <a:srgbClr val="000000"/>
                </a:solidFill>
              </a:rPr>
              <a:t>5 220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48" name="Rectangle 114"/>
          <p:cNvSpPr>
            <a:spLocks noChangeArrowheads="1"/>
          </p:cNvSpPr>
          <p:nvPr/>
        </p:nvSpPr>
        <p:spPr bwMode="auto">
          <a:xfrm>
            <a:off x="7308304" y="1988840"/>
            <a:ext cx="115212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  2 610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52871" y="2636912"/>
            <a:ext cx="170213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     2023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год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525228" y="2636912"/>
            <a:ext cx="162518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    2024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год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054549" y="2636912"/>
            <a:ext cx="154824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   2025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год</a:t>
            </a:r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33" name="Скругленный прямоугольник 18"/>
          <p:cNvSpPr>
            <a:spLocks noChangeArrowheads="1"/>
          </p:cNvSpPr>
          <p:nvPr/>
        </p:nvSpPr>
        <p:spPr bwMode="auto">
          <a:xfrm>
            <a:off x="323528" y="3861048"/>
            <a:ext cx="8640960" cy="1944216"/>
          </a:xfrm>
          <a:prstGeom prst="roundRect">
            <a:avLst>
              <a:gd name="adj" fmla="val 16667"/>
            </a:avLst>
          </a:prstGeom>
          <a:solidFill>
            <a:srgbClr val="ABFFAB"/>
          </a:solidFill>
          <a:ln w="25400" algn="ctr">
            <a:solidFill>
              <a:srgbClr val="006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1000" dirty="0">
              <a:latin typeface="Constantia" pitchFamily="18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755576" y="4221088"/>
            <a:ext cx="1049571" cy="824076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" name="Овал 35"/>
          <p:cNvSpPr/>
          <p:nvPr/>
        </p:nvSpPr>
        <p:spPr>
          <a:xfrm>
            <a:off x="4100845" y="4221088"/>
            <a:ext cx="1049571" cy="824076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7" name="Овал 36"/>
          <p:cNvSpPr/>
          <p:nvPr/>
        </p:nvSpPr>
        <p:spPr>
          <a:xfrm>
            <a:off x="7236296" y="4149080"/>
            <a:ext cx="1049571" cy="824076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254000" h="254000"/>
            <a:bevelB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Rectangle 114"/>
          <p:cNvSpPr>
            <a:spLocks noChangeArrowheads="1"/>
          </p:cNvSpPr>
          <p:nvPr/>
        </p:nvSpPr>
        <p:spPr bwMode="auto">
          <a:xfrm>
            <a:off x="755576" y="4437112"/>
            <a:ext cx="107455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</a:rPr>
              <a:t>9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94180" y="5229200"/>
            <a:ext cx="116352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2023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год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49" name="Rectangle 115"/>
          <p:cNvSpPr>
            <a:spLocks noChangeArrowheads="1"/>
          </p:cNvSpPr>
          <p:nvPr/>
        </p:nvSpPr>
        <p:spPr bwMode="auto">
          <a:xfrm>
            <a:off x="4211960" y="4437112"/>
            <a:ext cx="53091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</a:rPr>
              <a:t>  </a:t>
            </a:r>
            <a:r>
              <a:rPr lang="ru-RU" sz="2000" b="1" dirty="0" smtClean="0">
                <a:solidFill>
                  <a:srgbClr val="000000"/>
                </a:solidFill>
              </a:rPr>
              <a:t>  4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116099" y="5301208"/>
            <a:ext cx="116352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2024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год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280444" y="5229200"/>
            <a:ext cx="124046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2025 </a:t>
            </a:r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год</a:t>
            </a:r>
          </a:p>
        </p:txBody>
      </p:sp>
      <p:sp>
        <p:nvSpPr>
          <p:cNvPr id="56" name="Rectangle 115"/>
          <p:cNvSpPr>
            <a:spLocks noChangeArrowheads="1"/>
          </p:cNvSpPr>
          <p:nvPr/>
        </p:nvSpPr>
        <p:spPr bwMode="auto">
          <a:xfrm>
            <a:off x="7380312" y="4437112"/>
            <a:ext cx="59503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 smtClean="0">
                <a:solidFill>
                  <a:srgbClr val="000000"/>
                </a:solidFill>
              </a:rPr>
              <a:t>  </a:t>
            </a:r>
            <a:r>
              <a:rPr lang="ru-RU" sz="2000" b="1" dirty="0" smtClean="0">
                <a:solidFill>
                  <a:srgbClr val="000000"/>
                </a:solidFill>
              </a:rPr>
              <a:t>1,4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314096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Объем </a:t>
            </a:r>
          </a:p>
          <a:p>
            <a:pPr algn="ctr"/>
            <a:r>
              <a:rPr lang="ru-RU" b="1" dirty="0" smtClean="0">
                <a:latin typeface="Times New Roman" pitchFamily="18" charset="0"/>
              </a:rPr>
              <a:t>расходов на обслуживание муниципального долга (тыс.руб.)</a:t>
            </a:r>
            <a:endParaRPr lang="ru-RU" b="1" dirty="0">
              <a:latin typeface="Times New Roman" pitchFamily="18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19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43000" r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18"/>
          <p:cNvSpPr>
            <a:spLocks noChangeArrowheads="1"/>
          </p:cNvSpPr>
          <p:nvPr/>
        </p:nvSpPr>
        <p:spPr bwMode="auto">
          <a:xfrm>
            <a:off x="0" y="2132857"/>
            <a:ext cx="9144000" cy="3312368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  <a:alpha val="24000"/>
            </a:schemeClr>
          </a:solidFill>
          <a:ln w="25400" algn="ctr">
            <a:solidFill>
              <a:srgbClr val="0066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solidFill>
                <a:srgbClr val="9A3130"/>
              </a:solidFill>
              <a:latin typeface="Constantia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556792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37"/>
          <p:cNvSpPr>
            <a:spLocks noChangeArrowheads="1" noChangeShapeType="1" noTextEdit="1"/>
          </p:cNvSpPr>
          <p:nvPr/>
        </p:nvSpPr>
        <p:spPr bwMode="auto">
          <a:xfrm>
            <a:off x="611560" y="1700808"/>
            <a:ext cx="8208912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600" kern="10" dirty="0">
                <a:ln w="9525">
                  <a:noFill/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Основные параметры проекта </a:t>
            </a:r>
            <a:r>
              <a:rPr lang="ru-RU" sz="2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бюджета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xmlns="" val="3529228201"/>
              </p:ext>
            </p:extLst>
          </p:nvPr>
        </p:nvGraphicFramePr>
        <p:xfrm>
          <a:off x="395536" y="2348880"/>
          <a:ext cx="8534150" cy="4358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>
                <a:cs typeface="Times New Roman" panose="02020603050405020304" pitchFamily="18" charset="0"/>
              </a:rPr>
              <a:pPr/>
              <a:t>3</a:t>
            </a:fld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56376" y="3356992"/>
            <a:ext cx="11876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cs typeface="Times New Roman" panose="02020603050405020304" pitchFamily="18" charset="0"/>
              </a:rPr>
              <a:t>Тыс. рублей</a:t>
            </a:r>
            <a:endParaRPr lang="ru-RU" sz="14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695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80525405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1628801"/>
            <a:ext cx="8954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Структура доходов бюджета района  на 2023-2025 годы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7362757"/>
              </p:ext>
            </p:extLst>
          </p:nvPr>
        </p:nvGraphicFramePr>
        <p:xfrm>
          <a:off x="0" y="2132856"/>
          <a:ext cx="9144000" cy="3927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6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1561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(тыс. рублей) </a:t>
                      </a:r>
                      <a:endParaRPr lang="ru-RU" sz="15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Удельный вес (%)</a:t>
                      </a:r>
                      <a:endParaRPr lang="ru-RU" sz="15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2024 год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(тыс.</a:t>
                      </a:r>
                      <a:r>
                        <a:rPr lang="ru-RU" sz="15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рублей)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Удельный вес (%)</a:t>
                      </a:r>
                      <a:endParaRPr lang="ru-RU" sz="15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2025 год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(тыс. рублей) </a:t>
                      </a:r>
                      <a:endParaRPr lang="ru-RU" sz="15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Удельный вес (%)</a:t>
                      </a:r>
                      <a:endParaRPr lang="ru-RU" sz="15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5482">
                <a:tc>
                  <a:txBody>
                    <a:bodyPr/>
                    <a:lstStyle/>
                    <a:p>
                      <a:pPr algn="l"/>
                      <a:r>
                        <a:rPr lang="ru-RU" sz="1700" dirty="0" smtClean="0"/>
                        <a:t>Налоговые доходы 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404 385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21,1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450 497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25,3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462 830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25,6</a:t>
                      </a:r>
                      <a:endParaRPr lang="ru-RU" sz="1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0702">
                <a:tc>
                  <a:txBody>
                    <a:bodyPr/>
                    <a:lstStyle/>
                    <a:p>
                      <a:pPr algn="l"/>
                      <a:r>
                        <a:rPr lang="ru-RU" sz="1700" dirty="0" smtClean="0"/>
                        <a:t>Неналоговые доходы 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17 142 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0,9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17 087 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1,0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17 114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0,9</a:t>
                      </a:r>
                      <a:endParaRPr lang="ru-RU" sz="1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l"/>
                      <a:r>
                        <a:rPr lang="ru-RU" sz="1700" dirty="0" smtClean="0"/>
                        <a:t>Безвозмездные поступления 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1 497 447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78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1 312 825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73,7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1 329 665</a:t>
                      </a:r>
                      <a:endParaRPr lang="ru-RU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73,5</a:t>
                      </a:r>
                      <a:endParaRPr lang="ru-RU" sz="17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1271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chemeClr val="tx1"/>
                          </a:solidFill>
                        </a:rPr>
                        <a:t>Всего</a:t>
                      </a:r>
                      <a:endParaRPr lang="ru-RU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chemeClr val="tx1"/>
                          </a:solidFill>
                        </a:rPr>
                        <a:t>1 918 974</a:t>
                      </a:r>
                      <a:endParaRPr lang="ru-RU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chemeClr val="tx1"/>
                          </a:solidFill>
                        </a:rPr>
                        <a:t>1 780 409</a:t>
                      </a:r>
                      <a:endParaRPr lang="ru-RU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chemeClr val="tx1"/>
                          </a:solidFill>
                        </a:rPr>
                        <a:t>1 809</a:t>
                      </a:r>
                      <a:r>
                        <a:rPr lang="ru-RU" sz="1700" b="1" baseline="0" dirty="0" smtClean="0">
                          <a:solidFill>
                            <a:schemeClr val="tx1"/>
                          </a:solidFill>
                        </a:rPr>
                        <a:t> 609</a:t>
                      </a:r>
                      <a:endParaRPr lang="ru-RU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62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05124936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0" y="155679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dirty="0" smtClean="0">
                <a:solidFill>
                  <a:schemeClr val="accent6">
                    <a:lumMod val="75000"/>
                  </a:schemeClr>
                </a:solidFill>
              </a:rPr>
              <a:t>Бюджетная обеспеченность налоговыми и неналоговыми доходами на душу населения</a:t>
            </a:r>
            <a:endParaRPr lang="ru-RU" sz="27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48855100"/>
              </p:ext>
            </p:extLst>
          </p:nvPr>
        </p:nvGraphicFramePr>
        <p:xfrm>
          <a:off x="1" y="2461469"/>
          <a:ext cx="9143999" cy="4423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54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05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718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804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756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925641">
                <a:tc>
                  <a:txBody>
                    <a:bodyPr/>
                    <a:lstStyle/>
                    <a:p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2022 год</a:t>
                      </a: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2023 год</a:t>
                      </a: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2024 год</a:t>
                      </a: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2025 год</a:t>
                      </a:r>
                    </a:p>
                    <a:p>
                      <a:pPr algn="ctr"/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1811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Численность 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(тыс. человек)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22,9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22,7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22,2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21,8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1626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Налоговые и неналоговые доходы (тыс. рублей)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394 201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421 527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467 585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479 944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24136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Объем доходов в расчете на 1 жителя (рублей)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17 214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18 570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21 062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22 016</a:t>
                      </a:r>
                      <a:endParaRPr lang="ru-RU" sz="1900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411"/>
            <a:ext cx="9144000" cy="157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82816955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687" y="137972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/>
              <a:t>Структура доходов бюджета МО МР «Усть-Куломский» на 2023-2025 годы       </a:t>
            </a:r>
            <a:r>
              <a:rPr lang="ru-RU" sz="1200" b="1" dirty="0" smtClean="0"/>
              <a:t>тыс. рублей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91597197"/>
              </p:ext>
            </p:extLst>
          </p:nvPr>
        </p:nvGraphicFramePr>
        <p:xfrm>
          <a:off x="107504" y="2132856"/>
          <a:ext cx="8907214" cy="45342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287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78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989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16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5484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Налоговые</a:t>
                      </a:r>
                      <a:r>
                        <a:rPr lang="ru-RU" sz="1800" b="1" baseline="0" dirty="0" smtClean="0"/>
                        <a:t> доходы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2023 год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2024 год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2025 год</a:t>
                      </a:r>
                      <a:endParaRPr lang="ru-RU" sz="1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7840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/>
                        <a:t>Налог на доходы физических лиц </a:t>
                      </a:r>
                      <a:endParaRPr lang="ru-RU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322 351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329 634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336 271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7840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/>
                        <a:t>Акцизы на нефтепродукты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31 881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33 393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35 700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459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/>
                        <a:t>Налог взимаемый в связи с применением упрощенной системы налогообложения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46 604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83 887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87 242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7840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/>
                        <a:t>Единый сельскохозяйственный налог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152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161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161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89459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/>
                        <a:t>Налог, взимаемый в связи с применением патентной системы налогообложения</a:t>
                      </a:r>
                      <a:endParaRPr lang="ru-RU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813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813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820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504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/>
                        <a:t>Государственная пошлина</a:t>
                      </a:r>
                      <a:endParaRPr lang="ru-RU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2 585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2 610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2 636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458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ИТОГО:</a:t>
                      </a:r>
                      <a:endParaRPr lang="ru-RU" sz="18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1" dirty="0" smtClean="0"/>
                        <a:t>404 386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450 498</a:t>
                      </a:r>
                      <a:endParaRPr lang="ru-RU" sz="17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 smtClean="0"/>
                        <a:t>462 830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62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64655715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484784"/>
            <a:ext cx="8463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Структура доходов бюджета МО МР «Усть-Куломский» на 2023-2025 г.</a:t>
            </a:r>
            <a:endParaRPr lang="ru-RU" sz="20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97184966"/>
              </p:ext>
            </p:extLst>
          </p:nvPr>
        </p:nvGraphicFramePr>
        <p:xfrm>
          <a:off x="179512" y="2132855"/>
          <a:ext cx="8751346" cy="43924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513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72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094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433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53767"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Неналоговые доходы</a:t>
                      </a:r>
                      <a:endParaRPr lang="ru-RU" sz="19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2023 год</a:t>
                      </a:r>
                      <a:endParaRPr lang="ru-RU" sz="19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2024 год</a:t>
                      </a:r>
                      <a:endParaRPr lang="ru-RU" sz="19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2025 год</a:t>
                      </a:r>
                      <a:endParaRPr lang="ru-RU" sz="19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8223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chemeClr val="tx1"/>
                          </a:solidFill>
                        </a:rPr>
                        <a:t>Доходы от использования имущества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13 360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13 359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13 359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6619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chemeClr val="tx1"/>
                          </a:solidFill>
                        </a:rPr>
                        <a:t>Доходы от продажи материальных и нематериальных активов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600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6942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chemeClr val="tx1"/>
                          </a:solidFill>
                        </a:rPr>
                        <a:t>Штрафы, санкции,  возмещение ущерба 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2 000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2 000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2 000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86619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chemeClr val="tx1"/>
                          </a:solidFill>
                        </a:rPr>
                        <a:t>Платежи при пользовании природными ресурсами 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1 183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1 128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1 155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90320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/>
                        <a:t>ИТОГО</a:t>
                      </a:r>
                      <a:endParaRPr lang="ru-RU" sz="19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+mn-lt"/>
                        </a:rPr>
                        <a:t>17 142</a:t>
                      </a:r>
                      <a:endParaRPr lang="ru-RU" sz="19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+mn-lt"/>
                        </a:rPr>
                        <a:t>17 087</a:t>
                      </a:r>
                      <a:endParaRPr lang="ru-RU" sz="19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+mn-lt"/>
                        </a:rPr>
                        <a:t>17 114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47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602388" y="1561728"/>
            <a:ext cx="1459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тыс. рублей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76490365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484784"/>
            <a:ext cx="8463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Структура доходов бюджета МО МР «Усть-Куломский» на 2023-2025 г.</a:t>
            </a:r>
            <a:endParaRPr lang="ru-RU" sz="20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86909014"/>
              </p:ext>
            </p:extLst>
          </p:nvPr>
        </p:nvGraphicFramePr>
        <p:xfrm>
          <a:off x="10496" y="1884894"/>
          <a:ext cx="8928992" cy="48152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197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1211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632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3391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53467"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Безвозмездные поступления</a:t>
                      </a:r>
                      <a:endParaRPr lang="ru-RU" sz="19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2023 год</a:t>
                      </a:r>
                      <a:endParaRPr lang="ru-RU" sz="19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2024 год</a:t>
                      </a:r>
                      <a:endParaRPr lang="ru-RU" sz="19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/>
                        <a:t>2025 год</a:t>
                      </a:r>
                      <a:endParaRPr lang="ru-RU" sz="19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1490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chemeClr val="tx1"/>
                          </a:solidFill>
                        </a:rPr>
                        <a:t>Дотации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247 763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211 389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233 735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chemeClr val="tx1"/>
                          </a:solidFill>
                        </a:rPr>
                        <a:t>Субсидии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417 610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283 779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311 698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6656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chemeClr val="tx1"/>
                          </a:solidFill>
                        </a:rPr>
                        <a:t>Субвенции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784 258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784 243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784 232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52119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chemeClr val="tx1"/>
                          </a:solidFill>
                        </a:rPr>
                        <a:t>Иные межбюджетные трансферты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47 816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33 416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ru-RU" sz="19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73428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/>
                        <a:t>ИТОГО</a:t>
                      </a:r>
                      <a:endParaRPr lang="ru-RU" sz="19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+mn-lt"/>
                        </a:rPr>
                        <a:t>1 497</a:t>
                      </a:r>
                      <a:r>
                        <a:rPr lang="ru-RU" sz="1900" b="1" baseline="0" dirty="0" smtClean="0">
                          <a:latin typeface="+mn-lt"/>
                        </a:rPr>
                        <a:t> 447</a:t>
                      </a:r>
                      <a:endParaRPr lang="ru-RU" sz="19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+mn-lt"/>
                        </a:rPr>
                        <a:t>1 312 825</a:t>
                      </a:r>
                      <a:endParaRPr lang="ru-RU" sz="19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+mn-lt"/>
                        </a:rPr>
                        <a:t> 1 329 665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5F637-3BDB-4EA2-971F-416311994922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47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7602388" y="1561728"/>
            <a:ext cx="1459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тыс. рублей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7875642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4"/>
          <p:cNvSpPr>
            <a:spLocks noChangeArrowheads="1" noChangeShapeType="1" noTextEdit="1"/>
          </p:cNvSpPr>
          <p:nvPr/>
        </p:nvSpPr>
        <p:spPr bwMode="auto">
          <a:xfrm>
            <a:off x="107504" y="1370510"/>
            <a:ext cx="8928992" cy="49949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 dirty="0">
                <a:ln w="10160">
                  <a:solidFill>
                    <a:schemeClr val="accent2"/>
                  </a:solidFill>
                  <a:prstDash val="solid"/>
                </a:ln>
              </a:rPr>
              <a:t>Расходы бюджета </a:t>
            </a:r>
            <a:r>
              <a:rPr lang="ru-RU" sz="1600" kern="10" dirty="0" smtClean="0">
                <a:ln w="10160">
                  <a:solidFill>
                    <a:schemeClr val="accent2"/>
                  </a:solidFill>
                  <a:prstDash val="solid"/>
                </a:ln>
              </a:rPr>
              <a:t>МО МР «Усть-Куломский»</a:t>
            </a:r>
            <a:endParaRPr lang="ru-RU" sz="1600" kern="10" dirty="0">
              <a:ln w="10160">
                <a:solidFill>
                  <a:schemeClr val="accent2"/>
                </a:solidFill>
                <a:prstDash val="solid"/>
              </a:ln>
            </a:endParaRPr>
          </a:p>
        </p:txBody>
      </p:sp>
      <p:sp>
        <p:nvSpPr>
          <p:cNvPr id="8" name="WordArt 47"/>
          <p:cNvSpPr>
            <a:spLocks noChangeArrowheads="1" noChangeShapeType="1" noTextEdit="1"/>
          </p:cNvSpPr>
          <p:nvPr/>
        </p:nvSpPr>
        <p:spPr bwMode="auto">
          <a:xfrm>
            <a:off x="1619672" y="1988838"/>
            <a:ext cx="1440160" cy="360042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Plain">
              <a:avLst>
                <a:gd name="adj" fmla="val 48367"/>
              </a:avLst>
            </a:prstTxWarp>
          </a:bodyPr>
          <a:lstStyle/>
          <a:p>
            <a:pPr algn="ctr"/>
            <a:r>
              <a:rPr lang="ru-RU" sz="1600" b="1" kern="10" dirty="0" smtClean="0">
                <a:ln w="9525">
                  <a:noFill/>
                  <a:round/>
                  <a:headEnd/>
                  <a:tailEnd/>
                </a:ln>
                <a:cs typeface="Times New Roman" pitchFamily="18" charset="0"/>
              </a:rPr>
              <a:t>1 916 576</a:t>
            </a:r>
            <a:endParaRPr lang="ru-RU" sz="1600" b="1" kern="10" dirty="0">
              <a:ln w="9525">
                <a:noFill/>
                <a:round/>
                <a:headEnd/>
                <a:tailEnd/>
              </a:ln>
              <a:cs typeface="Times New Roman" pitchFamily="18" charset="0"/>
            </a:endParaRPr>
          </a:p>
        </p:txBody>
      </p:sp>
      <p:sp>
        <p:nvSpPr>
          <p:cNvPr id="9" name="WordArt 52"/>
          <p:cNvSpPr>
            <a:spLocks noChangeArrowheads="1" noChangeShapeType="1" noTextEdit="1"/>
          </p:cNvSpPr>
          <p:nvPr/>
        </p:nvSpPr>
        <p:spPr bwMode="auto">
          <a:xfrm>
            <a:off x="3995936" y="1988838"/>
            <a:ext cx="1428760" cy="360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416"/>
              </a:avLst>
            </a:prstTxWarp>
          </a:bodyPr>
          <a:lstStyle/>
          <a:p>
            <a:pPr algn="ctr"/>
            <a:r>
              <a:rPr lang="ru-RU" sz="1600" b="1" kern="10" dirty="0" smtClean="0">
                <a:ln w="9525">
                  <a:noFill/>
                  <a:round/>
                  <a:headEnd/>
                  <a:tailEnd/>
                </a:ln>
                <a:cs typeface="Times New Roman" pitchFamily="18" charset="0"/>
              </a:rPr>
              <a:t>1 777 799</a:t>
            </a:r>
            <a:endParaRPr lang="ru-RU" sz="1600" b="1" kern="10" dirty="0">
              <a:ln w="9525">
                <a:noFill/>
                <a:round/>
                <a:headEnd/>
                <a:tailEnd/>
              </a:ln>
              <a:cs typeface="Times New Roman" pitchFamily="18" charset="0"/>
            </a:endParaRPr>
          </a:p>
        </p:txBody>
      </p:sp>
      <p:sp>
        <p:nvSpPr>
          <p:cNvPr id="10" name="WordArt 53"/>
          <p:cNvSpPr>
            <a:spLocks noChangeArrowheads="1" noChangeShapeType="1" noTextEdit="1"/>
          </p:cNvSpPr>
          <p:nvPr/>
        </p:nvSpPr>
        <p:spPr bwMode="auto">
          <a:xfrm>
            <a:off x="6516216" y="1988840"/>
            <a:ext cx="136797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454"/>
              </a:avLst>
            </a:prstTxWarp>
          </a:bodyPr>
          <a:lstStyle/>
          <a:p>
            <a:pPr algn="ctr"/>
            <a:r>
              <a:rPr lang="ru-RU" sz="1600" b="1" kern="10" dirty="0" smtClean="0">
                <a:ln w="9525">
                  <a:noFill/>
                  <a:round/>
                  <a:headEnd/>
                  <a:tailEnd/>
                </a:ln>
                <a:cs typeface="Times New Roman" pitchFamily="18" charset="0"/>
              </a:rPr>
              <a:t>1 806 999</a:t>
            </a:r>
            <a:endParaRPr lang="ru-RU" sz="1600" b="1" kern="10" dirty="0">
              <a:ln w="9525">
                <a:noFill/>
                <a:round/>
                <a:headEnd/>
                <a:tailEnd/>
              </a:ln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19672" y="2348880"/>
            <a:ext cx="142876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  </a:t>
            </a:r>
            <a:r>
              <a:rPr lang="ru-RU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2 0 2 3 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г.</a:t>
            </a:r>
            <a:r>
              <a:rPr lang="ru-RU" sz="19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 </a:t>
            </a:r>
            <a:endParaRPr lang="ru-RU" sz="19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11960" y="2338944"/>
            <a:ext cx="1143008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cap="all" dirty="0" smtClean="0">
                <a:ln w="900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2 0 2 4  </a:t>
            </a:r>
            <a:r>
              <a:rPr lang="ru-RU" sz="1400" b="1" cap="all" dirty="0" smtClean="0">
                <a:ln w="900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г.</a:t>
            </a:r>
            <a:r>
              <a:rPr lang="ru-RU" sz="1900" b="1" cap="all" dirty="0" smtClean="0">
                <a:ln w="900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 </a:t>
            </a:r>
            <a:endParaRPr lang="ru-RU" sz="1900" b="1" cap="all" dirty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cs typeface="+mn-cs"/>
            </a:endParaRP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6660232" y="2348880"/>
            <a:ext cx="1223962" cy="3847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9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2 0 2 5 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</a:t>
            </a:r>
            <a:endParaRPr lang="ru-RU" sz="19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7504" y="2780928"/>
            <a:ext cx="6552728" cy="1778496"/>
          </a:xfrm>
          <a:prstGeom prst="roundRect">
            <a:avLst>
              <a:gd name="adj" fmla="val 14525"/>
            </a:avLst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Планирование расходов осуществляется по Методике формирования проекта бюджета МО МР «Усть-Куломский» на очередной финансовый год и плановый период, утвержденной финансовым управлением АМР «Усть-Куломский» и одобренной  Комиссией  по разработке  проекта бюджета МО МР «Усть-Куломский»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709267" y="4703440"/>
            <a:ext cx="6048672" cy="1728192"/>
          </a:xfrm>
          <a:prstGeom prst="round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Расходы бюджета МО МР «Усть-Куломский» на очередной финансовый период определены исходя из  прогнозного поступления доходов бюджета МО МР «Усть-Куломский» </a:t>
            </a:r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460432" y="6407944"/>
            <a:ext cx="552600" cy="365125"/>
          </a:xfrm>
        </p:spPr>
        <p:txBody>
          <a:bodyPr/>
          <a:lstStyle/>
          <a:p>
            <a:fld id="{0A45F637-3BDB-4EA2-971F-416311994922}" type="slidenum">
              <a:rPr lang="ru-RU" sz="1600" smtClean="0"/>
              <a:pPr/>
              <a:t>9</a:t>
            </a:fld>
            <a:endParaRPr lang="ru-RU" sz="16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127"/>
            <a:ext cx="9144000" cy="126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7173368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14">
      <a:dk1>
        <a:sysClr val="windowText" lastClr="000000"/>
      </a:dk1>
      <a:lt1>
        <a:sysClr val="window" lastClr="FFFFFF"/>
      </a:lt1>
      <a:dk2>
        <a:srgbClr val="3B3B3B"/>
      </a:dk2>
      <a:lt2>
        <a:srgbClr val="7FC9FF"/>
      </a:lt2>
      <a:accent1>
        <a:srgbClr val="45FFFA"/>
      </a:accent1>
      <a:accent2>
        <a:srgbClr val="0070C0"/>
      </a:accent2>
      <a:accent3>
        <a:srgbClr val="0070C0"/>
      </a:accent3>
      <a:accent4>
        <a:srgbClr val="0070C0"/>
      </a:accent4>
      <a:accent5>
        <a:srgbClr val="0070C0"/>
      </a:accent5>
      <a:accent6>
        <a:srgbClr val="0070C0"/>
      </a:accent6>
      <a:hlink>
        <a:srgbClr val="0070C0"/>
      </a:hlink>
      <a:folHlink>
        <a:srgbClr val="A116E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9109</TotalTime>
  <Words>1633</Words>
  <Application>Microsoft Office PowerPoint</Application>
  <PresentationFormat>Экран (4:3)</PresentationFormat>
  <Paragraphs>418</Paragraphs>
  <Slides>22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lutik</dc:creator>
  <cp:lastModifiedBy>RusinovaNV</cp:lastModifiedBy>
  <cp:revision>886</cp:revision>
  <cp:lastPrinted>2022-11-30T10:11:09Z</cp:lastPrinted>
  <dcterms:created xsi:type="dcterms:W3CDTF">2019-07-16T07:59:53Z</dcterms:created>
  <dcterms:modified xsi:type="dcterms:W3CDTF">2022-12-07T09:22:39Z</dcterms:modified>
</cp:coreProperties>
</file>