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73" r:id="rId3"/>
    <p:sldId id="293" r:id="rId4"/>
    <p:sldId id="294" r:id="rId5"/>
    <p:sldId id="306" r:id="rId6"/>
    <p:sldId id="307" r:id="rId7"/>
    <p:sldId id="297" r:id="rId8"/>
    <p:sldId id="298" r:id="rId9"/>
    <p:sldId id="299" r:id="rId10"/>
    <p:sldId id="300" r:id="rId11"/>
    <p:sldId id="301" r:id="rId12"/>
    <p:sldId id="302" r:id="rId13"/>
    <p:sldId id="257" r:id="rId14"/>
    <p:sldId id="274" r:id="rId15"/>
    <p:sldId id="303" r:id="rId16"/>
    <p:sldId id="286" r:id="rId17"/>
    <p:sldId id="287" r:id="rId18"/>
    <p:sldId id="304" r:id="rId19"/>
    <p:sldId id="288" r:id="rId20"/>
    <p:sldId id="305" r:id="rId21"/>
    <p:sldId id="272" r:id="rId22"/>
  </p:sldIdLst>
  <p:sldSz cx="12192000" cy="6858000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 autoAdjust="0"/>
    <p:restoredTop sz="94660"/>
  </p:normalViewPr>
  <p:slideViewPr>
    <p:cSldViewPr snapToGrid="0">
      <p:cViewPr>
        <p:scale>
          <a:sx n="100" d="100"/>
          <a:sy n="10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487363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412750" y="681038"/>
            <a:ext cx="603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358775" y="681038"/>
            <a:ext cx="3651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333375" y="681038"/>
            <a:ext cx="12700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95275" y="681038"/>
            <a:ext cx="12700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339725" y="5046663"/>
            <a:ext cx="984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339725" y="4797425"/>
            <a:ext cx="984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339725" y="4637088"/>
            <a:ext cx="984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339725" y="4541838"/>
            <a:ext cx="984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4343400"/>
            <a:ext cx="103632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2834640"/>
            <a:ext cx="103632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>
          <a:xfrm>
            <a:off x="8636000" y="6416675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1B4A6F-DF81-4782-AD90-8BF50973AC75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219200" y="6416675"/>
            <a:ext cx="7416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480800" y="6416675"/>
            <a:ext cx="609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596FA3-1D08-4CEC-B1AC-178E8E246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0" y="0"/>
            <a:ext cx="487363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7"/>
          <p:cNvSpPr/>
          <p:nvPr/>
        </p:nvSpPr>
        <p:spPr>
          <a:xfrm>
            <a:off x="339725" y="5046663"/>
            <a:ext cx="984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>
            <a:off x="339725" y="4797425"/>
            <a:ext cx="984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339725" y="4637088"/>
            <a:ext cx="984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339725" y="4541838"/>
            <a:ext cx="984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1"/>
          <p:cNvSpPr/>
          <p:nvPr/>
        </p:nvSpPr>
        <p:spPr>
          <a:xfrm>
            <a:off x="412750" y="681038"/>
            <a:ext cx="603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4"/>
          <p:cNvSpPr/>
          <p:nvPr/>
        </p:nvSpPr>
        <p:spPr>
          <a:xfrm>
            <a:off x="358775" y="681038"/>
            <a:ext cx="36513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15"/>
          <p:cNvSpPr/>
          <p:nvPr/>
        </p:nvSpPr>
        <p:spPr>
          <a:xfrm>
            <a:off x="333375" y="681038"/>
            <a:ext cx="12700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6"/>
          <p:cNvSpPr/>
          <p:nvPr/>
        </p:nvSpPr>
        <p:spPr>
          <a:xfrm>
            <a:off x="295275" y="681038"/>
            <a:ext cx="12700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олилиния 13"/>
          <p:cNvSpPr>
            <a:spLocks/>
          </p:cNvSpPr>
          <p:nvPr/>
        </p:nvSpPr>
        <p:spPr bwMode="auto">
          <a:xfrm>
            <a:off x="6438900" y="1073150"/>
            <a:ext cx="576262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олилиния 14"/>
          <p:cNvSpPr>
            <a:spLocks/>
          </p:cNvSpPr>
          <p:nvPr/>
        </p:nvSpPr>
        <p:spPr bwMode="auto">
          <a:xfrm>
            <a:off x="498475" y="0"/>
            <a:ext cx="7353300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олилиния 12"/>
          <p:cNvSpPr>
            <a:spLocks/>
          </p:cNvSpPr>
          <p:nvPr/>
        </p:nvSpPr>
        <p:spPr bwMode="auto">
          <a:xfrm rot="5236414">
            <a:off x="6635751" y="1285875"/>
            <a:ext cx="4114800" cy="1584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924800" y="0"/>
            <a:ext cx="3657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7924800" y="4267200"/>
            <a:ext cx="42672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7924800" y="0"/>
            <a:ext cx="18288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7931150" y="4246563"/>
            <a:ext cx="2787650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7924800" y="4267200"/>
            <a:ext cx="2133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7924800" y="1371600"/>
            <a:ext cx="42672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7924800" y="1752600"/>
            <a:ext cx="42672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1320800" y="4267200"/>
            <a:ext cx="660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711200" y="4267200"/>
            <a:ext cx="7112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488950" y="2438400"/>
            <a:ext cx="75184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488950" y="2133600"/>
            <a:ext cx="75184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6096000" y="4267200"/>
            <a:ext cx="18288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Прямоугольник 6"/>
          <p:cNvSpPr/>
          <p:nvPr/>
        </p:nvSpPr>
        <p:spPr>
          <a:xfrm>
            <a:off x="484188" y="401638"/>
            <a:ext cx="1133792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7"/>
          <p:cNvSpPr/>
          <p:nvPr/>
        </p:nvSpPr>
        <p:spPr>
          <a:xfrm flipH="1">
            <a:off x="495300" y="681038"/>
            <a:ext cx="3651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0" name="Прямоугольник 8"/>
          <p:cNvSpPr/>
          <p:nvPr/>
        </p:nvSpPr>
        <p:spPr>
          <a:xfrm flipH="1">
            <a:off x="547688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1" name="Прямоугольник 9"/>
          <p:cNvSpPr/>
          <p:nvPr/>
        </p:nvSpPr>
        <p:spPr>
          <a:xfrm flipH="1">
            <a:off x="598488" y="681038"/>
            <a:ext cx="111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10"/>
          <p:cNvSpPr/>
          <p:nvPr/>
        </p:nvSpPr>
        <p:spPr>
          <a:xfrm flipH="1">
            <a:off x="635000" y="681038"/>
            <a:ext cx="12700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" name="Прямоугольник 11"/>
          <p:cNvSpPr/>
          <p:nvPr/>
        </p:nvSpPr>
        <p:spPr>
          <a:xfrm>
            <a:off x="666750" y="681038"/>
            <a:ext cx="49213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2536" y="1351672"/>
            <a:ext cx="7624064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536" y="512064"/>
            <a:ext cx="10875264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4" name="Дата 3"/>
          <p:cNvSpPr>
            <a:spLocks noGrp="1"/>
          </p:cNvSpPr>
          <p:nvPr>
            <p:ph type="dt" sz="half" idx="10"/>
          </p:nvPr>
        </p:nvSpPr>
        <p:spPr>
          <a:xfrm>
            <a:off x="8636000" y="6416675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1A4044-4A59-41E7-A1C5-F031B9B24230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3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219200" y="6416675"/>
            <a:ext cx="7416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0800" y="6416675"/>
            <a:ext cx="609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61E247-CBCF-48E1-B954-C3BC27082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2064"/>
            <a:ext cx="109728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9125" y="17705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07125" y="17705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636000" y="6416675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F4DA10-4043-4788-9906-6A0306202896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416675"/>
            <a:ext cx="7416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0800" y="6416675"/>
            <a:ext cx="609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751C47-A193-4013-9251-4AC7658A4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11822113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117475" y="681038"/>
            <a:ext cx="603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635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38100" y="681038"/>
            <a:ext cx="111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12700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200025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252413" y="681038"/>
            <a:ext cx="36512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301625" y="681038"/>
            <a:ext cx="12700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339725" y="681038"/>
            <a:ext cx="12700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371475" y="681038"/>
            <a:ext cx="492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99" y="512064"/>
            <a:ext cx="103632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09750"/>
            <a:ext cx="5386917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09750"/>
            <a:ext cx="5389033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459037"/>
            <a:ext cx="5386917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459037"/>
            <a:ext cx="5389033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>
          <a:xfrm>
            <a:off x="8636000" y="6416675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DCDE23-0388-4A29-A93A-3C1F6B2E4974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219200" y="6416675"/>
            <a:ext cx="7416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1480800" y="6416675"/>
            <a:ext cx="609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374535-1D1A-451F-9F83-74E588EBF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636000" y="6416675"/>
            <a:ext cx="2844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2DCFD6-CA31-4418-963D-883F4FD36E2E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219200" y="6416675"/>
            <a:ext cx="74168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80800" y="6416675"/>
            <a:ext cx="609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2A65EB-16B0-42F1-873C-198BAAFFD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/>
          <p:nvPr/>
        </p:nvSpPr>
        <p:spPr>
          <a:xfrm>
            <a:off x="0" y="0"/>
            <a:ext cx="487363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7"/>
          <p:cNvSpPr/>
          <p:nvPr/>
        </p:nvSpPr>
        <p:spPr>
          <a:xfrm>
            <a:off x="339725" y="5046663"/>
            <a:ext cx="984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8"/>
          <p:cNvSpPr/>
          <p:nvPr/>
        </p:nvSpPr>
        <p:spPr>
          <a:xfrm>
            <a:off x="339725" y="4797425"/>
            <a:ext cx="984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9"/>
          <p:cNvSpPr/>
          <p:nvPr/>
        </p:nvSpPr>
        <p:spPr>
          <a:xfrm>
            <a:off x="339725" y="4637088"/>
            <a:ext cx="984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10"/>
          <p:cNvSpPr/>
          <p:nvPr/>
        </p:nvSpPr>
        <p:spPr>
          <a:xfrm>
            <a:off x="339725" y="4541838"/>
            <a:ext cx="984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1"/>
          <p:cNvSpPr/>
          <p:nvPr/>
        </p:nvSpPr>
        <p:spPr>
          <a:xfrm>
            <a:off x="412750" y="681038"/>
            <a:ext cx="603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14"/>
          <p:cNvSpPr/>
          <p:nvPr/>
        </p:nvSpPr>
        <p:spPr>
          <a:xfrm>
            <a:off x="358775" y="681038"/>
            <a:ext cx="36513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5"/>
          <p:cNvSpPr/>
          <p:nvPr/>
        </p:nvSpPr>
        <p:spPr>
          <a:xfrm>
            <a:off x="333375" y="681038"/>
            <a:ext cx="12700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6"/>
          <p:cNvSpPr/>
          <p:nvPr/>
        </p:nvSpPr>
        <p:spPr>
          <a:xfrm>
            <a:off x="295275" y="681038"/>
            <a:ext cx="12700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7"/>
          <p:cNvSpPr/>
          <p:nvPr/>
        </p:nvSpPr>
        <p:spPr>
          <a:xfrm>
            <a:off x="490538" y="0"/>
            <a:ext cx="11704637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8"/>
          <p:cNvCxnSpPr/>
          <p:nvPr/>
        </p:nvCxnSpPr>
        <p:spPr>
          <a:xfrm flipV="1">
            <a:off x="484188" y="1884363"/>
            <a:ext cx="11710987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9"/>
          <p:cNvGrpSpPr>
            <a:grpSpLocks/>
          </p:cNvGrpSpPr>
          <p:nvPr/>
        </p:nvGrpSpPr>
        <p:grpSpPr bwMode="auto">
          <a:xfrm rot="5400000">
            <a:off x="11375232" y="1197769"/>
            <a:ext cx="131762" cy="171450"/>
            <a:chOff x="6668087" y="1297746"/>
            <a:chExt cx="161840" cy="156602"/>
          </a:xfrm>
        </p:grpSpPr>
        <p:cxnSp>
          <p:nvCxnSpPr>
            <p:cNvPr id="17" name="Прямая соединительная линия 14"/>
            <p:cNvCxnSpPr/>
            <p:nvPr/>
          </p:nvCxnSpPr>
          <p:spPr>
            <a:xfrm rot="16200000">
              <a:off x="6663834" y="1304899"/>
              <a:ext cx="88452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5"/>
            <p:cNvCxnSpPr/>
            <p:nvPr/>
          </p:nvCxnSpPr>
          <p:spPr>
            <a:xfrm rot="16200000" flipV="1">
              <a:off x="6684956" y="1394172"/>
              <a:ext cx="126151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6"/>
            <p:cNvCxnSpPr/>
            <p:nvPr/>
          </p:nvCxnSpPr>
          <p:spPr>
            <a:xfrm rot="5400000" flipH="1">
              <a:off x="6744754" y="1303924"/>
              <a:ext cx="88452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3"/>
          <p:cNvGrpSpPr>
            <a:grpSpLocks/>
          </p:cNvGrpSpPr>
          <p:nvPr/>
        </p:nvGrpSpPr>
        <p:grpSpPr bwMode="auto">
          <a:xfrm rot="5400000">
            <a:off x="11578432" y="1350169"/>
            <a:ext cx="131762" cy="171450"/>
            <a:chOff x="6668087" y="1297746"/>
            <a:chExt cx="161840" cy="156602"/>
          </a:xfrm>
        </p:grpSpPr>
        <p:cxnSp>
          <p:nvCxnSpPr>
            <p:cNvPr id="21" name="Прямая соединительная линия 10"/>
            <p:cNvCxnSpPr/>
            <p:nvPr/>
          </p:nvCxnSpPr>
          <p:spPr>
            <a:xfrm rot="16200000">
              <a:off x="6663834" y="1304899"/>
              <a:ext cx="88452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11"/>
            <p:cNvCxnSpPr/>
            <p:nvPr/>
          </p:nvCxnSpPr>
          <p:spPr>
            <a:xfrm rot="16200000" flipV="1">
              <a:off x="6684956" y="1394172"/>
              <a:ext cx="126151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12"/>
            <p:cNvCxnSpPr/>
            <p:nvPr/>
          </p:nvCxnSpPr>
          <p:spPr>
            <a:xfrm rot="5400000" flipH="1">
              <a:off x="6744754" y="1303924"/>
              <a:ext cx="88452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17"/>
          <p:cNvGrpSpPr>
            <a:grpSpLocks/>
          </p:cNvGrpSpPr>
          <p:nvPr/>
        </p:nvGrpSpPr>
        <p:grpSpPr bwMode="auto">
          <a:xfrm rot="5400000">
            <a:off x="11116468" y="1453357"/>
            <a:ext cx="131763" cy="171450"/>
            <a:chOff x="6668087" y="1297746"/>
            <a:chExt cx="161840" cy="156602"/>
          </a:xfrm>
        </p:grpSpPr>
        <p:cxnSp>
          <p:nvCxnSpPr>
            <p:cNvPr id="25" name="Прямая соединительная линия 18"/>
            <p:cNvCxnSpPr/>
            <p:nvPr/>
          </p:nvCxnSpPr>
          <p:spPr>
            <a:xfrm rot="16200000">
              <a:off x="6663834" y="1304898"/>
              <a:ext cx="88451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19"/>
            <p:cNvCxnSpPr/>
            <p:nvPr/>
          </p:nvCxnSpPr>
          <p:spPr>
            <a:xfrm rot="16200000" flipV="1">
              <a:off x="6684956" y="1394172"/>
              <a:ext cx="126152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0"/>
            <p:cNvCxnSpPr/>
            <p:nvPr/>
          </p:nvCxnSpPr>
          <p:spPr>
            <a:xfrm rot="5400000" flipH="1">
              <a:off x="6744754" y="1303924"/>
              <a:ext cx="88451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1219200" y="441252"/>
            <a:ext cx="9144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0709" y="1893781"/>
            <a:ext cx="1170432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1219200" y="1150144"/>
            <a:ext cx="9144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A4BEA1-DA9D-4521-A8A0-DE33E4F994C9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2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460362-8EDB-412C-90F3-7C40F66D7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512763"/>
            <a:ext cx="103632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37" name="Текст 12"/>
          <p:cNvSpPr>
            <a:spLocks noGrp="1"/>
          </p:cNvSpPr>
          <p:nvPr>
            <p:ph type="body" idx="1"/>
          </p:nvPr>
        </p:nvSpPr>
        <p:spPr bwMode="auto">
          <a:xfrm>
            <a:off x="1219200" y="1784350"/>
            <a:ext cx="10363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4" name="Дата 4"/>
          <p:cNvSpPr>
            <a:spLocks noGrp="1"/>
          </p:cNvSpPr>
          <p:nvPr>
            <p:ph type="dt" sz="half" idx="2"/>
          </p:nvPr>
        </p:nvSpPr>
        <p:spPr>
          <a:xfrm>
            <a:off x="8636000" y="55563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8F25B38-A591-47DE-A581-A41748A8EDEC}" type="datetimeFigureOut">
              <a:rPr lang="ru-RU"/>
              <a:pPr>
                <a:defRPr/>
              </a:pPr>
              <a:t>07.10.2022</a:t>
            </a:fld>
            <a:endParaRPr lang="ru-RU"/>
          </a:p>
        </p:txBody>
      </p:sp>
      <p:sp>
        <p:nvSpPr>
          <p:cNvPr id="35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1219200" y="55563"/>
            <a:ext cx="7416800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11480800" y="55563"/>
            <a:ext cx="6096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4113572-8FF1-4950-948F-327CAE2DB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5169" y="1138687"/>
            <a:ext cx="10575985" cy="50153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2">
                    <a:satMod val="20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муниципальных программ</a:t>
            </a:r>
            <a:br>
              <a:rPr lang="ru-RU" sz="4800" dirty="0" smtClean="0">
                <a:solidFill>
                  <a:schemeClr val="tx2">
                    <a:satMod val="20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2">
                    <a:satMod val="20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Формированию комфортной городской среды в 2022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1100" y="325438"/>
            <a:ext cx="9404350" cy="38068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10000" b="1" cap="all" spc="0" dirty="0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Помоздино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77740" y="1274181"/>
            <a:ext cx="47084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«ПОСЛЕ»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615" y="6041045"/>
            <a:ext cx="47084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90596" y="130055"/>
            <a:ext cx="9404350" cy="85725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dirty="0" smtClean="0"/>
              <a:t>Общественная территория ул. </a:t>
            </a:r>
            <a:r>
              <a:rPr lang="ru-RU" sz="3200" dirty="0" err="1" smtClean="0"/>
              <a:t>Сордйывская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2050" name="Picture 2" descr="C:\Users\OTR\Downloads\Сордйывская 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566841" y="1439030"/>
            <a:ext cx="3452290" cy="4603054"/>
          </a:xfrm>
          <a:prstGeom prst="rect">
            <a:avLst/>
          </a:prstGeom>
          <a:noFill/>
        </p:spPr>
      </p:pic>
      <p:pic>
        <p:nvPicPr>
          <p:cNvPr id="1026" name="Picture 2" descr="C:\Users\OTR\Downloads\Посл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0430" y="1905846"/>
            <a:ext cx="3569970" cy="4759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3673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06665" y="734674"/>
            <a:ext cx="46917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«ПОСЛЕ»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7822" y="5523838"/>
            <a:ext cx="47084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Сордйывская до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8286" y="514350"/>
            <a:ext cx="3529013" cy="4705350"/>
          </a:xfrm>
          <a:prstGeom prst="rect">
            <a:avLst/>
          </a:prstGeom>
        </p:spPr>
      </p:pic>
      <p:pic>
        <p:nvPicPr>
          <p:cNvPr id="7" name="Рисунок 6" descr="После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8512" y="1323975"/>
            <a:ext cx="3919538" cy="5226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334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1100" y="325438"/>
            <a:ext cx="9404350" cy="38068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sz="10000" b="1" cap="all" spc="0" dirty="0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Усть-Кулом</a:t>
            </a:r>
            <a:endParaRPr lang="ru-RU" sz="10000" b="1" cap="all" spc="0" dirty="0">
              <a:solidFill>
                <a:schemeClr val="tx2">
                  <a:satMod val="200000"/>
                </a:schemeClr>
              </a:solidFill>
              <a:effectLst>
                <a:reflection blurRad="12700" stA="34000" endA="740" endPos="53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16901" y="1413295"/>
            <a:ext cx="5386388" cy="6397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ДО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71474" y="269875"/>
            <a:ext cx="11058525" cy="85725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Благоустройство ул. Интернациональная в с.Усть-Кулом Усть-Куломского района Республики Коми (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этап)</a:t>
            </a:r>
            <a:endParaRPr lang="ru-RU" sz="2500" b="1" spc="-100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Содержимое 9" descr="IMG-20220311-WA0009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23849" y="1978898"/>
            <a:ext cx="5815635" cy="2678827"/>
          </a:xfrm>
        </p:spPr>
      </p:pic>
      <p:pic>
        <p:nvPicPr>
          <p:cNvPr id="13" name="Содержимое 12" descr="IMG-20220311-WA001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87755" y="3796917"/>
            <a:ext cx="5880395" cy="27086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16901" y="1413295"/>
            <a:ext cx="5386388" cy="6397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после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71474" y="269875"/>
            <a:ext cx="11058525" cy="85725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Благоустройство ул. Интернациональная в с.Усть-Кулом Усть-Куломского района Республики Коми (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этап)</a:t>
            </a:r>
            <a:endParaRPr lang="ru-RU" sz="2500" b="1" spc="-100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Содержимое 9" descr="IMG-20220311-WA0009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23849" y="1978898"/>
            <a:ext cx="5815635" cy="2678826"/>
          </a:xfrm>
        </p:spPr>
      </p:pic>
      <p:pic>
        <p:nvPicPr>
          <p:cNvPr id="13" name="Содержимое 12" descr="IMG-20220311-WA001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87755" y="3796917"/>
            <a:ext cx="5880395" cy="2708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1100" y="325438"/>
            <a:ext cx="9404350" cy="38068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10000" b="1" cap="all" spc="0" dirty="0" err="1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Югыдъяг</a:t>
            </a:r>
            <a:endParaRPr lang="ru-RU" sz="10000" b="1" cap="all" spc="0" dirty="0" smtClean="0">
              <a:solidFill>
                <a:schemeClr val="tx2">
                  <a:satMod val="200000"/>
                </a:schemeClr>
              </a:solidFill>
              <a:effectLst>
                <a:reflection blurRad="12700" stA="34000" endA="740" endPos="53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9200" y="210839"/>
            <a:ext cx="103632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dirty="0" smtClean="0"/>
              <a:t>Обустройство проезда между улицами Богдана Хмельницкого и Авиационной (1 ЭТАП)</a:t>
            </a:r>
            <a:endParaRPr lang="ru-RU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9" name="Picture 5" descr="SAM_333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810883" y="1993235"/>
            <a:ext cx="5105400" cy="3829050"/>
          </a:xfrm>
        </p:spPr>
      </p:pic>
      <p:pic>
        <p:nvPicPr>
          <p:cNvPr id="47112" name="Picture 8" descr="SAM_334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194215" y="2917859"/>
            <a:ext cx="5612651" cy="3157116"/>
          </a:xfrm>
        </p:spPr>
      </p:pic>
      <p:sp>
        <p:nvSpPr>
          <p:cNvPr id="6" name="Текст 4"/>
          <p:cNvSpPr txBox="1">
            <a:spLocks/>
          </p:cNvSpPr>
          <p:nvPr/>
        </p:nvSpPr>
        <p:spPr bwMode="auto">
          <a:xfrm>
            <a:off x="1117001" y="1318045"/>
            <a:ext cx="5386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84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 bwMode="auto">
          <a:xfrm>
            <a:off x="6222401" y="2041945"/>
            <a:ext cx="5386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84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9200" y="210839"/>
            <a:ext cx="103632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200" dirty="0" smtClean="0"/>
              <a:t>Обустройство парковой зоны в п. Югыдъяг по ул. Комсомольской (1 этап)</a:t>
            </a:r>
            <a:endParaRPr lang="ru-RU" sz="3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9" name="Picture 5" descr="SAM_333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810883" y="1993235"/>
            <a:ext cx="5105400" cy="3829050"/>
          </a:xfrm>
        </p:spPr>
      </p:pic>
      <p:pic>
        <p:nvPicPr>
          <p:cNvPr id="47112" name="Picture 8" descr="SAM_334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194215" y="2917859"/>
            <a:ext cx="5612650" cy="3157116"/>
          </a:xfrm>
        </p:spPr>
      </p:pic>
      <p:sp>
        <p:nvSpPr>
          <p:cNvPr id="5" name="Текст 4"/>
          <p:cNvSpPr txBox="1">
            <a:spLocks/>
          </p:cNvSpPr>
          <p:nvPr/>
        </p:nvSpPr>
        <p:spPr bwMode="auto">
          <a:xfrm>
            <a:off x="6136676" y="2194345"/>
            <a:ext cx="5386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84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latin typeface="+mn-lt"/>
                <a:cs typeface="+mn-cs"/>
              </a:rPr>
              <a:t>ПОСЛЕ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 bwMode="auto">
          <a:xfrm>
            <a:off x="1117001" y="1318045"/>
            <a:ext cx="5386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84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62642" y="288476"/>
            <a:ext cx="10972799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dirty="0" smtClean="0"/>
              <a:t>Площадка напротив дома пер.Нем №1 (Обустройство въездной группы 2 этап)</a:t>
            </a:r>
            <a:endParaRPr lang="ru-RU" sz="3600" dirty="0" smtClean="0">
              <a:latin typeface="Consolas" pitchFamily="49" charset="0"/>
            </a:endParaRPr>
          </a:p>
        </p:txBody>
      </p:sp>
      <p:pic>
        <p:nvPicPr>
          <p:cNvPr id="49158" name="Picture 6" descr="SAM_363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133600" y="1792120"/>
            <a:ext cx="8006942" cy="4503905"/>
          </a:xfr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399471" y="1842050"/>
            <a:ext cx="4058728" cy="641350"/>
          </a:xfrm>
          <a:prstGeom prst="rect">
            <a:avLst/>
          </a:prstGeom>
        </p:spPr>
        <p:txBody>
          <a:bodyPr anchor="ctr"/>
          <a:lstStyle/>
          <a:p>
            <a:pPr marL="73025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endParaRPr lang="ru-RU" sz="2000" b="1" dirty="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 bwMode="auto">
          <a:xfrm>
            <a:off x="1117001" y="1318045"/>
            <a:ext cx="5386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84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Финансирование мероприятий программ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4425" name="Group 89"/>
          <p:cNvGraphicFramePr>
            <a:graphicFrameLocks noGrp="1"/>
          </p:cNvGraphicFramePr>
          <p:nvPr>
            <p:ph idx="4294967295"/>
          </p:nvPr>
        </p:nvGraphicFramePr>
        <p:xfrm>
          <a:off x="1460740" y="1715339"/>
          <a:ext cx="9555192" cy="4914061"/>
        </p:xfrm>
        <a:graphic>
          <a:graphicData uri="http://schemas.openxmlformats.org/drawingml/2006/table">
            <a:tbl>
              <a:tblPr/>
              <a:tblGrid>
                <a:gridCol w="3378679"/>
                <a:gridCol w="2991449"/>
                <a:gridCol w="3185064"/>
              </a:tblGrid>
              <a:tr h="4563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поселения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Финансирование, </a:t>
                      </a:r>
                      <a:r>
                        <a:rPr kumimoji="0" lang="ru-RU" sz="1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Зимстан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1 231 373,00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1 410 623,00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Кебанъёль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1 340 102,00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1 403 775,00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Помоздино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2 276 192,00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2 607 535,00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Усть-Кулом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4 531 962,78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5 191 676,00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Югыдъяг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1 781 314,00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2 040 617,00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11 046 236,78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12 654 226,00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НА 2023 ГОД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69974" y="1348316"/>
          <a:ext cx="9940925" cy="4981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2520"/>
                <a:gridCol w="636840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СЕЛЬСКОГО ПОСЕЛЕЛНИЯ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ОБЩЕСТВЕННАЯ ТЕРРИТОРИЯ</a:t>
                      </a:r>
                      <a:endParaRPr lang="ru-RU" dirty="0"/>
                    </a:p>
                  </a:txBody>
                  <a:tcPr/>
                </a:tc>
              </a:tr>
              <a:tr h="678604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ПОМОЗДИНО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Проезд по ул. Мира с.Помоздино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Проезд по ул. Лесная с.Помоздино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КЕБАНЪЁЛЬ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Пешеходная зона от д.</a:t>
                      </a:r>
                      <a:r>
                        <a:rPr lang="ru-RU" baseline="0" dirty="0" smtClean="0"/>
                        <a:t> 1А по ул. Ленина </a:t>
                      </a:r>
                      <a:r>
                        <a:rPr lang="ru-RU" baseline="0" dirty="0" err="1" smtClean="0"/>
                        <a:t>п.Кебанъёль</a:t>
                      </a:r>
                      <a:r>
                        <a:rPr lang="ru-RU" baseline="0" dirty="0" smtClean="0"/>
                        <a:t> до здания МОУ </a:t>
                      </a:r>
                      <a:r>
                        <a:rPr lang="ru-RU" baseline="0" dirty="0" err="1" smtClean="0"/>
                        <a:t>Кебанъёльская</a:t>
                      </a:r>
                      <a:r>
                        <a:rPr lang="ru-RU" baseline="0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УСТЬ-КУЛОМ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Благоустройство ул. Интернациональная в с.Усть-Кулом Усть-Куломского района Республики Коми 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этап)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ЗИМСТАН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Устройство спортивной площадки 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этап)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ЮГЫДЪЯГ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dirty="0" smtClean="0"/>
                        <a:t>Обустройство парковой зоны в п. Югыдъяг по ул. Комсомольской (2 этап)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dirty="0" smtClean="0"/>
                        <a:t>Обустройство проезда между улицами Богдана Хмельницкого и Авиационной (2</a:t>
                      </a:r>
                      <a:r>
                        <a:rPr lang="ru-RU" sz="1800" baseline="0" dirty="0" smtClean="0"/>
                        <a:t> этап)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aseline="0" dirty="0" smtClean="0"/>
                        <a:t>Обустройство проезда по ул. </a:t>
                      </a:r>
                      <a:r>
                        <a:rPr lang="ru-RU" sz="1800" baseline="0" dirty="0" err="1" smtClean="0"/>
                        <a:t>Д.Каликовой</a:t>
                      </a:r>
                      <a:r>
                        <a:rPr lang="ru-RU" sz="1800" baseline="0" dirty="0" smtClean="0"/>
                        <a:t> от д.1 до ул. Советской д. 11 (1 этап)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/>
          <p:cNvSpPr>
            <a:spLocks noGrp="1"/>
          </p:cNvSpPr>
          <p:nvPr>
            <p:ph idx="4294967295"/>
          </p:nvPr>
        </p:nvSpPr>
        <p:spPr>
          <a:xfrm>
            <a:off x="1598882" y="1378669"/>
            <a:ext cx="8945563" cy="4195763"/>
          </a:xfrm>
        </p:spPr>
        <p:txBody>
          <a:bodyPr/>
          <a:lstStyle/>
          <a:p>
            <a:pPr eaLnBrk="1" hangingPunct="1"/>
            <a:endParaRPr lang="ru-RU" sz="4400" dirty="0" smtClean="0">
              <a:latin typeface="Corbel" pitchFamily="34" charset="0"/>
            </a:endParaRPr>
          </a:p>
          <a:p>
            <a:pPr algn="ctr" eaLnBrk="1" hangingPunct="1">
              <a:buNone/>
            </a:pPr>
            <a:r>
              <a:rPr lang="ru-RU" sz="7000" b="1" cap="all" dirty="0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</a:t>
            </a:r>
          </a:p>
          <a:p>
            <a:pPr algn="ctr" eaLnBrk="1" hangingPunct="1">
              <a:buNone/>
            </a:pPr>
            <a:r>
              <a:rPr lang="ru-RU" sz="7000" b="1" cap="all" dirty="0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1100" y="325438"/>
            <a:ext cx="9404350" cy="38068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4400" dirty="0" smtClean="0">
                <a:latin typeface="Consolas" pitchFamily="49" charset="0"/>
              </a:rPr>
              <a:t/>
            </a:r>
            <a:br>
              <a:rPr lang="ru-RU" sz="4400" dirty="0" smtClean="0">
                <a:latin typeface="Consolas" pitchFamily="49" charset="0"/>
              </a:rPr>
            </a:br>
            <a:r>
              <a:rPr lang="ru-RU" sz="10000" b="1" cap="all" spc="0" dirty="0" err="1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Зимстан</a:t>
            </a:r>
            <a:endParaRPr lang="ru-RU" sz="10000" b="1" cap="all" spc="0" dirty="0" smtClean="0">
              <a:solidFill>
                <a:schemeClr val="tx2">
                  <a:satMod val="200000"/>
                </a:schemeClr>
              </a:solidFill>
              <a:effectLst>
                <a:reflection blurRad="12700" stA="34000" endA="740" endPos="53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GVS6vKQjiUk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0525" y="894164"/>
            <a:ext cx="5531766" cy="4137761"/>
          </a:xfr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39813" y="269875"/>
            <a:ext cx="9409112" cy="7493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dirty="0" smtClean="0"/>
              <a:t>Устройство спортивной площадки (</a:t>
            </a:r>
            <a:r>
              <a:rPr lang="en-US" sz="3200" dirty="0" smtClean="0"/>
              <a:t>III</a:t>
            </a:r>
            <a:r>
              <a:rPr lang="ru-RU" sz="3200" dirty="0" smtClean="0"/>
              <a:t> этап)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52551" y="5238750"/>
            <a:ext cx="3600450" cy="639762"/>
          </a:xfrm>
        </p:spPr>
        <p:txBody>
          <a:bodyPr anchor="ctr">
            <a:normAutofit/>
          </a:bodyPr>
          <a:lstStyle/>
          <a:p>
            <a:pPr marL="73152" indent="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ДО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6" name="Рисунок 5" descr="IMG_20221006_1308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8874" y="871156"/>
            <a:ext cx="5584349" cy="4177093"/>
          </a:xfrm>
          <a:prstGeom prst="rect">
            <a:avLst/>
          </a:prstGeom>
        </p:spPr>
      </p:pic>
      <p:sp>
        <p:nvSpPr>
          <p:cNvPr id="7" name="Текст 4"/>
          <p:cNvSpPr>
            <a:spLocks noGrp="1"/>
          </p:cNvSpPr>
          <p:nvPr>
            <p:ph type="body" idx="1"/>
          </p:nvPr>
        </p:nvSpPr>
        <p:spPr>
          <a:xfrm>
            <a:off x="6962776" y="5305425"/>
            <a:ext cx="3600450" cy="639762"/>
          </a:xfrm>
        </p:spPr>
        <p:txBody>
          <a:bodyPr anchor="ctr">
            <a:normAutofit/>
          </a:bodyPr>
          <a:lstStyle/>
          <a:p>
            <a:pPr marL="73152" indent="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ПОСЛЕ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GVS6vKQjiUk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0525" y="894164"/>
            <a:ext cx="5531766" cy="4137760"/>
          </a:xfr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39813" y="269875"/>
            <a:ext cx="9409112" cy="7493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dirty="0" smtClean="0"/>
              <a:t>Устройство спортивной площадки (</a:t>
            </a:r>
            <a:r>
              <a:rPr lang="en-US" sz="3200" dirty="0" smtClean="0"/>
              <a:t>III</a:t>
            </a:r>
            <a:r>
              <a:rPr lang="ru-RU" sz="3200" dirty="0" smtClean="0"/>
              <a:t> этап)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221006_1308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8816" y="871156"/>
            <a:ext cx="3124465" cy="4177093"/>
          </a:xfrm>
          <a:prstGeom prst="rect">
            <a:avLst/>
          </a:prstGeom>
        </p:spPr>
      </p:pic>
      <p:sp>
        <p:nvSpPr>
          <p:cNvPr id="7" name="Текст 4"/>
          <p:cNvSpPr>
            <a:spLocks noGrp="1"/>
          </p:cNvSpPr>
          <p:nvPr>
            <p:ph type="body" idx="1"/>
          </p:nvPr>
        </p:nvSpPr>
        <p:spPr>
          <a:xfrm>
            <a:off x="4429126" y="5362575"/>
            <a:ext cx="3600450" cy="639762"/>
          </a:xfrm>
        </p:spPr>
        <p:txBody>
          <a:bodyPr anchor="ctr">
            <a:normAutofit/>
          </a:bodyPr>
          <a:lstStyle/>
          <a:p>
            <a:pPr marL="73152" indent="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ПОСЛЕ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039813" y="269875"/>
            <a:ext cx="9409112" cy="7493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dirty="0" smtClean="0"/>
              <a:t>Устройство спортивной площадки (</a:t>
            </a:r>
            <a:r>
              <a:rPr lang="en-US" sz="3200" dirty="0" smtClean="0"/>
              <a:t>III</a:t>
            </a:r>
            <a:r>
              <a:rPr lang="ru-RU" sz="3200" dirty="0" smtClean="0"/>
              <a:t> этап)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221006_1308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923543"/>
            <a:ext cx="7710503" cy="5782877"/>
          </a:xfrm>
          <a:prstGeom prst="rect">
            <a:avLst/>
          </a:prstGeom>
        </p:spPr>
      </p:pic>
      <p:sp>
        <p:nvSpPr>
          <p:cNvPr id="7" name="Текст 4"/>
          <p:cNvSpPr>
            <a:spLocks noGrp="1"/>
          </p:cNvSpPr>
          <p:nvPr>
            <p:ph type="body" idx="1"/>
          </p:nvPr>
        </p:nvSpPr>
        <p:spPr>
          <a:xfrm>
            <a:off x="8458201" y="5829300"/>
            <a:ext cx="3600450" cy="639762"/>
          </a:xfrm>
        </p:spPr>
        <p:txBody>
          <a:bodyPr anchor="ctr">
            <a:normAutofit/>
          </a:bodyPr>
          <a:lstStyle/>
          <a:p>
            <a:pPr marL="73152" indent="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ПОСЛЕ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1100" y="325438"/>
            <a:ext cx="9404350" cy="38068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10000" b="1" cap="all" spc="0" dirty="0" err="1" smtClean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Кебанъёль</a:t>
            </a:r>
            <a:endParaRPr lang="ru-RU" sz="10000" b="1" cap="all" spc="0" dirty="0" smtClean="0">
              <a:solidFill>
                <a:schemeClr val="tx2">
                  <a:satMod val="200000"/>
                </a:schemeClr>
              </a:solidFill>
              <a:effectLst>
                <a:reflection blurRad="12700" stA="34000" endA="740" endPos="53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73152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</a:rPr>
              <a:t>ДО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2530" name="Заголовок 1"/>
          <p:cNvSpPr txBox="1">
            <a:spLocks/>
          </p:cNvSpPr>
          <p:nvPr/>
        </p:nvSpPr>
        <p:spPr bwMode="auto">
          <a:xfrm>
            <a:off x="1039813" y="269875"/>
            <a:ext cx="94043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dirty="0" smtClean="0"/>
              <a:t>Общественная территория ул.ул. Советская, Мира 3 этап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MG_20190807_10382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812484" y="1525588"/>
            <a:ext cx="3636565" cy="4848755"/>
          </a:xfrm>
        </p:spPr>
      </p:pic>
      <p:sp>
        <p:nvSpPr>
          <p:cNvPr id="9" name="Текст 4"/>
          <p:cNvSpPr>
            <a:spLocks noGrp="1"/>
          </p:cNvSpPr>
          <p:nvPr>
            <p:ph type="body" idx="1"/>
          </p:nvPr>
        </p:nvSpPr>
        <p:spPr>
          <a:xfrm>
            <a:off x="6343291" y="1858633"/>
            <a:ext cx="5386917" cy="639762"/>
          </a:xfrm>
        </p:spPr>
        <p:txBody>
          <a:bodyPr anchor="ctr">
            <a:normAutofit/>
          </a:bodyPr>
          <a:lstStyle/>
          <a:p>
            <a:pPr marL="73152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ПОСЛЕ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1026" name="Picture 2" descr="F:\ПРОКУШЕВА С.Ф\НАЦ ПРОЕКТЫ\КОМФОТНАЯ ГОРОДСКАЯ СРЕДА\комфортная городская среда 2020\фото\кебанъёль мира-советская\Фото Ул.Ул. Советская, Мира 1 этап 2020 г и контейнерные площадки\yopdaI_4wd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3246" y="2070849"/>
            <a:ext cx="2969419" cy="395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IMG_362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47956" y="1208166"/>
            <a:ext cx="4096498" cy="546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10" descr="IMG_20180726_0900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361399"/>
            <a:ext cx="3973305" cy="5297741"/>
          </a:xfrm>
          <a:prstGeom prst="rect">
            <a:avLst/>
          </a:prstGeom>
        </p:spPr>
      </p:pic>
      <p:sp>
        <p:nvSpPr>
          <p:cNvPr id="6" name="Rectangle 2"/>
          <p:cNvSpPr txBox="1">
            <a:spLocks/>
          </p:cNvSpPr>
          <p:nvPr/>
        </p:nvSpPr>
        <p:spPr bwMode="auto">
          <a:xfrm>
            <a:off x="7073661" y="458129"/>
            <a:ext cx="4353464" cy="9144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-10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+mj-ea"/>
                <a:cs typeface="+mj-cs"/>
              </a:rPr>
              <a:t>ПОСЛЕ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1811</TotalTime>
  <Words>308</Words>
  <Application>Microsoft Office PowerPoint</Application>
  <PresentationFormat>Произвольный</PresentationFormat>
  <Paragraphs>87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Метро</vt:lpstr>
      <vt:lpstr>Реализация муниципальных программ по Формированию комфортной городской среды в 2022 году</vt:lpstr>
      <vt:lpstr>Финансирование мероприятий программ</vt:lpstr>
      <vt:lpstr>  Зимстан</vt:lpstr>
      <vt:lpstr>Слайд 4</vt:lpstr>
      <vt:lpstr>Слайд 5</vt:lpstr>
      <vt:lpstr>Слайд 6</vt:lpstr>
      <vt:lpstr>  Кебанъёль</vt:lpstr>
      <vt:lpstr>Слайд 8</vt:lpstr>
      <vt:lpstr>Слайд 9</vt:lpstr>
      <vt:lpstr>  Помоздино</vt:lpstr>
      <vt:lpstr>Слайд 11</vt:lpstr>
      <vt:lpstr>Слайд 12</vt:lpstr>
      <vt:lpstr>  Усть-Кулом</vt:lpstr>
      <vt:lpstr>Слайд 14</vt:lpstr>
      <vt:lpstr>Слайд 15</vt:lpstr>
      <vt:lpstr>  Югыдъяг</vt:lpstr>
      <vt:lpstr>Обустройство проезда между улицами Богдана Хмельницкого и Авиационной (1 ЭТАП)</vt:lpstr>
      <vt:lpstr>Обустройство парковой зоны в п. Югыдъяг по ул. Комсомольской (1 этап)</vt:lpstr>
      <vt:lpstr>Площадка напротив дома пер.Нем №1 (Обустройство въездной группы 2 этап)</vt:lpstr>
      <vt:lpstr>ПЛАНЫ НА 2023 ГОД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муниципальной программы «Формирование современной городской среды на территории муниципального образования сельского поселения «Усть-Кулом» на 2018-2024 годы».</dc:title>
  <dc:creator>Пользователь</dc:creator>
  <cp:lastModifiedBy>RusinovaNV</cp:lastModifiedBy>
  <cp:revision>87</cp:revision>
  <dcterms:created xsi:type="dcterms:W3CDTF">2019-08-27T10:50:47Z</dcterms:created>
  <dcterms:modified xsi:type="dcterms:W3CDTF">2022-10-07T05:38:23Z</dcterms:modified>
</cp:coreProperties>
</file>