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diagrams/layout9.xml" ContentType="application/vnd.openxmlformats-officedocument.drawingml.diagram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Override PartName="/ppt/notesSlides/notesSlide30.xml" ContentType="application/vnd.openxmlformats-officedocument.presentationml.notesSlide+xml"/>
  <Override PartName="/ppt/diagrams/colors8.xml" ContentType="application/vnd.openxmlformats-officedocument.drawingml.diagramColors+xml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rawing7.xml" ContentType="application/vnd.ms-office.drawingml.diagramDrawing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Override PartName="/ppt/drawings/drawing3.xml" ContentType="application/vnd.openxmlformats-officedocument.drawingml.chartshapes+xml"/>
  <Override PartName="/ppt/diagrams/drawing3.xml" ContentType="application/vnd.ms-office.drawingml.diagramDrawing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notesSlides/notesSlide24.xml" ContentType="application/vnd.openxmlformats-officedocument.presentationml.notesSlide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charts/chart8.xml" ContentType="application/vnd.openxmlformats-officedocument.drawingml.char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6.xml" ContentType="application/vnd.openxmlformats-officedocument.drawingml.chart+xml"/>
  <Override PartName="/ppt/notesSlides/notesSlide20.xml" ContentType="application/vnd.openxmlformats-officedocument.presentationml.notesSlide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notesSlides/notesSlide31.xml" ContentType="application/vnd.openxmlformats-officedocument.presentationml.notesSlide+xml"/>
  <Override PartName="/ppt/diagrams/drawing8.xml" ContentType="application/vnd.ms-office.drawingml.diagramDrawing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diagrams/data11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notesSlides/notesSlide25.xml" ContentType="application/vnd.openxmlformats-officedocument.presentationml.notes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charts/chart9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rawing9.xml" ContentType="application/vnd.ms-office.drawingml.diagramDrawing+xml"/>
  <Override PartName="/ppt/notesSlides/notesSlide10.xml" ContentType="application/vnd.openxmlformats-officedocument.presentationml.notesSlide+xml"/>
  <Override PartName="/ppt/charts/chart5.xml" ContentType="application/vnd.openxmlformats-officedocument.drawingml.chart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diagrams/layout11.xml" ContentType="application/vnd.openxmlformats-officedocument.drawingml.diagramLayout+xml"/>
  <Override PartName="/ppt/diagrams/drawing5.xml" ContentType="application/vnd.ms-office.drawingml.diagramDrawing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drawings/drawing1.xml" ContentType="application/vnd.openxmlformats-officedocument.drawingml.chartshapes+xml"/>
  <Override PartName="/ppt/notesSlides/notesSlide19.xml" ContentType="application/vnd.openxmlformats-officedocument.presentationml.notesSlide+xml"/>
  <Override PartName="/ppt/diagrams/colors10.xml" ContentType="application/vnd.openxmlformats-officedocument.drawingml.diagramColors+xml"/>
  <Override PartName="/ppt/diagrams/drawing1.xml" ContentType="application/vnd.ms-office.drawingml.diagramDrawing+xml"/>
  <Override PartName="/ppt/slides/slide24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diagrams/data9.xml" ContentType="application/vnd.openxmlformats-officedocument.drawingml.diagramData+xml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diagrams/layout4.xml" ContentType="application/vnd.openxmlformats-officedocument.drawingml.diagramLayout+xml"/>
  <Override PartName="/ppt/notesSlides/notesSlide3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42"/>
  </p:notesMasterIdLst>
  <p:handoutMasterIdLst>
    <p:handoutMasterId r:id="rId43"/>
  </p:handoutMasterIdLst>
  <p:sldIdLst>
    <p:sldId id="265" r:id="rId2"/>
    <p:sldId id="278" r:id="rId3"/>
    <p:sldId id="280" r:id="rId4"/>
    <p:sldId id="271" r:id="rId5"/>
    <p:sldId id="307" r:id="rId6"/>
    <p:sldId id="346" r:id="rId7"/>
    <p:sldId id="308" r:id="rId8"/>
    <p:sldId id="309" r:id="rId9"/>
    <p:sldId id="279" r:id="rId10"/>
    <p:sldId id="282" r:id="rId11"/>
    <p:sldId id="283" r:id="rId12"/>
    <p:sldId id="281" r:id="rId13"/>
    <p:sldId id="284" r:id="rId14"/>
    <p:sldId id="285" r:id="rId15"/>
    <p:sldId id="286" r:id="rId16"/>
    <p:sldId id="347" r:id="rId17"/>
    <p:sldId id="348" r:id="rId18"/>
    <p:sldId id="349" r:id="rId19"/>
    <p:sldId id="350" r:id="rId20"/>
    <p:sldId id="351" r:id="rId21"/>
    <p:sldId id="352" r:id="rId22"/>
    <p:sldId id="353" r:id="rId23"/>
    <p:sldId id="354" r:id="rId24"/>
    <p:sldId id="355" r:id="rId25"/>
    <p:sldId id="356" r:id="rId26"/>
    <p:sldId id="357" r:id="rId27"/>
    <p:sldId id="358" r:id="rId28"/>
    <p:sldId id="359" r:id="rId29"/>
    <p:sldId id="360" r:id="rId30"/>
    <p:sldId id="361" r:id="rId31"/>
    <p:sldId id="362" r:id="rId32"/>
    <p:sldId id="363" r:id="rId33"/>
    <p:sldId id="364" r:id="rId34"/>
    <p:sldId id="365" r:id="rId35"/>
    <p:sldId id="366" r:id="rId36"/>
    <p:sldId id="367" r:id="rId37"/>
    <p:sldId id="327" r:id="rId38"/>
    <p:sldId id="338" r:id="rId39"/>
    <p:sldId id="332" r:id="rId40"/>
    <p:sldId id="333" r:id="rId41"/>
  </p:sldIdLst>
  <p:sldSz cx="9144000" cy="6858000" type="screen4x3"/>
  <p:notesSz cx="6797675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99"/>
    <a:srgbClr val="CCCCFF"/>
    <a:srgbClr val="00D25F"/>
    <a:srgbClr val="6B55EF"/>
    <a:srgbClr val="CC99FF"/>
    <a:srgbClr val="CCFFCC"/>
    <a:srgbClr val="99CC00"/>
    <a:srgbClr val="66FFCC"/>
    <a:srgbClr val="6699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4555" autoAdjust="0"/>
    <p:restoredTop sz="93908" autoAdjust="0"/>
  </p:normalViewPr>
  <p:slideViewPr>
    <p:cSldViewPr>
      <p:cViewPr>
        <p:scale>
          <a:sx n="80" d="100"/>
          <a:sy n="80" d="100"/>
        </p:scale>
        <p:origin x="-750" y="-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774" y="-84"/>
      </p:cViewPr>
      <p:guideLst>
        <p:guide orient="horz" pos="3110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2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3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5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7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0.16381019523604731"/>
          <c:y val="7.9667421400375416E-2"/>
          <c:w val="0.87461836447831565"/>
          <c:h val="0.77238085269992074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тыс.человек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 отчет 2019</c:v>
                </c:pt>
                <c:pt idx="1">
                  <c:v>оценка 2020</c:v>
                </c:pt>
                <c:pt idx="2">
                  <c:v> прогноз 2021</c:v>
                </c:pt>
                <c:pt idx="3">
                  <c:v> прогноз 2022</c:v>
                </c:pt>
                <c:pt idx="4">
                  <c:v> прогноз 2023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4.5999999999999996</c:v>
                </c:pt>
                <c:pt idx="1">
                  <c:v>4.5</c:v>
                </c:pt>
                <c:pt idx="2">
                  <c:v>4.5</c:v>
                </c:pt>
                <c:pt idx="3">
                  <c:v>4.5</c:v>
                </c:pt>
                <c:pt idx="4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C7A-4C1E-8A41-2A9432725AFD}"/>
            </c:ext>
          </c:extLst>
        </c:ser>
        <c:dLbls/>
        <c:shape val="pyramid"/>
        <c:axId val="72162304"/>
        <c:axId val="72205056"/>
        <c:axId val="0"/>
      </c:bar3DChart>
      <c:catAx>
        <c:axId val="7216230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72205056"/>
        <c:crosses val="autoZero"/>
        <c:auto val="1"/>
        <c:lblAlgn val="ctr"/>
        <c:lblOffset val="100"/>
      </c:catAx>
      <c:valAx>
        <c:axId val="72205056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 sz="1400" b="0"/>
            </a:pPr>
            <a:endParaRPr lang="ru-RU"/>
          </a:p>
        </c:txPr>
        <c:crossAx val="7216230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2"/>
  <c:chart>
    <c:plotArea>
      <c:layout>
        <c:manualLayout>
          <c:layoutTarget val="inner"/>
          <c:xMode val="edge"/>
          <c:yMode val="edge"/>
          <c:x val="0.17627954391885767"/>
          <c:y val="0.23671838749942917"/>
          <c:w val="0.70345511636898872"/>
          <c:h val="0.53988037276903877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млн.руб.</c:v>
                </c:pt>
              </c:strCache>
            </c:strRef>
          </c:tx>
          <c:spPr>
            <a:solidFill>
              <a:srgbClr val="CCCCFF"/>
            </a:solidFill>
            <a:ln>
              <a:solidFill>
                <a:srgbClr val="7030A0"/>
              </a:solidFill>
            </a:ln>
          </c:spPr>
          <c:dLbls>
            <c:dLbl>
              <c:idx val="1"/>
              <c:layout>
                <c:manualLayout>
                  <c:x val="-0.14340611890196533"/>
                  <c:y val="-2.3904206722128819E-2"/>
                </c:manualLayout>
              </c:layout>
              <c:tx>
                <c:rich>
                  <a:bodyPr/>
                  <a:lstStyle/>
                  <a:p>
                    <a:r>
                      <a:rPr lang="ru-RU" sz="1050" b="1" dirty="0" smtClean="0"/>
                      <a:t>2015,5</a:t>
                    </a:r>
                  </a:p>
                </c:rich>
              </c:tx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0E0-4296-BF52-7EC78AB21797}"/>
                </c:ext>
              </c:extLst>
            </c:dLbl>
            <c:delete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 отчет 2019</c:v>
                </c:pt>
                <c:pt idx="1">
                  <c:v>оценка 2020</c:v>
                </c:pt>
                <c:pt idx="2">
                  <c:v>прогноз 2021</c:v>
                </c:pt>
                <c:pt idx="3">
                  <c:v> прогноз 2022</c:v>
                </c:pt>
                <c:pt idx="4">
                  <c:v> прогноз 2023</c:v>
                </c:pt>
              </c:strCache>
            </c:strRef>
          </c:cat>
          <c:val>
            <c:numRef>
              <c:f>Лист1!$B$2:$B$6</c:f>
              <c:numCache>
                <c:formatCode>#,##0.00</c:formatCode>
                <c:ptCount val="5"/>
                <c:pt idx="0">
                  <c:v>2015.5</c:v>
                </c:pt>
                <c:pt idx="1">
                  <c:v>2068.1999999999998</c:v>
                </c:pt>
                <c:pt idx="2">
                  <c:v>2149.1999999999998</c:v>
                </c:pt>
                <c:pt idx="3">
                  <c:v>2235.6</c:v>
                </c:pt>
                <c:pt idx="4" formatCode="General">
                  <c:v>2327.4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0E0-4296-BF52-7EC78AB21797}"/>
            </c:ext>
          </c:extLst>
        </c:ser>
        <c:dLbls/>
        <c:axId val="78103296"/>
        <c:axId val="44714240"/>
      </c:barChart>
      <c:lineChart>
        <c:grouping val="standard"/>
        <c:ser>
          <c:idx val="1"/>
          <c:order val="1"/>
          <c:tx>
            <c:strRef>
              <c:f>Лист1!$C$1</c:f>
              <c:strCache>
                <c:ptCount val="1"/>
                <c:pt idx="0">
                  <c:v>Темп роста(%)</c:v>
                </c:pt>
              </c:strCache>
            </c:strRef>
          </c:tx>
          <c:spPr>
            <a:ln>
              <a:solidFill>
                <a:srgbClr val="7030A0"/>
              </a:solidFill>
            </a:ln>
          </c:spPr>
          <c:marker>
            <c:spPr>
              <a:solidFill>
                <a:srgbClr val="CCCCFF"/>
              </a:solidFill>
              <a:ln>
                <a:solidFill>
                  <a:srgbClr val="7030A0"/>
                </a:solidFill>
              </a:ln>
            </c:spPr>
          </c:marke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t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 отчет 2019</c:v>
                </c:pt>
                <c:pt idx="1">
                  <c:v>оценка 2020</c:v>
                </c:pt>
                <c:pt idx="2">
                  <c:v>прогноз 2021</c:v>
                </c:pt>
                <c:pt idx="3">
                  <c:v> прогноз 2022</c:v>
                </c:pt>
                <c:pt idx="4">
                  <c:v> прогноз 2023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107.6</c:v>
                </c:pt>
                <c:pt idx="1">
                  <c:v>102.6</c:v>
                </c:pt>
                <c:pt idx="2">
                  <c:v>103.9</c:v>
                </c:pt>
                <c:pt idx="3">
                  <c:v>104</c:v>
                </c:pt>
                <c:pt idx="4">
                  <c:v>104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0E0-4296-BF52-7EC78AB21797}"/>
            </c:ext>
          </c:extLst>
        </c:ser>
        <c:dLbls/>
        <c:marker val="1"/>
        <c:axId val="69812992"/>
        <c:axId val="44712704"/>
      </c:lineChart>
      <c:catAx>
        <c:axId val="7810329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44714240"/>
        <c:crosses val="autoZero"/>
        <c:auto val="1"/>
        <c:lblAlgn val="ctr"/>
        <c:lblOffset val="100"/>
      </c:catAx>
      <c:valAx>
        <c:axId val="44714240"/>
        <c:scaling>
          <c:orientation val="minMax"/>
        </c:scaling>
        <c:axPos val="l"/>
        <c:numFmt formatCode="#,##0.00" sourceLinked="1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78103296"/>
        <c:crosses val="autoZero"/>
        <c:crossBetween val="between"/>
        <c:majorUnit val="10000"/>
      </c:valAx>
      <c:valAx>
        <c:axId val="44712704"/>
        <c:scaling>
          <c:orientation val="minMax"/>
          <c:max val="120"/>
          <c:min val="0"/>
        </c:scaling>
        <c:axPos val="r"/>
        <c:numFmt formatCode="General" sourceLinked="1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69812992"/>
        <c:crosses val="max"/>
        <c:crossBetween val="between"/>
      </c:valAx>
      <c:catAx>
        <c:axId val="69812992"/>
        <c:scaling>
          <c:orientation val="minMax"/>
        </c:scaling>
        <c:delete val="1"/>
        <c:axPos val="b"/>
        <c:numFmt formatCode="General" sourceLinked="1"/>
        <c:tickLblPos val="none"/>
        <c:crossAx val="44712704"/>
        <c:crosses val="autoZero"/>
        <c:auto val="1"/>
        <c:lblAlgn val="ctr"/>
        <c:lblOffset val="100"/>
      </c:catAx>
    </c:plotArea>
    <c:legend>
      <c:legendPos val="t"/>
      <c:layout>
        <c:manualLayout>
          <c:xMode val="edge"/>
          <c:yMode val="edge"/>
          <c:x val="6.0744825917442714E-2"/>
          <c:y val="1.3728809528442461E-2"/>
          <c:w val="0.89999985194093801"/>
          <c:h val="0.10454398371856877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рублей</c:v>
                </c:pt>
              </c:strCache>
            </c:strRef>
          </c:tx>
          <c:spPr>
            <a:solidFill>
              <a:srgbClr val="FFFF00"/>
            </a:solidFill>
            <a:ln w="28575">
              <a:solidFill>
                <a:schemeClr val="accent1">
                  <a:lumMod val="75000"/>
                </a:schemeClr>
              </a:solidFill>
            </a:ln>
          </c:spPr>
          <c:cat>
            <c:strRef>
              <c:f>Лист1!$A$2:$A$6</c:f>
              <c:strCache>
                <c:ptCount val="5"/>
                <c:pt idx="0">
                  <c:v> отчет    2019</c:v>
                </c:pt>
                <c:pt idx="1">
                  <c:v>оценка  2020</c:v>
                </c:pt>
                <c:pt idx="2">
                  <c:v> прогноз 2021</c:v>
                </c:pt>
                <c:pt idx="3">
                  <c:v>прогноз 2022</c:v>
                </c:pt>
                <c:pt idx="4">
                  <c:v> прогноз 2023</c:v>
                </c:pt>
              </c:strCache>
            </c:strRef>
          </c:cat>
          <c:val>
            <c:numRef>
              <c:f>Лист1!$B$2:$B$6</c:f>
              <c:numCache>
                <c:formatCode>0</c:formatCode>
                <c:ptCount val="5"/>
                <c:pt idx="0">
                  <c:v>36810</c:v>
                </c:pt>
                <c:pt idx="1">
                  <c:v>38300</c:v>
                </c:pt>
                <c:pt idx="2">
                  <c:v>39800</c:v>
                </c:pt>
                <c:pt idx="3">
                  <c:v>41400</c:v>
                </c:pt>
                <c:pt idx="4">
                  <c:v>43100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3DF-419F-8A60-45D79A27535F}"/>
            </c:ext>
          </c:extLst>
        </c:ser>
        <c:dLbls/>
        <c:axId val="80914304"/>
        <c:axId val="80915840"/>
      </c:barChart>
      <c:lineChart>
        <c:grouping val="standard"/>
        <c:ser>
          <c:idx val="1"/>
          <c:order val="1"/>
          <c:tx>
            <c:strRef>
              <c:f>Лист1!$C$1</c:f>
              <c:strCache>
                <c:ptCount val="1"/>
                <c:pt idx="0">
                  <c:v>Темп роста (%)</c:v>
                </c:pt>
              </c:strCache>
            </c:strRef>
          </c:tx>
          <c:spPr>
            <a:ln>
              <a:solidFill>
                <a:schemeClr val="accent1">
                  <a:lumMod val="75000"/>
                </a:schemeClr>
              </a:solidFill>
            </a:ln>
          </c:spPr>
          <c:marker>
            <c:spPr>
              <a:solidFill>
                <a:srgbClr val="FFFF00"/>
              </a:solidFill>
              <a:ln>
                <a:solidFill>
                  <a:schemeClr val="accent1">
                    <a:lumMod val="75000"/>
                  </a:schemeClr>
                </a:solidFill>
              </a:ln>
            </c:spPr>
          </c:marke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t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 отчет    2019</c:v>
                </c:pt>
                <c:pt idx="1">
                  <c:v>оценка  2020</c:v>
                </c:pt>
                <c:pt idx="2">
                  <c:v> прогноз 2021</c:v>
                </c:pt>
                <c:pt idx="3">
                  <c:v>прогноз 2022</c:v>
                </c:pt>
                <c:pt idx="4">
                  <c:v> прогноз 2023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109.8</c:v>
                </c:pt>
                <c:pt idx="1">
                  <c:v>104</c:v>
                </c:pt>
                <c:pt idx="2">
                  <c:v>103.9</c:v>
                </c:pt>
                <c:pt idx="3">
                  <c:v>104</c:v>
                </c:pt>
                <c:pt idx="4">
                  <c:v>104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3DF-419F-8A60-45D79A27535F}"/>
            </c:ext>
          </c:extLst>
        </c:ser>
        <c:dLbls/>
        <c:marker val="1"/>
        <c:axId val="80931456"/>
        <c:axId val="80929920"/>
      </c:lineChart>
      <c:catAx>
        <c:axId val="8091430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80915840"/>
        <c:crosses val="autoZero"/>
        <c:auto val="1"/>
        <c:lblAlgn val="ctr"/>
        <c:lblOffset val="100"/>
      </c:catAx>
      <c:valAx>
        <c:axId val="80915840"/>
        <c:scaling>
          <c:orientation val="minMax"/>
        </c:scaling>
        <c:axPos val="l"/>
        <c:numFmt formatCode="0" sourceLinked="1"/>
        <c:tickLblPos val="nextTo"/>
        <c:txPr>
          <a:bodyPr/>
          <a:lstStyle/>
          <a:p>
            <a:pPr>
              <a:defRPr sz="1200" b="0"/>
            </a:pPr>
            <a:endParaRPr lang="ru-RU"/>
          </a:p>
        </c:txPr>
        <c:crossAx val="80914304"/>
        <c:crosses val="autoZero"/>
        <c:crossBetween val="between"/>
        <c:majorUnit val="10000"/>
      </c:valAx>
      <c:valAx>
        <c:axId val="80929920"/>
        <c:scaling>
          <c:orientation val="minMax"/>
          <c:max val="120"/>
          <c:min val="0"/>
        </c:scaling>
        <c:axPos val="r"/>
        <c:numFmt formatCode="General" sourceLinked="1"/>
        <c:tickLblPos val="nextTo"/>
        <c:txPr>
          <a:bodyPr/>
          <a:lstStyle/>
          <a:p>
            <a:pPr>
              <a:defRPr sz="1200" b="0"/>
            </a:pPr>
            <a:endParaRPr lang="ru-RU"/>
          </a:p>
        </c:txPr>
        <c:crossAx val="80931456"/>
        <c:crosses val="max"/>
        <c:crossBetween val="between"/>
      </c:valAx>
      <c:catAx>
        <c:axId val="80931456"/>
        <c:scaling>
          <c:orientation val="minMax"/>
        </c:scaling>
        <c:delete val="1"/>
        <c:axPos val="b"/>
        <c:numFmt formatCode="General" sourceLinked="1"/>
        <c:tickLblPos val="none"/>
        <c:crossAx val="80929920"/>
        <c:crosses val="autoZero"/>
        <c:auto val="1"/>
        <c:lblAlgn val="ctr"/>
        <c:lblOffset val="100"/>
      </c:catAx>
    </c:plotArea>
    <c:legend>
      <c:legendPos val="t"/>
      <c:layout>
        <c:manualLayout>
          <c:xMode val="edge"/>
          <c:yMode val="edge"/>
          <c:x val="6.0744825917442714E-2"/>
          <c:y val="1.3728809528442461E-2"/>
          <c:w val="0.89999985194093801"/>
          <c:h val="0.10454398371856877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0.13254795310393441"/>
          <c:y val="6.6718749999999993E-2"/>
          <c:w val="0.82728182873463407"/>
          <c:h val="0.70485752952755909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dLbls>
            <c:dLbl>
              <c:idx val="0"/>
              <c:layout>
                <c:manualLayout>
                  <c:x val="-2.9384659773071782E-3"/>
                  <c:y val="-6.25E-2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1 662 951,9</a:t>
                    </a:r>
                    <a:endParaRPr lang="ru-RU" dirty="0" smtClean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FB0-43B6-9678-DEC68E4B5512}"/>
                </c:ext>
              </c:extLst>
            </c:dLbl>
            <c:dLbl>
              <c:idx val="1"/>
              <c:layout>
                <c:manualLayout>
                  <c:x val="-1.028463092057506E-2"/>
                  <c:y val="-3.125E-2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1 500 571,4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FB0-43B6-9678-DEC68E4B5512}"/>
                </c:ext>
              </c:extLst>
            </c:dLbl>
            <c:dLbl>
              <c:idx val="2"/>
              <c:layout>
                <c:manualLayout>
                  <c:x val="-2.9384659773071782E-3"/>
                  <c:y val="-5.3124999999999999E-2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1 509 235,7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FB0-43B6-9678-DEC68E4B551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Лист1!$B$2:$B$4</c:f>
              <c:numCache>
                <c:formatCode>0.00</c:formatCode>
                <c:ptCount val="3"/>
                <c:pt idx="0">
                  <c:v>1662951947.6299999</c:v>
                </c:pt>
                <c:pt idx="1">
                  <c:v>1500571397.27</c:v>
                </c:pt>
                <c:pt idx="2">
                  <c:v>1509235697.29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0FB0-43B6-9678-DEC68E4B551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dLbls>
            <c:dLbl>
              <c:idx val="0"/>
              <c:layout>
                <c:manualLayout>
                  <c:x val="3.2323125750378941E-2"/>
                  <c:y val="-5.6249999999999946E-2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1 657 891,9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FB0-43B6-9678-DEC68E4B5512}"/>
                </c:ext>
              </c:extLst>
            </c:dLbl>
            <c:dLbl>
              <c:idx val="1"/>
              <c:layout>
                <c:manualLayout>
                  <c:x val="3.3792358739032524E-2"/>
                  <c:y val="-3.125E-2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1 491 001,4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FB0-43B6-9678-DEC68E4B5512}"/>
                </c:ext>
              </c:extLst>
            </c:dLbl>
            <c:dLbl>
              <c:idx val="2"/>
              <c:layout>
                <c:manualLayout>
                  <c:x val="2.0569261841150228E-2"/>
                  <c:y val="-5.3124999999999999E-2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1 506 625,7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0FB0-43B6-9678-DEC68E4B5512}"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Лист1!$C$2:$C$4</c:f>
              <c:numCache>
                <c:formatCode>0.00</c:formatCode>
                <c:ptCount val="3"/>
                <c:pt idx="0">
                  <c:v>1657891947.6299999</c:v>
                </c:pt>
                <c:pt idx="1">
                  <c:v>1491001397.27</c:v>
                </c:pt>
                <c:pt idx="2">
                  <c:v>1506625697.29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0FB0-43B6-9678-DEC68E4B5512}"/>
            </c:ext>
          </c:extLst>
        </c:ser>
        <c:dLbls>
          <c:showVal val="1"/>
        </c:dLbls>
        <c:gapWidth val="75"/>
        <c:shape val="cylinder"/>
        <c:axId val="80852096"/>
        <c:axId val="80853632"/>
        <c:axId val="0"/>
      </c:bar3DChart>
      <c:catAx>
        <c:axId val="80852096"/>
        <c:scaling>
          <c:orientation val="minMax"/>
        </c:scaling>
        <c:axPos val="b"/>
        <c:numFmt formatCode="General" sourceLinked="1"/>
        <c:majorTickMark val="none"/>
        <c:tickLblPos val="nextTo"/>
        <c:crossAx val="80853632"/>
        <c:crosses val="autoZero"/>
        <c:auto val="1"/>
        <c:lblAlgn val="ctr"/>
        <c:lblOffset val="100"/>
      </c:catAx>
      <c:valAx>
        <c:axId val="80853632"/>
        <c:scaling>
          <c:orientation val="minMax"/>
          <c:max val="1540000"/>
          <c:min val="1100000"/>
        </c:scaling>
        <c:axPos val="l"/>
        <c:numFmt formatCode="#,##0.00" sourceLinked="0"/>
        <c:majorTickMark val="none"/>
        <c:tickLblPos val="nextTo"/>
        <c:crossAx val="80852096"/>
        <c:crosses val="autoZero"/>
        <c:crossBetween val="between"/>
      </c:valAx>
    </c:plotArea>
    <c:legend>
      <c:legendPos val="b"/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1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4.2638730006800303E-2"/>
          <c:y val="5.3668387470966986E-2"/>
          <c:w val="0.95736126999319981"/>
          <c:h val="0.83320330018324351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dLbls>
            <c:dLbl>
              <c:idx val="0"/>
              <c:layout>
                <c:manualLayout>
                  <c:x val="1.9974790870230862E-2"/>
                  <c:y val="-0.3768862510148717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9D6-4EE5-B790-657EB9890C34}"/>
                </c:ext>
              </c:extLst>
            </c:dLbl>
            <c:dLbl>
              <c:idx val="1"/>
              <c:layout>
                <c:manualLayout>
                  <c:x val="1.8214703860743191E-2"/>
                  <c:y val="-0.4094227109191399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1 662 951,9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9D6-4EE5-B790-657EB9890C34}"/>
                </c:ext>
              </c:extLst>
            </c:dLbl>
            <c:dLbl>
              <c:idx val="2"/>
              <c:layout>
                <c:manualLayout>
                  <c:x val="2.590768302911399E-2"/>
                  <c:y val="-0.2811552648635286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9D6-4EE5-B790-657EB9890C34}"/>
                </c:ext>
              </c:extLst>
            </c:dLbl>
            <c:dLbl>
              <c:idx val="3"/>
              <c:layout>
                <c:manualLayout>
                  <c:x val="3.583591444662438E-2"/>
                  <c:y val="-0.2775997341935770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9D6-4EE5-B790-657EB9890C3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1643341.4</c:v>
                </c:pt>
                <c:pt idx="1">
                  <c:v>1662951.5</c:v>
                </c:pt>
                <c:pt idx="2">
                  <c:v>1500571.4</c:v>
                </c:pt>
                <c:pt idx="3">
                  <c:v>1509235.7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9D6-4EE5-B790-657EB9890C34}"/>
            </c:ext>
          </c:extLst>
        </c:ser>
        <c:dLbls>
          <c:showVal val="1"/>
        </c:dLbls>
        <c:gapWidth val="75"/>
        <c:shape val="cylinder"/>
        <c:axId val="86261760"/>
        <c:axId val="86263296"/>
        <c:axId val="0"/>
      </c:bar3DChart>
      <c:catAx>
        <c:axId val="8626176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86263296"/>
        <c:crosses val="autoZero"/>
        <c:auto val="1"/>
        <c:lblAlgn val="ctr"/>
        <c:lblOffset val="100"/>
      </c:catAx>
      <c:valAx>
        <c:axId val="86263296"/>
        <c:scaling>
          <c:orientation val="minMax"/>
        </c:scaling>
        <c:delete val="1"/>
        <c:axPos val="l"/>
        <c:numFmt formatCode="#,##0.0" sourceLinked="1"/>
        <c:majorTickMark val="none"/>
        <c:tickLblPos val="none"/>
        <c:crossAx val="8626176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 baseline="0">
          <a:latin typeface="Times New Roman" panose="02020603050405020304" pitchFamily="18" charset="0"/>
        </a:defRPr>
      </a:pPr>
      <a:endParaRPr lang="ru-RU"/>
    </a:p>
  </c:txPr>
  <c:externalData r:id="rId1"/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>
        <c:manualLayout>
          <c:xMode val="edge"/>
          <c:yMode val="edge"/>
          <c:x val="0.29415524443873525"/>
          <c:y val="0.26995299841967724"/>
        </c:manualLayout>
      </c:layout>
      <c:txPr>
        <a:bodyPr/>
        <a:lstStyle/>
        <a:p>
          <a:pPr>
            <a:defRPr sz="21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title>
    <c:view3D>
      <c:rotX val="30"/>
      <c:rotY val="50"/>
      <c:depthPercent val="120"/>
      <c:perspective val="0"/>
    </c:view3D>
    <c:plotArea>
      <c:layout>
        <c:manualLayout>
          <c:layoutTarget val="inner"/>
          <c:xMode val="edge"/>
          <c:yMode val="edge"/>
          <c:x val="7.0129101049868789E-2"/>
          <c:y val="0.24601550196850397"/>
          <c:w val="0.58597506561679791"/>
          <c:h val="0.7137189960629926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2021</c:v>
                </c:pt>
              </c:strCache>
            </c:strRef>
          </c:tx>
          <c:explosion val="13"/>
          <c:dLbls>
            <c:dLbl>
              <c:idx val="0"/>
              <c:layout>
                <c:manualLayout>
                  <c:x val="0.12924141150325899"/>
                  <c:y val="-0.19305864627074107"/>
                </c:manualLayout>
              </c:layout>
              <c:tx>
                <c:rich>
                  <a:bodyPr/>
                  <a:lstStyle/>
                  <a:p>
                    <a:r>
                      <a:rPr lang="ru-RU" sz="1350" dirty="0" smtClean="0"/>
                      <a:t>9</a:t>
                    </a:r>
                    <a:r>
                      <a:rPr lang="ru-RU" sz="1352" dirty="0" smtClean="0"/>
                      <a:t>3,9</a:t>
                    </a:r>
                    <a:r>
                      <a:rPr lang="en-US" sz="1352" dirty="0" smtClean="0"/>
                      <a:t>%</a:t>
                    </a:r>
                    <a:endParaRPr lang="en-US" sz="1352" dirty="0"/>
                  </a:p>
                </c:rich>
              </c:tx>
              <c:showPercent val="1"/>
            </c:dLbl>
            <c:dLbl>
              <c:idx val="1"/>
              <c:tx>
                <c:rich>
                  <a:bodyPr/>
                  <a:lstStyle/>
                  <a:p>
                    <a:r>
                      <a:rPr lang="ru-RU" sz="1350" dirty="0" smtClean="0"/>
                      <a:t>6,1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350"/>
                </a:pPr>
                <a:endParaRPr lang="ru-RU"/>
              </a:p>
            </c:txPr>
            <c:showPercent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Налоговые доходы</c:v>
                </c:pt>
                <c:pt idx="1">
                  <c:v>Неналоговые доходы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351001.4</c:v>
                </c:pt>
                <c:pt idx="1">
                  <c:v>17179.8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1CB-4F5E-B404-DAAAF4658409}"/>
            </c:ext>
          </c:extLst>
        </c:ser>
        <c:dLbls>
          <c:showPercent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135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350"/>
            </a:pPr>
            <a:endParaRPr lang="ru-RU"/>
          </a:p>
        </c:txPr>
      </c:legendEntry>
      <c:layout>
        <c:manualLayout>
          <c:xMode val="edge"/>
          <c:yMode val="edge"/>
          <c:x val="0.59642083920409639"/>
          <c:y val="0.39006684442469414"/>
          <c:w val="0.37952879251291577"/>
          <c:h val="0.24361691293559976"/>
        </c:manualLayout>
      </c:layout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>
        <c:manualLayout>
          <c:xMode val="edge"/>
          <c:yMode val="edge"/>
          <c:x val="0.2544939451172093"/>
          <c:y val="0.28756866521003843"/>
        </c:manualLayout>
      </c:layout>
      <c:txPr>
        <a:bodyPr/>
        <a:lstStyle/>
        <a:p>
          <a:pPr>
            <a:defRPr sz="21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title>
    <c:view3D>
      <c:rotX val="30"/>
      <c:rotY val="50"/>
      <c:depthPercent val="120"/>
      <c:perspective val="0"/>
    </c:view3D>
    <c:plotArea>
      <c:layout>
        <c:manualLayout>
          <c:layoutTarget val="inner"/>
          <c:xMode val="edge"/>
          <c:yMode val="edge"/>
          <c:x val="7.0129101049868789E-2"/>
          <c:y val="0.24601550196850397"/>
          <c:w val="0.58597506561679791"/>
          <c:h val="0.7137189960629926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2022</c:v>
                </c:pt>
              </c:strCache>
            </c:strRef>
          </c:tx>
          <c:explosion val="13"/>
          <c:dLbls>
            <c:dLbl>
              <c:idx val="0"/>
              <c:layout>
                <c:manualLayout>
                  <c:x val="0.10864056771469836"/>
                  <c:y val="-0.20064622449357478"/>
                </c:manualLayout>
              </c:layout>
              <c:tx>
                <c:rich>
                  <a:bodyPr/>
                  <a:lstStyle/>
                  <a:p>
                    <a:r>
                      <a:rPr lang="ru-RU" sz="1350" dirty="0" smtClean="0"/>
                      <a:t>94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1"/>
              <c:tx>
                <c:rich>
                  <a:bodyPr/>
                  <a:lstStyle/>
                  <a:p>
                    <a:r>
                      <a:rPr lang="ru-RU" sz="1350" dirty="0" smtClean="0"/>
                      <a:t>6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596-4B41-8D40-A4358FEFB8C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350"/>
                </a:pPr>
                <a:endParaRPr lang="ru-RU"/>
              </a:p>
            </c:txPr>
            <c:showPercent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Налоговые доходы</c:v>
                </c:pt>
                <c:pt idx="1">
                  <c:v>Неналоговые доходы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345433.4</c:v>
                </c:pt>
                <c:pt idx="1">
                  <c:v>16469.3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596-4B41-8D40-A4358FEFB8C3}"/>
            </c:ext>
          </c:extLst>
        </c:ser>
        <c:dLbls>
          <c:showPercent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135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350"/>
            </a:pPr>
            <a:endParaRPr lang="ru-RU"/>
          </a:p>
        </c:txPr>
      </c:legendEntry>
      <c:layout>
        <c:manualLayout>
          <c:xMode val="edge"/>
          <c:yMode val="edge"/>
          <c:x val="0.64370183615962062"/>
          <c:y val="0.39006684442469414"/>
          <c:w val="0.35228977083354418"/>
          <c:h val="0.24361691293559976"/>
        </c:manualLayout>
      </c:layout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>
        <c:manualLayout>
          <c:xMode val="edge"/>
          <c:yMode val="edge"/>
          <c:x val="0.38853460726586037"/>
          <c:y val="0.24053685392981028"/>
        </c:manualLayout>
      </c:layout>
      <c:txPr>
        <a:bodyPr/>
        <a:lstStyle/>
        <a:p>
          <a:pPr>
            <a:defRPr sz="21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title>
    <c:view3D>
      <c:rotX val="30"/>
      <c:rotY val="50"/>
      <c:depthPercent val="120"/>
      <c:perspective val="0"/>
    </c:view3D>
    <c:plotArea>
      <c:layout>
        <c:manualLayout>
          <c:layoutTarget val="inner"/>
          <c:xMode val="edge"/>
          <c:yMode val="edge"/>
          <c:x val="7.0129101049868789E-2"/>
          <c:y val="0.24601550196850397"/>
          <c:w val="0.58597506561679791"/>
          <c:h val="0.7137189960629926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explosion val="13"/>
          <c:dLbls>
            <c:dLbl>
              <c:idx val="0"/>
              <c:layout>
                <c:manualLayout>
                  <c:x val="0.12144108987890236"/>
                  <c:y val="-0.19843906232640823"/>
                </c:manualLayout>
              </c:layout>
              <c:tx>
                <c:rich>
                  <a:bodyPr/>
                  <a:lstStyle/>
                  <a:p>
                    <a:r>
                      <a:rPr lang="ru-RU" sz="1350" dirty="0" smtClean="0"/>
                      <a:t>94,1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1"/>
              <c:tx>
                <c:rich>
                  <a:bodyPr/>
                  <a:lstStyle/>
                  <a:p>
                    <a:r>
                      <a:rPr lang="ru-RU" sz="1350" dirty="0" smtClean="0"/>
                      <a:t>5,9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8D4-4D9E-B6DF-4161A1DC696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350"/>
                </a:pPr>
                <a:endParaRPr lang="ru-RU"/>
              </a:p>
            </c:txPr>
            <c:showPercent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Налоговые доходы</c:v>
                </c:pt>
                <c:pt idx="1">
                  <c:v>Неналоговые доходы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362642.3</c:v>
                </c:pt>
                <c:pt idx="1">
                  <c:v>16485.3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8D4-4D9E-B6DF-4161A1DC696D}"/>
            </c:ext>
          </c:extLst>
        </c:ser>
        <c:dLbls>
          <c:showPercent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135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350"/>
            </a:pPr>
            <a:endParaRPr lang="ru-RU"/>
          </a:p>
        </c:txPr>
      </c:legendEntry>
      <c:layout>
        <c:manualLayout>
          <c:xMode val="edge"/>
          <c:yMode val="edge"/>
          <c:x val="0.64370183615962107"/>
          <c:y val="0.39006684442469436"/>
          <c:w val="0.35228977083354435"/>
          <c:h val="0.24361691293559976"/>
        </c:manualLayout>
      </c:layout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>
        <c:manualLayout>
          <c:layoutTarget val="inner"/>
          <c:xMode val="edge"/>
          <c:yMode val="edge"/>
          <c:x val="0.117545343964631"/>
          <c:y val="9.9280202570902948E-2"/>
          <c:w val="0.73769225071858435"/>
          <c:h val="0.74859759493203537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2021 год</c:v>
                </c:pt>
              </c:strCache>
            </c:strRef>
          </c:tx>
          <c:dLbls>
            <c:dLbl>
              <c:idx val="0"/>
              <c:layout>
                <c:manualLayout>
                  <c:x val="1.2059438789802085E-2"/>
                  <c:y val="-1.2210711890272043E-2"/>
                </c:manualLayout>
              </c:layout>
              <c:tx>
                <c:rich>
                  <a:bodyPr/>
                  <a:lstStyle/>
                  <a:p>
                    <a:r>
                      <a:rPr lang="ru-RU" sz="1100" dirty="0" smtClean="0"/>
                      <a:t>4,7</a:t>
                    </a:r>
                    <a:r>
                      <a:rPr lang="ru-RU" dirty="0" smtClean="0"/>
                      <a:t> %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DED-4C3E-A2DF-8B373E8E375E}"/>
                </c:ext>
              </c:extLst>
            </c:dLbl>
            <c:dLbl>
              <c:idx val="1"/>
              <c:layout>
                <c:manualLayout>
                  <c:x val="0"/>
                  <c:y val="-2.197928140248969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2,7 %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DED-4C3E-A2DF-8B373E8E375E}"/>
                </c:ext>
              </c:extLst>
            </c:dLbl>
            <c:dLbl>
              <c:idx val="2"/>
              <c:layout>
                <c:manualLayout>
                  <c:x val="6.0297193949010435E-3"/>
                  <c:y val="-1.465285426832645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0,158 %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DED-4C3E-A2DF-8B373E8E375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Объем муниципального  долга к общему объему налоговых и неналоговых доходов (в %) при среднем уровне от 50% до 80%</c:v>
                </c:pt>
                <c:pt idx="1">
                  <c:v>Годовая сумма платежей по погашению и обслуживанию муниципального долга не должна превышать  20%</c:v>
                </c:pt>
                <c:pt idx="2">
                  <c:v>Доля расходов на обслуживание муниципального долга (не более 5%)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4.7</c:v>
                </c:pt>
                <c:pt idx="1">
                  <c:v>2.7</c:v>
                </c:pt>
                <c:pt idx="2">
                  <c:v>0.15800000000000003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EDED-4C3E-A2DF-8B373E8E375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 год</c:v>
                </c:pt>
              </c:strCache>
            </c:strRef>
          </c:tx>
          <c:dLbls>
            <c:dLbl>
              <c:idx val="0"/>
              <c:layout>
                <c:manualLayout>
                  <c:x val="4.5222895461757692E-3"/>
                  <c:y val="-1.221071189027206E-2"/>
                </c:manualLayout>
              </c:layout>
              <c:tx>
                <c:rich>
                  <a:bodyPr/>
                  <a:lstStyle/>
                  <a:p>
                    <a:r>
                      <a:rPr lang="ru-RU" sz="1100" dirty="0" smtClean="0"/>
                      <a:t>2,2 </a:t>
                    </a:r>
                    <a:r>
                      <a:rPr lang="ru-RU" dirty="0" smtClean="0"/>
                      <a:t>%</a:t>
                    </a: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EDED-4C3E-A2DF-8B373E8E375E}"/>
                </c:ext>
              </c:extLst>
            </c:dLbl>
            <c:dLbl>
              <c:idx val="1"/>
              <c:layout>
                <c:manualLayout>
                  <c:x val="4.4434676340310035E-3"/>
                  <c:y val="-2.0164426174869455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2,6 %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DED-4C3E-A2DF-8B373E8E375E}"/>
                </c:ext>
              </c:extLst>
            </c:dLbl>
            <c:dLbl>
              <c:idx val="2"/>
              <c:layout>
                <c:manualLayout>
                  <c:x val="1.0552008941076822E-2"/>
                  <c:y val="-1.465285426832648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0,054 %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EDED-4C3E-A2DF-8B373E8E375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Объем муниципального  долга к общему объему налоговых и неналоговых доходов (в %) при среднем уровне от 50% до 80%</c:v>
                </c:pt>
                <c:pt idx="1">
                  <c:v>Годовая сумма платежей по погашению и обслуживанию муниципального долга не должна превышать  20%</c:v>
                </c:pt>
                <c:pt idx="2">
                  <c:v>Доля расходов на обслуживание муниципального долга (не более 5%)</c:v>
                </c:pt>
              </c:strCache>
            </c:strRef>
          </c:cat>
          <c:val>
            <c:numRef>
              <c:f>Лист1!$C$2:$C$4</c:f>
              <c:numCache>
                <c:formatCode>0.0</c:formatCode>
                <c:ptCount val="3"/>
                <c:pt idx="0">
                  <c:v>2.2000000000000002</c:v>
                </c:pt>
                <c:pt idx="1">
                  <c:v>2.6</c:v>
                </c:pt>
                <c:pt idx="2">
                  <c:v>5.3999999999999999E-2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EDED-4C3E-A2DF-8B373E8E375E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2023 год</c:v>
                </c:pt>
              </c:strCache>
            </c:strRef>
          </c:tx>
          <c:spPr>
            <a:solidFill>
              <a:srgbClr val="7030A0"/>
            </a:solidFill>
          </c:spPr>
          <c:dLbls>
            <c:dLbl>
              <c:idx val="0"/>
              <c:layout>
                <c:manualLayout>
                  <c:x val="7.5371492436263144E-3"/>
                  <c:y val="-1.4652854268326484E-2"/>
                </c:manualLayout>
              </c:layout>
              <c:tx>
                <c:rich>
                  <a:bodyPr/>
                  <a:lstStyle/>
                  <a:p>
                    <a:r>
                      <a:rPr lang="ru-RU" sz="1100" dirty="0" smtClean="0"/>
                      <a:t>1,4</a:t>
                    </a:r>
                    <a:r>
                      <a:rPr lang="ru-RU" dirty="0" smtClean="0"/>
                      <a:t>%</a:t>
                    </a: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EDED-4C3E-A2DF-8B373E8E375E}"/>
                </c:ext>
              </c:extLst>
            </c:dLbl>
            <c:dLbl>
              <c:idx val="1"/>
              <c:layout>
                <c:manualLayout>
                  <c:x val="1.0552008941076822E-2"/>
                  <c:y val="-1.95371390244353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0,7 %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EDED-4C3E-A2DF-8B373E8E375E}"/>
                </c:ext>
              </c:extLst>
            </c:dLbl>
            <c:dLbl>
              <c:idx val="2"/>
              <c:layout>
                <c:manualLayout>
                  <c:x val="1.2059438789802085E-2"/>
                  <c:y val="-1.465285426832648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0,002 %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EDED-4C3E-A2DF-8B373E8E375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Объем муниципального  долга к общему объему налоговых и неналоговых доходов (в %) при среднем уровне от 50% до 80%</c:v>
                </c:pt>
                <c:pt idx="1">
                  <c:v>Годовая сумма платежей по погашению и обслуживанию муниципального долга не должна превышать  20%</c:v>
                </c:pt>
                <c:pt idx="2">
                  <c:v>Доля расходов на обслуживание муниципального долга (не более 5%)</c:v>
                </c:pt>
              </c:strCache>
            </c:strRef>
          </c:cat>
          <c:val>
            <c:numRef>
              <c:f>Лист1!$D$2:$D$4</c:f>
              <c:numCache>
                <c:formatCode>0.0</c:formatCode>
                <c:ptCount val="3"/>
                <c:pt idx="0">
                  <c:v>1.4</c:v>
                </c:pt>
                <c:pt idx="1">
                  <c:v>0.70000000000000007</c:v>
                </c:pt>
                <c:pt idx="2">
                  <c:v>2.0000000000000005E-3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EDED-4C3E-A2DF-8B373E8E375E}"/>
            </c:ext>
          </c:extLst>
        </c:ser>
        <c:dLbls/>
        <c:shape val="cylinder"/>
        <c:axId val="113690880"/>
        <c:axId val="113709056"/>
        <c:axId val="0"/>
      </c:bar3DChart>
      <c:catAx>
        <c:axId val="113690880"/>
        <c:scaling>
          <c:orientation val="minMax"/>
        </c:scaling>
        <c:axPos val="b"/>
        <c:numFmt formatCode="General" sourceLinked="0"/>
        <c:tickLblPos val="low"/>
        <c:txPr>
          <a:bodyPr anchor="ctr" anchorCtr="0"/>
          <a:lstStyle/>
          <a:p>
            <a:pPr>
              <a:defRPr sz="1200" baseline="0"/>
            </a:pPr>
            <a:endParaRPr lang="ru-RU"/>
          </a:p>
        </c:txPr>
        <c:crossAx val="113709056"/>
        <c:crosses val="autoZero"/>
        <c:auto val="1"/>
        <c:lblAlgn val="ctr"/>
        <c:lblOffset val="100"/>
      </c:catAx>
      <c:valAx>
        <c:axId val="113709056"/>
        <c:scaling>
          <c:orientation val="minMax"/>
        </c:scaling>
        <c:axPos val="l"/>
        <c:majorGridlines/>
        <c:numFmt formatCode="0.0" sourceLinked="1"/>
        <c:tickLblPos val="nextTo"/>
        <c:crossAx val="113690880"/>
        <c:crosses val="autoZero"/>
        <c:crossBetween val="between"/>
      </c:valAx>
    </c:plotArea>
    <c:legend>
      <c:legendPos val="r"/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96B244F-FB1F-4460-8FD2-4BDB9951EAE6}" type="doc">
      <dgm:prSet loTypeId="urn:microsoft.com/office/officeart/2005/8/layout/orgChart1" loCatId="hierarchy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048428A6-5258-4DA7-A64E-9DA159211D27}">
      <dgm:prSet phldrT="[Текст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gradFill flip="none" rotWithShape="0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0800000" scaled="1"/>
          <a:tileRect/>
        </a:gradFill>
        <a:ln>
          <a:solidFill>
            <a:schemeClr val="tx1"/>
          </a:solidFill>
        </a:ln>
      </dgm:spPr>
      <dgm:t>
        <a:bodyPr>
          <a:scene3d>
            <a:camera prst="orthographicFront">
              <a:rot lat="0" lon="0" rev="0"/>
            </a:camera>
            <a:lightRig rig="contrasting" dir="t">
              <a:rot lat="0" lon="0" rev="4500000"/>
            </a:lightRig>
          </a:scene3d>
          <a:sp3d contourW="6350" prstMaterial="metal">
            <a:bevelT w="127000" h="31750" prst="relaxedInset"/>
            <a:contourClr>
              <a:schemeClr val="accent1">
                <a:shade val="75000"/>
              </a:schemeClr>
            </a:contourClr>
          </a:sp3d>
        </a:bodyPr>
        <a:lstStyle/>
        <a:p>
          <a:r>
            <a:rPr lang="en-US" altLang="zh-CN" b="1" cap="all" spc="0" dirty="0" smtClean="0">
              <a:ln w="0"/>
              <a:solidFill>
                <a:schemeClr val="tx2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rPr>
            <a:t>НАЛОГОВЫЕ ДОХОДЫ</a:t>
          </a:r>
          <a:endParaRPr lang="ru-RU" b="1" cap="all" spc="0" dirty="0">
            <a:ln w="0"/>
            <a:solidFill>
              <a:schemeClr val="tx2"/>
            </a:solidFill>
            <a:effectLst>
              <a:reflection blurRad="12700" stA="50000" endPos="50000" dist="5000" dir="5400000" sy="-100000" rotWithShape="0"/>
            </a:effectLst>
          </a:endParaRPr>
        </a:p>
      </dgm:t>
    </dgm:pt>
    <dgm:pt modelId="{82C2A1BB-2CC5-4C4A-A2E5-625ABA46308C}" type="parTrans" cxnId="{7498383F-04BE-485F-9352-292DF13E20AD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B35B76B9-45C8-4628-9493-5D6BDE0C4170}" type="sibTrans" cxnId="{7498383F-04BE-485F-9352-292DF13E20AD}">
      <dgm:prSet/>
      <dgm:spPr/>
      <dgm:t>
        <a:bodyPr/>
        <a:lstStyle/>
        <a:p>
          <a:endParaRPr lang="ru-RU"/>
        </a:p>
      </dgm:t>
    </dgm:pt>
    <dgm:pt modelId="{9B50CD06-418D-4636-AF1F-08946298285A}">
      <dgm:prSet phldrT="[Текст]">
        <dgm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dgm:style>
      </dgm:prSet>
      <dgm:spPr>
        <a:gradFill flip="none" rotWithShape="1">
          <a:gsLst>
            <a:gs pos="0">
              <a:srgbClr val="FFFF00">
                <a:tint val="66000"/>
                <a:satMod val="160000"/>
              </a:srgbClr>
            </a:gs>
            <a:gs pos="50000">
              <a:srgbClr val="FFFF00">
                <a:tint val="44500"/>
                <a:satMod val="160000"/>
              </a:srgbClr>
            </a:gs>
            <a:gs pos="100000">
              <a:srgbClr val="FFFF00">
                <a:tint val="23500"/>
                <a:satMod val="160000"/>
              </a:srgbClr>
            </a:gs>
          </a:gsLst>
          <a:lin ang="5400000" scaled="1"/>
          <a:tileRect/>
        </a:gradFill>
        <a:ln>
          <a:solidFill>
            <a:schemeClr val="tx1"/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US" altLang="zh-CN" b="1" dirty="0" smtClean="0">
              <a:ln>
                <a:solidFill>
                  <a:schemeClr val="tx1"/>
                </a:solidFill>
              </a:ln>
              <a:solidFill>
                <a:srgbClr val="FFCC00"/>
              </a:solidFill>
              <a:latin typeface="Times New Roman" pitchFamily="18" charset="0"/>
              <a:cs typeface="Times New Roman" pitchFamily="18" charset="0"/>
            </a:rPr>
            <a:t>БЕЗВОЗМЕЗДНЫЕ</a:t>
          </a:r>
        </a:p>
        <a:p>
          <a:r>
            <a:rPr lang="en-US" altLang="zh-CN" b="1" dirty="0" smtClean="0">
              <a:ln>
                <a:solidFill>
                  <a:schemeClr val="tx1"/>
                </a:solidFill>
              </a:ln>
              <a:solidFill>
                <a:srgbClr val="FFCC00"/>
              </a:solidFill>
              <a:latin typeface="Times New Roman" pitchFamily="18" charset="0"/>
              <a:cs typeface="Times New Roman" pitchFamily="18" charset="0"/>
            </a:rPr>
            <a:t>ПОСТУПЛЕНИЯ</a:t>
          </a:r>
          <a:endParaRPr lang="ru-RU" dirty="0">
            <a:ln>
              <a:solidFill>
                <a:schemeClr val="tx1"/>
              </a:solidFill>
            </a:ln>
            <a:solidFill>
              <a:srgbClr val="FFCC00"/>
            </a:solidFill>
          </a:endParaRPr>
        </a:p>
      </dgm:t>
    </dgm:pt>
    <dgm:pt modelId="{3EA5880F-301C-4799-A031-6FD332BDE77F}" type="parTrans" cxnId="{2504F32B-4FA5-4583-A81B-CE3B0C3E5B67}">
      <dgm:prSet>
        <dgm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dgm:style>
      </dgm:prSet>
      <dgm:spPr>
        <a:ln/>
      </dgm:spPr>
      <dgm:t>
        <a:bodyPr/>
        <a:lstStyle/>
        <a:p>
          <a:endParaRPr lang="ru-RU"/>
        </a:p>
      </dgm:t>
    </dgm:pt>
    <dgm:pt modelId="{A39ED953-90B3-472C-9F8E-5F3F1C9B3527}" type="sibTrans" cxnId="{2504F32B-4FA5-4583-A81B-CE3B0C3E5B67}">
      <dgm:prSet/>
      <dgm:spPr/>
      <dgm:t>
        <a:bodyPr/>
        <a:lstStyle/>
        <a:p>
          <a:endParaRPr lang="ru-RU"/>
        </a:p>
      </dgm:t>
    </dgm:pt>
    <dgm:pt modelId="{447B71AD-D0BB-42B7-BDCC-3C77C8566F83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ln>
          <a:solidFill>
            <a:schemeClr val="tx1"/>
          </a:solidFill>
        </a:ln>
        <a:scene3d>
          <a:camera prst="orthographicFront"/>
          <a:lightRig rig="soft" dir="tl">
            <a:rot lat="0" lon="0" rev="0"/>
          </a:lightRig>
        </a:scene3d>
        <a:sp3d>
          <a:bevelT/>
        </a:sp3d>
      </dgm:spPr>
      <dgm:t>
        <a:bodyPr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r>
            <a:rPr lang="en-US" altLang="zh-CN" sz="3000" b="1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Доходы</a:t>
          </a:r>
          <a:r>
            <a:rPr lang="en-US" altLang="zh-CN" sz="30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 </a:t>
          </a:r>
          <a:r>
            <a:rPr lang="en-US" altLang="zh-CN" sz="3000" b="1" cap="none" spc="50" dirty="0" err="1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бюджета</a:t>
          </a:r>
          <a:r>
            <a:rPr lang="en-US" altLang="zh-CN" sz="30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 </a:t>
          </a:r>
          <a:endParaRPr lang="ru-RU" sz="3000" b="1" cap="none" spc="50" dirty="0">
            <a:ln w="11430"/>
            <a:gradFill>
              <a:gsLst>
                <a:gs pos="25000">
                  <a:schemeClr val="accent2">
                    <a:satMod val="155000"/>
                  </a:schemeClr>
                </a:gs>
                <a:gs pos="100000">
                  <a:schemeClr val="accent2">
                    <a:shade val="45000"/>
                    <a:satMod val="165000"/>
                  </a:schemeClr>
                </a:gs>
              </a:gsLst>
              <a:lin ang="5400000"/>
            </a:gra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7989188-E72C-41AD-A745-6460474BD213}" type="sibTrans" cxnId="{E34A60E5-7978-4A1C-A7A3-47F041962A25}">
      <dgm:prSet/>
      <dgm:spPr/>
      <dgm:t>
        <a:bodyPr/>
        <a:lstStyle/>
        <a:p>
          <a:endParaRPr lang="ru-RU"/>
        </a:p>
      </dgm:t>
    </dgm:pt>
    <dgm:pt modelId="{1B674E7B-498C-4C50-B044-DD58566E0F85}" type="parTrans" cxnId="{E34A60E5-7978-4A1C-A7A3-47F041962A25}">
      <dgm:prSet/>
      <dgm:spPr/>
      <dgm:t>
        <a:bodyPr/>
        <a:lstStyle/>
        <a:p>
          <a:endParaRPr lang="ru-RU"/>
        </a:p>
      </dgm:t>
    </dgm:pt>
    <dgm:pt modelId="{851F2E38-C630-4DCF-AD35-F6997A7B65DC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gradFill flip="none" rotWithShape="0">
          <a:gsLst>
            <a:gs pos="0">
              <a:srgbClr val="92D050">
                <a:tint val="66000"/>
                <a:satMod val="160000"/>
              </a:srgbClr>
            </a:gs>
            <a:gs pos="50000">
              <a:srgbClr val="92D050">
                <a:tint val="44500"/>
                <a:satMod val="160000"/>
              </a:srgbClr>
            </a:gs>
            <a:gs pos="100000">
              <a:srgbClr val="92D050">
                <a:tint val="23500"/>
                <a:satMod val="160000"/>
              </a:srgbClr>
            </a:gs>
          </a:gsLst>
          <a:lin ang="2700000" scaled="1"/>
          <a:tileRect/>
        </a:gradFill>
        <a:ln>
          <a:solidFill>
            <a:schemeClr val="tx1"/>
          </a:solidFill>
        </a:ln>
      </dgm:spPr>
      <dgm:t>
        <a:bodyPr>
          <a:scene3d>
            <a:camera prst="orthographicFront">
              <a:rot lat="0" lon="0" rev="0"/>
            </a:camera>
            <a:lightRig rig="contrasting" dir="t">
              <a:rot lat="0" lon="0" rev="4500000"/>
            </a:lightRig>
          </a:scene3d>
          <a:sp3d contourW="6350" prstMaterial="metal">
            <a:bevelT w="127000" h="31750" prst="relaxedInset"/>
            <a:contourClr>
              <a:schemeClr val="accent1">
                <a:shade val="75000"/>
              </a:schemeClr>
            </a:contourClr>
          </a:sp3d>
        </a:bodyPr>
        <a:lstStyle/>
        <a:p>
          <a:r>
            <a:rPr lang="en-US" altLang="zh-CN" b="1" cap="all" spc="0" dirty="0" smtClean="0">
              <a:ln w="0">
                <a:solidFill>
                  <a:schemeClr val="tx1"/>
                </a:solidFill>
              </a:ln>
              <a:solidFill>
                <a:srgbClr val="00B050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rPr>
            <a:t>НЕНАЛОГОВЫЕ ДОХОДЫ</a:t>
          </a:r>
        </a:p>
      </dgm:t>
    </dgm:pt>
    <dgm:pt modelId="{A6B5AA79-0D7D-43B0-91BE-D72631655083}" type="parTrans" cxnId="{B0D5DFCA-E0A2-41B2-B0A3-F5C5A3E00B64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6B5E2657-DCFD-4357-8D7E-666055F333D4}" type="sibTrans" cxnId="{B0D5DFCA-E0A2-41B2-B0A3-F5C5A3E00B64}">
      <dgm:prSet/>
      <dgm:spPr/>
      <dgm:t>
        <a:bodyPr/>
        <a:lstStyle/>
        <a:p>
          <a:endParaRPr lang="ru-RU"/>
        </a:p>
      </dgm:t>
    </dgm:pt>
    <dgm:pt modelId="{351872C0-A122-4888-80AF-C8C5AE875BFC}" type="pres">
      <dgm:prSet presAssocID="{896B244F-FB1F-4460-8FD2-4BDB9951EAE6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FC116CA-53DD-4897-AE84-67C5A2D405EF}" type="pres">
      <dgm:prSet presAssocID="{447B71AD-D0BB-42B7-BDCC-3C77C8566F83}" presName="hierRoot1" presStyleCnt="0">
        <dgm:presLayoutVars>
          <dgm:hierBranch val="init"/>
        </dgm:presLayoutVars>
      </dgm:prSet>
      <dgm:spPr/>
    </dgm:pt>
    <dgm:pt modelId="{DE849391-7F60-4663-AF73-82F125BB0249}" type="pres">
      <dgm:prSet presAssocID="{447B71AD-D0BB-42B7-BDCC-3C77C8566F83}" presName="rootComposite1" presStyleCnt="0"/>
      <dgm:spPr/>
    </dgm:pt>
    <dgm:pt modelId="{B2146A14-AC22-4AC5-AC1C-52EB921C586A}" type="pres">
      <dgm:prSet presAssocID="{447B71AD-D0BB-42B7-BDCC-3C77C8566F83}" presName="rootText1" presStyleLbl="node0" presStyleIdx="0" presStyleCnt="1" custScaleY="55882" custLinFactNeighborX="-879" custLinFactNeighborY="-1632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D3F517F-9AA3-487B-AAB3-196610CF0A7E}" type="pres">
      <dgm:prSet presAssocID="{447B71AD-D0BB-42B7-BDCC-3C77C8566F83}" presName="rootConnector1" presStyleLbl="node1" presStyleIdx="0" presStyleCnt="0"/>
      <dgm:spPr/>
      <dgm:t>
        <a:bodyPr/>
        <a:lstStyle/>
        <a:p>
          <a:endParaRPr lang="ru-RU"/>
        </a:p>
      </dgm:t>
    </dgm:pt>
    <dgm:pt modelId="{5F42FCDF-1491-4A75-AB3C-90FFECE955B8}" type="pres">
      <dgm:prSet presAssocID="{447B71AD-D0BB-42B7-BDCC-3C77C8566F83}" presName="hierChild2" presStyleCnt="0"/>
      <dgm:spPr/>
    </dgm:pt>
    <dgm:pt modelId="{0F61F338-E636-48E7-AC98-52DFE56B2C40}" type="pres">
      <dgm:prSet presAssocID="{82C2A1BB-2CC5-4C4A-A2E5-625ABA46308C}" presName="Name37" presStyleLbl="parChTrans1D2" presStyleIdx="0" presStyleCnt="3"/>
      <dgm:spPr/>
      <dgm:t>
        <a:bodyPr/>
        <a:lstStyle/>
        <a:p>
          <a:endParaRPr lang="ru-RU"/>
        </a:p>
      </dgm:t>
    </dgm:pt>
    <dgm:pt modelId="{7DD07706-F9D3-4124-B22A-8FAC470F8A9F}" type="pres">
      <dgm:prSet presAssocID="{048428A6-5258-4DA7-A64E-9DA159211D27}" presName="hierRoot2" presStyleCnt="0">
        <dgm:presLayoutVars>
          <dgm:hierBranch val="init"/>
        </dgm:presLayoutVars>
      </dgm:prSet>
      <dgm:spPr/>
    </dgm:pt>
    <dgm:pt modelId="{C3215E40-74AF-4ED5-B5BF-D197B3167E12}" type="pres">
      <dgm:prSet presAssocID="{048428A6-5258-4DA7-A64E-9DA159211D27}" presName="rootComposite" presStyleCnt="0"/>
      <dgm:spPr/>
    </dgm:pt>
    <dgm:pt modelId="{6F5A755B-F07B-4B46-A844-39C9A6DFBF34}" type="pres">
      <dgm:prSet presAssocID="{048428A6-5258-4DA7-A64E-9DA159211D27}" presName="rootText" presStyleLbl="node2" presStyleIdx="0" presStyleCnt="3" custScaleX="87322" custScaleY="60997" custLinFactNeighborX="8448" custLinFactNeighborY="-45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B9B13BC-731E-4A15-B8C3-69540F58AD18}" type="pres">
      <dgm:prSet presAssocID="{048428A6-5258-4DA7-A64E-9DA159211D27}" presName="rootConnector" presStyleLbl="node2" presStyleIdx="0" presStyleCnt="3"/>
      <dgm:spPr/>
      <dgm:t>
        <a:bodyPr/>
        <a:lstStyle/>
        <a:p>
          <a:endParaRPr lang="ru-RU"/>
        </a:p>
      </dgm:t>
    </dgm:pt>
    <dgm:pt modelId="{1DBFA7FD-BC09-4A21-8E3C-BA8E6B8A1136}" type="pres">
      <dgm:prSet presAssocID="{048428A6-5258-4DA7-A64E-9DA159211D27}" presName="hierChild4" presStyleCnt="0"/>
      <dgm:spPr/>
    </dgm:pt>
    <dgm:pt modelId="{86D647D0-E194-475D-94E1-DE429B329C4A}" type="pres">
      <dgm:prSet presAssocID="{048428A6-5258-4DA7-A64E-9DA159211D27}" presName="hierChild5" presStyleCnt="0"/>
      <dgm:spPr/>
    </dgm:pt>
    <dgm:pt modelId="{8D99E618-B40E-4682-B879-37BFF18B6731}" type="pres">
      <dgm:prSet presAssocID="{A6B5AA79-0D7D-43B0-91BE-D72631655083}" presName="Name37" presStyleLbl="parChTrans1D2" presStyleIdx="1" presStyleCnt="3"/>
      <dgm:spPr/>
      <dgm:t>
        <a:bodyPr/>
        <a:lstStyle/>
        <a:p>
          <a:endParaRPr lang="ru-RU"/>
        </a:p>
      </dgm:t>
    </dgm:pt>
    <dgm:pt modelId="{1B5C8646-ED8D-4C91-83E4-8E902994E47D}" type="pres">
      <dgm:prSet presAssocID="{851F2E38-C630-4DCF-AD35-F6997A7B65DC}" presName="hierRoot2" presStyleCnt="0">
        <dgm:presLayoutVars>
          <dgm:hierBranch val="init"/>
        </dgm:presLayoutVars>
      </dgm:prSet>
      <dgm:spPr/>
    </dgm:pt>
    <dgm:pt modelId="{80B35095-85E0-49FE-BDD8-30C09796B9BE}" type="pres">
      <dgm:prSet presAssocID="{851F2E38-C630-4DCF-AD35-F6997A7B65DC}" presName="rootComposite" presStyleCnt="0"/>
      <dgm:spPr/>
    </dgm:pt>
    <dgm:pt modelId="{18F27375-20BD-4216-A11E-47535BF01F54}" type="pres">
      <dgm:prSet presAssocID="{851F2E38-C630-4DCF-AD35-F6997A7B65DC}" presName="rootText" presStyleLbl="node2" presStyleIdx="1" presStyleCnt="3" custScaleX="102640" custScaleY="60997" custLinFactNeighborX="12136" custLinFactNeighborY="-836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2D87763-D61A-4CC0-87CC-3E3C5E577693}" type="pres">
      <dgm:prSet presAssocID="{851F2E38-C630-4DCF-AD35-F6997A7B65DC}" presName="rootConnector" presStyleLbl="node2" presStyleIdx="1" presStyleCnt="3"/>
      <dgm:spPr/>
      <dgm:t>
        <a:bodyPr/>
        <a:lstStyle/>
        <a:p>
          <a:endParaRPr lang="ru-RU"/>
        </a:p>
      </dgm:t>
    </dgm:pt>
    <dgm:pt modelId="{53395787-6179-4A35-A8F6-06668675B232}" type="pres">
      <dgm:prSet presAssocID="{851F2E38-C630-4DCF-AD35-F6997A7B65DC}" presName="hierChild4" presStyleCnt="0"/>
      <dgm:spPr/>
    </dgm:pt>
    <dgm:pt modelId="{5124D5E2-D92C-4461-A230-A7D6D95A3D6B}" type="pres">
      <dgm:prSet presAssocID="{851F2E38-C630-4DCF-AD35-F6997A7B65DC}" presName="hierChild5" presStyleCnt="0"/>
      <dgm:spPr/>
    </dgm:pt>
    <dgm:pt modelId="{B4B4CF3A-44C6-4553-9730-6BCCE2B60011}" type="pres">
      <dgm:prSet presAssocID="{3EA5880F-301C-4799-A031-6FD332BDE77F}" presName="Name37" presStyleLbl="parChTrans1D2" presStyleIdx="2" presStyleCnt="3"/>
      <dgm:spPr/>
      <dgm:t>
        <a:bodyPr/>
        <a:lstStyle/>
        <a:p>
          <a:endParaRPr lang="ru-RU"/>
        </a:p>
      </dgm:t>
    </dgm:pt>
    <dgm:pt modelId="{E67DC8FD-060B-46A4-98F1-6E8A0CA2B98E}" type="pres">
      <dgm:prSet presAssocID="{9B50CD06-418D-4636-AF1F-08946298285A}" presName="hierRoot2" presStyleCnt="0">
        <dgm:presLayoutVars>
          <dgm:hierBranch val="init"/>
        </dgm:presLayoutVars>
      </dgm:prSet>
      <dgm:spPr/>
    </dgm:pt>
    <dgm:pt modelId="{09789FBB-3243-4C23-A059-ECA66C1847FE}" type="pres">
      <dgm:prSet presAssocID="{9B50CD06-418D-4636-AF1F-08946298285A}" presName="rootComposite" presStyleCnt="0"/>
      <dgm:spPr/>
    </dgm:pt>
    <dgm:pt modelId="{90D4AEFD-E344-48FA-B893-B7FE5E08AE3C}" type="pres">
      <dgm:prSet presAssocID="{9B50CD06-418D-4636-AF1F-08946298285A}" presName="rootText" presStyleLbl="node2" presStyleIdx="2" presStyleCnt="3" custScaleX="110712" custScaleY="5856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A0DC2B1-0A85-4281-9219-4110D5C739DE}" type="pres">
      <dgm:prSet presAssocID="{9B50CD06-418D-4636-AF1F-08946298285A}" presName="rootConnector" presStyleLbl="node2" presStyleIdx="2" presStyleCnt="3"/>
      <dgm:spPr/>
      <dgm:t>
        <a:bodyPr/>
        <a:lstStyle/>
        <a:p>
          <a:endParaRPr lang="ru-RU"/>
        </a:p>
      </dgm:t>
    </dgm:pt>
    <dgm:pt modelId="{0CF7A952-3F68-4C3D-AF1A-645792289070}" type="pres">
      <dgm:prSet presAssocID="{9B50CD06-418D-4636-AF1F-08946298285A}" presName="hierChild4" presStyleCnt="0"/>
      <dgm:spPr/>
    </dgm:pt>
    <dgm:pt modelId="{523D681D-73F3-4AD3-91B1-848D64B4F4E5}" type="pres">
      <dgm:prSet presAssocID="{9B50CD06-418D-4636-AF1F-08946298285A}" presName="hierChild5" presStyleCnt="0"/>
      <dgm:spPr/>
    </dgm:pt>
    <dgm:pt modelId="{CB08B6AE-6F46-46F8-B202-A814E3075182}" type="pres">
      <dgm:prSet presAssocID="{447B71AD-D0BB-42B7-BDCC-3C77C8566F83}" presName="hierChild3" presStyleCnt="0"/>
      <dgm:spPr/>
    </dgm:pt>
  </dgm:ptLst>
  <dgm:cxnLst>
    <dgm:cxn modelId="{E34A60E5-7978-4A1C-A7A3-47F041962A25}" srcId="{896B244F-FB1F-4460-8FD2-4BDB9951EAE6}" destId="{447B71AD-D0BB-42B7-BDCC-3C77C8566F83}" srcOrd="0" destOrd="0" parTransId="{1B674E7B-498C-4C50-B044-DD58566E0F85}" sibTransId="{07989188-E72C-41AD-A745-6460474BD213}"/>
    <dgm:cxn modelId="{FDC0CDA7-B552-4B04-ACE1-BB3F8C8F29F0}" type="presOf" srcId="{048428A6-5258-4DA7-A64E-9DA159211D27}" destId="{3B9B13BC-731E-4A15-B8C3-69540F58AD18}" srcOrd="1" destOrd="0" presId="urn:microsoft.com/office/officeart/2005/8/layout/orgChart1"/>
    <dgm:cxn modelId="{87066959-6B64-4441-B174-354C8F2D07EC}" type="presOf" srcId="{9B50CD06-418D-4636-AF1F-08946298285A}" destId="{8A0DC2B1-0A85-4281-9219-4110D5C739DE}" srcOrd="1" destOrd="0" presId="urn:microsoft.com/office/officeart/2005/8/layout/orgChart1"/>
    <dgm:cxn modelId="{BC3586C6-967E-46B2-BC45-82FDEE125B75}" type="presOf" srcId="{447B71AD-D0BB-42B7-BDCC-3C77C8566F83}" destId="{B2146A14-AC22-4AC5-AC1C-52EB921C586A}" srcOrd="0" destOrd="0" presId="urn:microsoft.com/office/officeart/2005/8/layout/orgChart1"/>
    <dgm:cxn modelId="{7498383F-04BE-485F-9352-292DF13E20AD}" srcId="{447B71AD-D0BB-42B7-BDCC-3C77C8566F83}" destId="{048428A6-5258-4DA7-A64E-9DA159211D27}" srcOrd="0" destOrd="0" parTransId="{82C2A1BB-2CC5-4C4A-A2E5-625ABA46308C}" sibTransId="{B35B76B9-45C8-4628-9493-5D6BDE0C4170}"/>
    <dgm:cxn modelId="{C060CC61-6F65-41FB-99A8-BB6C7C8017FC}" type="presOf" srcId="{048428A6-5258-4DA7-A64E-9DA159211D27}" destId="{6F5A755B-F07B-4B46-A844-39C9A6DFBF34}" srcOrd="0" destOrd="0" presId="urn:microsoft.com/office/officeart/2005/8/layout/orgChart1"/>
    <dgm:cxn modelId="{FDB79F61-0755-4907-BCF2-1A6B65C2D68F}" type="presOf" srcId="{447B71AD-D0BB-42B7-BDCC-3C77C8566F83}" destId="{AD3F517F-9AA3-487B-AAB3-196610CF0A7E}" srcOrd="1" destOrd="0" presId="urn:microsoft.com/office/officeart/2005/8/layout/orgChart1"/>
    <dgm:cxn modelId="{2D71D4DF-DB39-4FFE-8EAA-9A450863955C}" type="presOf" srcId="{3EA5880F-301C-4799-A031-6FD332BDE77F}" destId="{B4B4CF3A-44C6-4553-9730-6BCCE2B60011}" srcOrd="0" destOrd="0" presId="urn:microsoft.com/office/officeart/2005/8/layout/orgChart1"/>
    <dgm:cxn modelId="{F3160734-1346-4117-B212-5C7DECF46420}" type="presOf" srcId="{896B244F-FB1F-4460-8FD2-4BDB9951EAE6}" destId="{351872C0-A122-4888-80AF-C8C5AE875BFC}" srcOrd="0" destOrd="0" presId="urn:microsoft.com/office/officeart/2005/8/layout/orgChart1"/>
    <dgm:cxn modelId="{2504F32B-4FA5-4583-A81B-CE3B0C3E5B67}" srcId="{447B71AD-D0BB-42B7-BDCC-3C77C8566F83}" destId="{9B50CD06-418D-4636-AF1F-08946298285A}" srcOrd="2" destOrd="0" parTransId="{3EA5880F-301C-4799-A031-6FD332BDE77F}" sibTransId="{A39ED953-90B3-472C-9F8E-5F3F1C9B3527}"/>
    <dgm:cxn modelId="{B0D5DFCA-E0A2-41B2-B0A3-F5C5A3E00B64}" srcId="{447B71AD-D0BB-42B7-BDCC-3C77C8566F83}" destId="{851F2E38-C630-4DCF-AD35-F6997A7B65DC}" srcOrd="1" destOrd="0" parTransId="{A6B5AA79-0D7D-43B0-91BE-D72631655083}" sibTransId="{6B5E2657-DCFD-4357-8D7E-666055F333D4}"/>
    <dgm:cxn modelId="{DE3764E1-DFC6-4458-99CE-A514FD6A2D7C}" type="presOf" srcId="{82C2A1BB-2CC5-4C4A-A2E5-625ABA46308C}" destId="{0F61F338-E636-48E7-AC98-52DFE56B2C40}" srcOrd="0" destOrd="0" presId="urn:microsoft.com/office/officeart/2005/8/layout/orgChart1"/>
    <dgm:cxn modelId="{CEA973F8-4815-4C58-A86A-FFB69522B860}" type="presOf" srcId="{9B50CD06-418D-4636-AF1F-08946298285A}" destId="{90D4AEFD-E344-48FA-B893-B7FE5E08AE3C}" srcOrd="0" destOrd="0" presId="urn:microsoft.com/office/officeart/2005/8/layout/orgChart1"/>
    <dgm:cxn modelId="{4CA0F4D9-B42B-4FCA-99B5-A84AA1D70920}" type="presOf" srcId="{851F2E38-C630-4DCF-AD35-F6997A7B65DC}" destId="{E2D87763-D61A-4CC0-87CC-3E3C5E577693}" srcOrd="1" destOrd="0" presId="urn:microsoft.com/office/officeart/2005/8/layout/orgChart1"/>
    <dgm:cxn modelId="{DB97E71A-7A57-4588-B890-B07B4006C226}" type="presOf" srcId="{851F2E38-C630-4DCF-AD35-F6997A7B65DC}" destId="{18F27375-20BD-4216-A11E-47535BF01F54}" srcOrd="0" destOrd="0" presId="urn:microsoft.com/office/officeart/2005/8/layout/orgChart1"/>
    <dgm:cxn modelId="{13C1FB63-C25F-40A4-8135-642C279A1D89}" type="presOf" srcId="{A6B5AA79-0D7D-43B0-91BE-D72631655083}" destId="{8D99E618-B40E-4682-B879-37BFF18B6731}" srcOrd="0" destOrd="0" presId="urn:microsoft.com/office/officeart/2005/8/layout/orgChart1"/>
    <dgm:cxn modelId="{9CB51287-EB23-4349-ABE6-81727C9B364A}" type="presParOf" srcId="{351872C0-A122-4888-80AF-C8C5AE875BFC}" destId="{6FC116CA-53DD-4897-AE84-67C5A2D405EF}" srcOrd="0" destOrd="0" presId="urn:microsoft.com/office/officeart/2005/8/layout/orgChart1"/>
    <dgm:cxn modelId="{87C1685B-A677-492D-93AA-16DAADEDB3B0}" type="presParOf" srcId="{6FC116CA-53DD-4897-AE84-67C5A2D405EF}" destId="{DE849391-7F60-4663-AF73-82F125BB0249}" srcOrd="0" destOrd="0" presId="urn:microsoft.com/office/officeart/2005/8/layout/orgChart1"/>
    <dgm:cxn modelId="{F52DF8E9-24BD-464C-B791-D8D5DE9D79A9}" type="presParOf" srcId="{DE849391-7F60-4663-AF73-82F125BB0249}" destId="{B2146A14-AC22-4AC5-AC1C-52EB921C586A}" srcOrd="0" destOrd="0" presId="urn:microsoft.com/office/officeart/2005/8/layout/orgChart1"/>
    <dgm:cxn modelId="{71DCA425-6482-448C-AAA8-B44A833783FF}" type="presParOf" srcId="{DE849391-7F60-4663-AF73-82F125BB0249}" destId="{AD3F517F-9AA3-487B-AAB3-196610CF0A7E}" srcOrd="1" destOrd="0" presId="urn:microsoft.com/office/officeart/2005/8/layout/orgChart1"/>
    <dgm:cxn modelId="{F12BB4FA-544C-4CD6-A3AE-0FAFA3553932}" type="presParOf" srcId="{6FC116CA-53DD-4897-AE84-67C5A2D405EF}" destId="{5F42FCDF-1491-4A75-AB3C-90FFECE955B8}" srcOrd="1" destOrd="0" presId="urn:microsoft.com/office/officeart/2005/8/layout/orgChart1"/>
    <dgm:cxn modelId="{81915E1D-E16B-4475-A4F5-D44C50F6BD57}" type="presParOf" srcId="{5F42FCDF-1491-4A75-AB3C-90FFECE955B8}" destId="{0F61F338-E636-48E7-AC98-52DFE56B2C40}" srcOrd="0" destOrd="0" presId="urn:microsoft.com/office/officeart/2005/8/layout/orgChart1"/>
    <dgm:cxn modelId="{1441987D-C69E-41CF-BA58-65FF8C3A19A9}" type="presParOf" srcId="{5F42FCDF-1491-4A75-AB3C-90FFECE955B8}" destId="{7DD07706-F9D3-4124-B22A-8FAC470F8A9F}" srcOrd="1" destOrd="0" presId="urn:microsoft.com/office/officeart/2005/8/layout/orgChart1"/>
    <dgm:cxn modelId="{3D086CFA-77A9-4E9C-868C-710257FADA5B}" type="presParOf" srcId="{7DD07706-F9D3-4124-B22A-8FAC470F8A9F}" destId="{C3215E40-74AF-4ED5-B5BF-D197B3167E12}" srcOrd="0" destOrd="0" presId="urn:microsoft.com/office/officeart/2005/8/layout/orgChart1"/>
    <dgm:cxn modelId="{35893925-8A5B-4383-898B-DF4C01262593}" type="presParOf" srcId="{C3215E40-74AF-4ED5-B5BF-D197B3167E12}" destId="{6F5A755B-F07B-4B46-A844-39C9A6DFBF34}" srcOrd="0" destOrd="0" presId="urn:microsoft.com/office/officeart/2005/8/layout/orgChart1"/>
    <dgm:cxn modelId="{2FDA1759-3DB2-42CC-973E-CDB13147B46F}" type="presParOf" srcId="{C3215E40-74AF-4ED5-B5BF-D197B3167E12}" destId="{3B9B13BC-731E-4A15-B8C3-69540F58AD18}" srcOrd="1" destOrd="0" presId="urn:microsoft.com/office/officeart/2005/8/layout/orgChart1"/>
    <dgm:cxn modelId="{37ABEFF1-BBD3-43B5-9AC5-8AC1505BB1BE}" type="presParOf" srcId="{7DD07706-F9D3-4124-B22A-8FAC470F8A9F}" destId="{1DBFA7FD-BC09-4A21-8E3C-BA8E6B8A1136}" srcOrd="1" destOrd="0" presId="urn:microsoft.com/office/officeart/2005/8/layout/orgChart1"/>
    <dgm:cxn modelId="{01972B04-8C9A-4066-8C3E-5BD2CBADD456}" type="presParOf" srcId="{7DD07706-F9D3-4124-B22A-8FAC470F8A9F}" destId="{86D647D0-E194-475D-94E1-DE429B329C4A}" srcOrd="2" destOrd="0" presId="urn:microsoft.com/office/officeart/2005/8/layout/orgChart1"/>
    <dgm:cxn modelId="{B0E18DAC-900D-4CA6-A3BA-3D790BCF39DD}" type="presParOf" srcId="{5F42FCDF-1491-4A75-AB3C-90FFECE955B8}" destId="{8D99E618-B40E-4682-B879-37BFF18B6731}" srcOrd="2" destOrd="0" presId="urn:microsoft.com/office/officeart/2005/8/layout/orgChart1"/>
    <dgm:cxn modelId="{01FBD432-7AFB-401A-AE4D-51A5C10E1096}" type="presParOf" srcId="{5F42FCDF-1491-4A75-AB3C-90FFECE955B8}" destId="{1B5C8646-ED8D-4C91-83E4-8E902994E47D}" srcOrd="3" destOrd="0" presId="urn:microsoft.com/office/officeart/2005/8/layout/orgChart1"/>
    <dgm:cxn modelId="{CF696125-6024-4A23-95D0-D2C58E89E9B7}" type="presParOf" srcId="{1B5C8646-ED8D-4C91-83E4-8E902994E47D}" destId="{80B35095-85E0-49FE-BDD8-30C09796B9BE}" srcOrd="0" destOrd="0" presId="urn:microsoft.com/office/officeart/2005/8/layout/orgChart1"/>
    <dgm:cxn modelId="{FAA0BE33-7077-4FDE-8035-4F02FC63366A}" type="presParOf" srcId="{80B35095-85E0-49FE-BDD8-30C09796B9BE}" destId="{18F27375-20BD-4216-A11E-47535BF01F54}" srcOrd="0" destOrd="0" presId="urn:microsoft.com/office/officeart/2005/8/layout/orgChart1"/>
    <dgm:cxn modelId="{09329C28-1697-44CD-8392-FE127FAEF631}" type="presParOf" srcId="{80B35095-85E0-49FE-BDD8-30C09796B9BE}" destId="{E2D87763-D61A-4CC0-87CC-3E3C5E577693}" srcOrd="1" destOrd="0" presId="urn:microsoft.com/office/officeart/2005/8/layout/orgChart1"/>
    <dgm:cxn modelId="{06428ADC-A6F9-4D03-8BB3-6868A0E4A69D}" type="presParOf" srcId="{1B5C8646-ED8D-4C91-83E4-8E902994E47D}" destId="{53395787-6179-4A35-A8F6-06668675B232}" srcOrd="1" destOrd="0" presId="urn:microsoft.com/office/officeart/2005/8/layout/orgChart1"/>
    <dgm:cxn modelId="{814D8B08-EA95-4C82-8B6B-DC435D092F15}" type="presParOf" srcId="{1B5C8646-ED8D-4C91-83E4-8E902994E47D}" destId="{5124D5E2-D92C-4461-A230-A7D6D95A3D6B}" srcOrd="2" destOrd="0" presId="urn:microsoft.com/office/officeart/2005/8/layout/orgChart1"/>
    <dgm:cxn modelId="{F96E7E59-423D-4105-A05E-ECBF547B2B35}" type="presParOf" srcId="{5F42FCDF-1491-4A75-AB3C-90FFECE955B8}" destId="{B4B4CF3A-44C6-4553-9730-6BCCE2B60011}" srcOrd="4" destOrd="0" presId="urn:microsoft.com/office/officeart/2005/8/layout/orgChart1"/>
    <dgm:cxn modelId="{CF262545-6FC5-41BE-ADC5-F2AA0A58EBBA}" type="presParOf" srcId="{5F42FCDF-1491-4A75-AB3C-90FFECE955B8}" destId="{E67DC8FD-060B-46A4-98F1-6E8A0CA2B98E}" srcOrd="5" destOrd="0" presId="urn:microsoft.com/office/officeart/2005/8/layout/orgChart1"/>
    <dgm:cxn modelId="{A378509C-48C1-496E-B487-EDF760BFF864}" type="presParOf" srcId="{E67DC8FD-060B-46A4-98F1-6E8A0CA2B98E}" destId="{09789FBB-3243-4C23-A059-ECA66C1847FE}" srcOrd="0" destOrd="0" presId="urn:microsoft.com/office/officeart/2005/8/layout/orgChart1"/>
    <dgm:cxn modelId="{EE4F1382-DFDD-4F83-9E42-003B956E97BE}" type="presParOf" srcId="{09789FBB-3243-4C23-A059-ECA66C1847FE}" destId="{90D4AEFD-E344-48FA-B893-B7FE5E08AE3C}" srcOrd="0" destOrd="0" presId="urn:microsoft.com/office/officeart/2005/8/layout/orgChart1"/>
    <dgm:cxn modelId="{2DD17763-39BA-4F70-A4E9-52A9CAE38181}" type="presParOf" srcId="{09789FBB-3243-4C23-A059-ECA66C1847FE}" destId="{8A0DC2B1-0A85-4281-9219-4110D5C739DE}" srcOrd="1" destOrd="0" presId="urn:microsoft.com/office/officeart/2005/8/layout/orgChart1"/>
    <dgm:cxn modelId="{3ECFCE88-D5AB-49DE-B063-B21B16B01F77}" type="presParOf" srcId="{E67DC8FD-060B-46A4-98F1-6E8A0CA2B98E}" destId="{0CF7A952-3F68-4C3D-AF1A-645792289070}" srcOrd="1" destOrd="0" presId="urn:microsoft.com/office/officeart/2005/8/layout/orgChart1"/>
    <dgm:cxn modelId="{9A2782CF-FDCD-4355-A33F-F595553BC816}" type="presParOf" srcId="{E67DC8FD-060B-46A4-98F1-6E8A0CA2B98E}" destId="{523D681D-73F3-4AD3-91B1-848D64B4F4E5}" srcOrd="2" destOrd="0" presId="urn:microsoft.com/office/officeart/2005/8/layout/orgChart1"/>
    <dgm:cxn modelId="{9C9CEC5D-4FC1-4462-8891-8B1408C424C8}" type="presParOf" srcId="{6FC116CA-53DD-4897-AE84-67C5A2D405EF}" destId="{CB08B6AE-6F46-46F8-B202-A814E3075182}" srcOrd="2" destOrd="0" presId="urn:microsoft.com/office/officeart/2005/8/layout/orgChart1"/>
  </dgm:cxnLst>
  <dgm:bg>
    <a:effectLst>
      <a:outerShdw blurRad="50800" dist="38100" dir="5400000" algn="t" rotWithShape="0">
        <a:prstClr val="black">
          <a:alpha val="40000"/>
        </a:prstClr>
      </a:outerShdw>
    </a:effectLst>
  </dgm:bg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8338B273-D242-45D8-9180-E32D6EC6F921}" type="doc">
      <dgm:prSet loTypeId="urn:microsoft.com/office/officeart/2005/8/layout/venn2" loCatId="relationship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ru-RU"/>
        </a:p>
      </dgm:t>
    </dgm:pt>
    <dgm:pt modelId="{4D9A0EF4-8F60-4830-8EF9-5BBEAE4575C0}" type="pres">
      <dgm:prSet presAssocID="{8338B273-D242-45D8-9180-E32D6EC6F921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728D1FC1-8A9F-4626-B65E-BE4D580F7B3A}" type="presOf" srcId="{8338B273-D242-45D8-9180-E32D6EC6F921}" destId="{4D9A0EF4-8F60-4830-8EF9-5BBEAE4575C0}" srcOrd="0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0125AD69-7E6E-4703-AE31-1AD900452ED4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A8AAE91-4A1C-44B3-9AD7-326731804F05}" type="pres">
      <dgm:prSet presAssocID="{0125AD69-7E6E-4703-AE31-1AD900452ED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B2511C6-AA46-4DCA-8F3C-244C9EB0D7CE}" type="presOf" srcId="{0125AD69-7E6E-4703-AE31-1AD900452ED4}" destId="{AA8AAE91-4A1C-44B3-9AD7-326731804F05}" srcOrd="0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338B273-D242-45D8-9180-E32D6EC6F921}" type="doc">
      <dgm:prSet loTypeId="urn:microsoft.com/office/officeart/2005/8/layout/venn2" loCatId="relationship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ru-RU"/>
        </a:p>
      </dgm:t>
    </dgm:pt>
    <dgm:pt modelId="{4D9A0EF4-8F60-4830-8EF9-5BBEAE4575C0}" type="pres">
      <dgm:prSet presAssocID="{8338B273-D242-45D8-9180-E32D6EC6F921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173722F5-4686-467A-BCD4-4C5787AEB05B}" type="presOf" srcId="{8338B273-D242-45D8-9180-E32D6EC6F921}" destId="{4D9A0EF4-8F60-4830-8EF9-5BBEAE4575C0}" srcOrd="0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338B273-D242-45D8-9180-E32D6EC6F921}" type="doc">
      <dgm:prSet loTypeId="urn:microsoft.com/office/officeart/2005/8/layout/venn2" loCatId="relationship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ru-RU"/>
        </a:p>
      </dgm:t>
    </dgm:pt>
    <dgm:pt modelId="{4D9A0EF4-8F60-4830-8EF9-5BBEAE4575C0}" type="pres">
      <dgm:prSet presAssocID="{8338B273-D242-45D8-9180-E32D6EC6F921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A616710A-4189-40E7-9104-9F92B5FC1091}" type="presOf" srcId="{8338B273-D242-45D8-9180-E32D6EC6F921}" destId="{4D9A0EF4-8F60-4830-8EF9-5BBEAE4575C0}" srcOrd="0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338B273-D242-45D8-9180-E32D6EC6F921}" type="doc">
      <dgm:prSet loTypeId="urn:microsoft.com/office/officeart/2005/8/layout/venn2" loCatId="relationship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ru-RU"/>
        </a:p>
      </dgm:t>
    </dgm:pt>
    <dgm:pt modelId="{4D9A0EF4-8F60-4830-8EF9-5BBEAE4575C0}" type="pres">
      <dgm:prSet presAssocID="{8338B273-D242-45D8-9180-E32D6EC6F921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321F33F1-EE39-4CDD-AB0B-B161242DF750}" type="presOf" srcId="{8338B273-D242-45D8-9180-E32D6EC6F921}" destId="{4D9A0EF4-8F60-4830-8EF9-5BBEAE4575C0}" srcOrd="0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338B273-D242-45D8-9180-E32D6EC6F921}" type="doc">
      <dgm:prSet loTypeId="urn:microsoft.com/office/officeart/2005/8/layout/venn2" loCatId="relationship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ru-RU"/>
        </a:p>
      </dgm:t>
    </dgm:pt>
    <dgm:pt modelId="{4D9A0EF4-8F60-4830-8EF9-5BBEAE4575C0}" type="pres">
      <dgm:prSet presAssocID="{8338B273-D242-45D8-9180-E32D6EC6F921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D84714B4-5D15-4C02-8A5D-71A0B50F41EF}" type="presOf" srcId="{8338B273-D242-45D8-9180-E32D6EC6F921}" destId="{4D9A0EF4-8F60-4830-8EF9-5BBEAE4575C0}" srcOrd="0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338B273-D242-45D8-9180-E32D6EC6F921}" type="doc">
      <dgm:prSet loTypeId="urn:microsoft.com/office/officeart/2005/8/layout/venn2" loCatId="relationship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ru-RU"/>
        </a:p>
      </dgm:t>
    </dgm:pt>
    <dgm:pt modelId="{4D9A0EF4-8F60-4830-8EF9-5BBEAE4575C0}" type="pres">
      <dgm:prSet presAssocID="{8338B273-D242-45D8-9180-E32D6EC6F921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AD942949-FAFA-4A5C-99D1-BC83231E6EC4}" type="presOf" srcId="{8338B273-D242-45D8-9180-E32D6EC6F921}" destId="{4D9A0EF4-8F60-4830-8EF9-5BBEAE4575C0}" srcOrd="0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338B273-D242-45D8-9180-E32D6EC6F921}" type="doc">
      <dgm:prSet loTypeId="urn:microsoft.com/office/officeart/2005/8/layout/venn2" loCatId="relationship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ru-RU"/>
        </a:p>
      </dgm:t>
    </dgm:pt>
    <dgm:pt modelId="{4D9A0EF4-8F60-4830-8EF9-5BBEAE4575C0}" type="pres">
      <dgm:prSet presAssocID="{8338B273-D242-45D8-9180-E32D6EC6F921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D4D52F1D-7B35-4F0B-87A4-09E8DF882390}" type="presOf" srcId="{8338B273-D242-45D8-9180-E32D6EC6F921}" destId="{4D9A0EF4-8F60-4830-8EF9-5BBEAE4575C0}" srcOrd="0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8338B273-D242-45D8-9180-E32D6EC6F921}" type="doc">
      <dgm:prSet loTypeId="urn:microsoft.com/office/officeart/2005/8/layout/venn2" loCatId="relationship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ru-RU"/>
        </a:p>
      </dgm:t>
    </dgm:pt>
    <dgm:pt modelId="{4D9A0EF4-8F60-4830-8EF9-5BBEAE4575C0}" type="pres">
      <dgm:prSet presAssocID="{8338B273-D242-45D8-9180-E32D6EC6F921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6588119A-31B3-4010-91E2-8CAA874F0C40}" type="presOf" srcId="{8338B273-D242-45D8-9180-E32D6EC6F921}" destId="{4D9A0EF4-8F60-4830-8EF9-5BBEAE4575C0}" srcOrd="0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338B273-D242-45D8-9180-E32D6EC6F921}" type="doc">
      <dgm:prSet loTypeId="urn:microsoft.com/office/officeart/2005/8/layout/venn2" loCatId="relationship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ru-RU"/>
        </a:p>
      </dgm:t>
    </dgm:pt>
    <dgm:pt modelId="{4D9A0EF4-8F60-4830-8EF9-5BBEAE4575C0}" type="pres">
      <dgm:prSet presAssocID="{8338B273-D242-45D8-9180-E32D6EC6F921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91DAACDA-4929-4C23-8BA5-5A9527F3D3DE}" type="presOf" srcId="{8338B273-D242-45D8-9180-E32D6EC6F921}" destId="{4D9A0EF4-8F60-4830-8EF9-5BBEAE4575C0}" srcOrd="0" destOrd="0" presId="urn:microsoft.com/office/officeart/2005/8/layout/venn2"/>
  </dgm:cxnLst>
  <dgm:bg>
    <a:noFill/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0.65306</cdr:x>
      <cdr:y>0.32679</cdr:y>
    </cdr:from>
    <cdr:to>
      <cdr:x>0.78212</cdr:x>
      <cdr:y>0.38515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891720" y="800068"/>
          <a:ext cx="571504" cy="14287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0.63692</cdr:x>
      <cdr:y>0.35597</cdr:y>
    </cdr:from>
    <cdr:to>
      <cdr:x>0.78212</cdr:x>
      <cdr:y>0.50186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820282" y="871506"/>
          <a:ext cx="642942" cy="357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0.65306</cdr:x>
      <cdr:y>0.38515</cdr:y>
    </cdr:from>
    <cdr:to>
      <cdr:x>0.79826</cdr:x>
      <cdr:y>0.50186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2891720" y="942944"/>
          <a:ext cx="642942" cy="285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0.72574</cdr:x>
      <cdr:y>0.38725</cdr:y>
    </cdr:from>
    <cdr:to>
      <cdr:x>0.73607</cdr:x>
      <cdr:y>0.40593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213570" y="948098"/>
          <a:ext cx="45719" cy="457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b="1" dirty="0" smtClean="0"/>
            <a:t>2</a:t>
          </a:r>
          <a:r>
            <a:rPr lang="ru-RU" b="1" dirty="0" smtClean="0"/>
            <a:t>8 230</a:t>
          </a:r>
          <a:endParaRPr lang="ru-RU" sz="800" b="1" dirty="0" smtClean="0"/>
        </a:p>
        <a:p xmlns:a="http://schemas.openxmlformats.org/drawingml/2006/main">
          <a:endParaRPr lang="ru-RU" sz="11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0.21348</cdr:x>
      <cdr:y>0.04</cdr:y>
    </cdr:from>
    <cdr:to>
      <cdr:x>0.35864</cdr:x>
      <cdr:y>0.1209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357322" y="142876"/>
          <a:ext cx="922929" cy="2889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0.15322</cdr:x>
      <cdr:y>0.14157</cdr:y>
    </cdr:from>
    <cdr:to>
      <cdr:x>0.30806</cdr:x>
      <cdr:y>0.40045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904860" y="50006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0.15385</cdr:x>
      <cdr:y>0.20339</cdr:y>
    </cdr:from>
    <cdr:to>
      <cdr:x>0.33654</cdr:x>
      <cdr:y>0.33898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143008" y="857256"/>
          <a:ext cx="1357322" cy="5715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E4B00A-B80F-4379-92C3-110FFFFD41E9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4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83A8B6-86BA-46BC-AA64-F516CDA131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6940508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8319CD-17B6-483A-BF1F-E2CE4B6DDD5E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89515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75FFCC-65C0-4542-8386-A1599E4C87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41524067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75FFCC-65C0-4542-8386-A1599E4C8789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75FFCC-65C0-4542-8386-A1599E4C8789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75FFCC-65C0-4542-8386-A1599E4C8789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75FFCC-65C0-4542-8386-A1599E4C8789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75FFCC-65C0-4542-8386-A1599E4C8789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75FFCC-65C0-4542-8386-A1599E4C8789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75FFCC-65C0-4542-8386-A1599E4C8789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75FFCC-65C0-4542-8386-A1599E4C8789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75FFCC-65C0-4542-8386-A1599E4C8789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75FFCC-65C0-4542-8386-A1599E4C8789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75FFCC-65C0-4542-8386-A1599E4C8789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75FFCC-65C0-4542-8386-A1599E4C8789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75FFCC-65C0-4542-8386-A1599E4C8789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75FFCC-65C0-4542-8386-A1599E4C8789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75FFCC-65C0-4542-8386-A1599E4C8789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75FFCC-65C0-4542-8386-A1599E4C8789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75FFCC-65C0-4542-8386-A1599E4C8789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75FFCC-65C0-4542-8386-A1599E4C8789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75FFCC-65C0-4542-8386-A1599E4C8789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75FFCC-65C0-4542-8386-A1599E4C8789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75FFCC-65C0-4542-8386-A1599E4C8789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75FFCC-65C0-4542-8386-A1599E4C8789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75FFCC-65C0-4542-8386-A1599E4C8789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2421025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75FFCC-65C0-4542-8386-A1599E4C8789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75FFCC-65C0-4542-8386-A1599E4C8789}" type="slidenum">
              <a:rPr lang="ru-RU" smtClean="0"/>
              <a:pPr/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endParaRPr lang="ru-RU" b="0" dirty="0">
              <a:solidFill>
                <a:schemeClr val="bg1"/>
              </a:solidFill>
            </a:endParaRPr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75FFCC-65C0-4542-8386-A1599E4C8789}" type="slidenum">
              <a:rPr lang="ru-RU" smtClean="0"/>
              <a:pPr/>
              <a:t>35</a:t>
            </a:fld>
            <a:endParaRPr lang="ru-R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DB753A-9603-4D06-BEEC-8734AE56D756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DB753A-9603-4D06-BEEC-8734AE56D756}" type="slidenum">
              <a:rPr lang="ru-RU" smtClean="0"/>
              <a:pPr>
                <a:defRPr/>
              </a:pPr>
              <a:t>40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75FFCC-65C0-4542-8386-A1599E4C8789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75FFCC-65C0-4542-8386-A1599E4C8789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75FFCC-65C0-4542-8386-A1599E4C8789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75FFCC-65C0-4542-8386-A1599E4C8789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75FFCC-65C0-4542-8386-A1599E4C8789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75FFCC-65C0-4542-8386-A1599E4C8789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5429264"/>
            <a:ext cx="9147765" cy="1435824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E975408-24F9-4529-A784-C817114D7CEF}" type="datetime1">
              <a:rPr lang="ru-RU" smtClean="0"/>
              <a:pPr/>
              <a:t>17.12.2020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A45F637-3BDB-4EA2-971F-4163119949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23C58-2105-41D9-BC61-68D777EF2B38}" type="datetime1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5F637-3BDB-4EA2-971F-4163119949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05D92-48FA-456C-96D0-F6B5F53425F6}" type="datetime1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5F637-3BDB-4EA2-971F-4163119949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9C015-6AEC-4021-8BED-691A9B4A24CA}" type="datetime1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5F637-3BDB-4EA2-971F-4163119949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strips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141F8-47A8-406F-888E-40F29276988B}" type="datetime1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5F637-3BDB-4EA2-971F-4163119949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  <p:transition>
    <p:strips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30F70-4044-40A2-B0D9-A8189D066CC7}" type="datetime1">
              <a:rPr lang="ru-RU" smtClean="0"/>
              <a:pPr/>
              <a:t>17.12.2020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5F637-3BDB-4EA2-971F-4163119949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strips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0C55E-0515-47D0-A606-5C675ACD9FBC}" type="datetime1">
              <a:rPr lang="ru-RU" smtClean="0"/>
              <a:pPr/>
              <a:t>17.12.2020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5F637-3BDB-4EA2-971F-4163119949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FE651-1755-4BE8-BE2B-9446B90BEAE9}" type="datetime1">
              <a:rPr lang="ru-RU" smtClean="0"/>
              <a:pPr/>
              <a:t>17.12.2020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5F637-3BDB-4EA2-971F-4163119949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strips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2AB18-717B-4A98-92A7-395697B9BF8D}" type="datetime1">
              <a:rPr lang="ru-RU" smtClean="0"/>
              <a:pPr/>
              <a:t>17.12.2020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5F637-3BDB-4EA2-971F-4163119949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A7742D83-029F-48A9-8B35-5A62ED11F346}" type="datetime1">
              <a:rPr lang="ru-RU" smtClean="0"/>
              <a:pPr/>
              <a:t>17.12.2020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5F637-3BDB-4EA2-971F-4163119949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401E86C-F115-435B-B03B-CE6EA0C7C39B}" type="datetime1">
              <a:rPr lang="ru-RU" smtClean="0"/>
              <a:pPr/>
              <a:t>17.12.2020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A45F637-3BDB-4EA2-971F-4163119949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  <p:transition>
    <p:strips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142844" y="5936924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28596" y="5924550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599B5FF-0293-410B-A036-AB45741B1896}" type="datetime1">
              <a:rPr lang="ru-RU" smtClean="0"/>
              <a:pPr/>
              <a:t>17.12.2020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0A45F637-3BDB-4EA2-971F-41631199492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>
    <p:strips dir="ru"/>
  </p:transition>
  <p:hf hd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2.jpe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10" Type="http://schemas.microsoft.com/office/2007/relationships/diagramDrawing" Target="../diagrams/drawing1.xml"/><Relationship Id="rId4" Type="http://schemas.openxmlformats.org/officeDocument/2006/relationships/image" Target="../media/image20.jpeg"/><Relationship Id="rId9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diagramData" Target="../diagrams/data2.xml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microsoft.com/office/2007/relationships/diagramDrawing" Target="../diagrams/drawing2.xml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38.jpeg"/><Relationship Id="rId4" Type="http://schemas.openxmlformats.org/officeDocument/2006/relationships/diagramLayout" Target="../diagrams/layout2.xml"/><Relationship Id="rId9" Type="http://schemas.openxmlformats.org/officeDocument/2006/relationships/image" Target="../media/image28.jpe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diagramData" Target="../diagrams/data3.xml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diagramData" Target="../diagrams/data4.xml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10" Type="http://schemas.microsoft.com/office/2007/relationships/diagramDrawing" Target="../diagrams/drawing4.xml"/><Relationship Id="rId4" Type="http://schemas.openxmlformats.org/officeDocument/2006/relationships/diagramLayout" Target="../diagrams/layout4.xml"/><Relationship Id="rId9" Type="http://schemas.openxmlformats.org/officeDocument/2006/relationships/image" Target="../media/image4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11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diagramData" Target="../diagrams/data5.xml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10" Type="http://schemas.microsoft.com/office/2007/relationships/diagramDrawing" Target="../diagrams/drawing5.xml"/><Relationship Id="rId4" Type="http://schemas.openxmlformats.org/officeDocument/2006/relationships/diagramLayout" Target="../diagrams/layout5.xml"/><Relationship Id="rId9" Type="http://schemas.openxmlformats.org/officeDocument/2006/relationships/image" Target="../media/image42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diagramData" Target="../diagrams/data6.xml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10" Type="http://schemas.microsoft.com/office/2007/relationships/diagramDrawing" Target="../diagrams/drawing6.xml"/><Relationship Id="rId4" Type="http://schemas.openxmlformats.org/officeDocument/2006/relationships/diagramLayout" Target="../diagrams/layout6.xml"/><Relationship Id="rId9" Type="http://schemas.openxmlformats.org/officeDocument/2006/relationships/image" Target="../media/image44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diagramData" Target="../diagrams/data7.xml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10" Type="http://schemas.microsoft.com/office/2007/relationships/diagramDrawing" Target="../diagrams/drawing7.xml"/><Relationship Id="rId4" Type="http://schemas.openxmlformats.org/officeDocument/2006/relationships/diagramLayout" Target="../diagrams/layout7.xml"/><Relationship Id="rId9" Type="http://schemas.openxmlformats.org/officeDocument/2006/relationships/image" Target="../media/image46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diagramData" Target="../diagrams/data8.xml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10" Type="http://schemas.microsoft.com/office/2007/relationships/diagramDrawing" Target="../diagrams/drawing8.xml"/><Relationship Id="rId4" Type="http://schemas.openxmlformats.org/officeDocument/2006/relationships/diagramLayout" Target="../diagrams/layout8.xml"/><Relationship Id="rId9" Type="http://schemas.openxmlformats.org/officeDocument/2006/relationships/image" Target="../media/image48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diagramData" Target="../diagrams/data9.xml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11" Type="http://schemas.microsoft.com/office/2007/relationships/diagramDrawing" Target="../diagrams/drawing9.xml"/><Relationship Id="rId5" Type="http://schemas.openxmlformats.org/officeDocument/2006/relationships/diagramQuickStyle" Target="../diagrams/quickStyle9.xml"/><Relationship Id="rId10" Type="http://schemas.openxmlformats.org/officeDocument/2006/relationships/image" Target="../media/image51.jpeg"/><Relationship Id="rId4" Type="http://schemas.openxmlformats.org/officeDocument/2006/relationships/diagramLayout" Target="../diagrams/layout9.xml"/><Relationship Id="rId9" Type="http://schemas.openxmlformats.org/officeDocument/2006/relationships/image" Target="../media/image50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diagramData" Target="../diagrams/data10.xml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Relationship Id="rId9" Type="http://schemas.microsoft.com/office/2007/relationships/diagramDrawing" Target="../diagrams/drawing1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diagramLayout" Target="../diagrams/layout11.xml"/><Relationship Id="rId7" Type="http://schemas.openxmlformats.org/officeDocument/2006/relationships/image" Target="../media/image28.jpeg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9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1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eader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105273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714480" y="1535052"/>
            <a:ext cx="6000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 ДЛЯ ГРАЖДАН</a:t>
            </a:r>
            <a:endParaRPr lang="ru-RU" sz="36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37"/>
          <p:cNvSpPr txBox="1">
            <a:spLocks noChangeArrowheads="1"/>
          </p:cNvSpPr>
          <p:nvPr/>
        </p:nvSpPr>
        <p:spPr>
          <a:xfrm>
            <a:off x="2642196" y="2181383"/>
            <a:ext cx="3730004" cy="2240039"/>
          </a:xfrm>
          <a:prstGeom prst="rect">
            <a:avLst/>
          </a:prstGeom>
          <a:noFill/>
        </p:spPr>
        <p:txBody>
          <a:bodyPr anchor="ctr">
            <a:normAutofit fontScale="85000" lnSpcReduction="10000"/>
          </a:bodyPr>
          <a:lstStyle/>
          <a:p>
            <a:pPr algn="ctr">
              <a:lnSpc>
                <a:spcPct val="110000"/>
              </a:lnSpc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Проект Бюджета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муниципального образования муниципального района «Усть-Куломский»</a:t>
            </a:r>
          </a:p>
          <a:p>
            <a:pPr algn="ctr">
              <a:lnSpc>
                <a:spcPct val="110000"/>
              </a:lnSpc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 </a:t>
            </a:r>
          </a:p>
          <a:p>
            <a:pPr algn="ctr">
              <a:lnSpc>
                <a:spcPct val="110000"/>
              </a:lnSpc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плановый период </a:t>
            </a:r>
          </a:p>
          <a:p>
            <a:pPr algn="ctr">
              <a:lnSpc>
                <a:spcPct val="110000"/>
              </a:lnSpc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2023 годов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5F637-3BDB-4EA2-971F-416311994922}" type="slidenum">
              <a:rPr lang="ru-RU" smtClean="0"/>
              <a:pPr/>
              <a:t>1</a:t>
            </a:fld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609025"/>
          </a:xfrm>
          <a:prstGeom prst="rect">
            <a:avLst/>
          </a:prstGeom>
        </p:spPr>
      </p:pic>
      <p:pic>
        <p:nvPicPr>
          <p:cNvPr id="15" name="Рисунок 14" descr="C:\Users\Польователь\AppData\Local\Microsoft\Windows\Temporary Internet Files\Content.Word\13151_20090929_192658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132856"/>
            <a:ext cx="2376264" cy="1704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C:\Users\Польователь\AppData\Local\Microsoft\Windows\Temporary Internet Files\Content.Word\31737740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315" y="2286262"/>
            <a:ext cx="2222500" cy="1666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 descr="C:\Users\Польователь\AppData\Local\Microsoft\Windows\Temporary Internet Files\Content.Word\p66jmX9hOng.jp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434487"/>
            <a:ext cx="3171061" cy="21077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 descr="C:\Users\Польователь\Downloads\Новая папка (2)\puzla-401891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1006" y="4365104"/>
            <a:ext cx="3024336" cy="22464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eader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1052735"/>
          </a:xfrm>
          <a:prstGeom prst="rect">
            <a:avLst/>
          </a:prstGeom>
        </p:spPr>
      </p:pic>
      <p:sp>
        <p:nvSpPr>
          <p:cNvPr id="5" name="Rectangle 19"/>
          <p:cNvSpPr>
            <a:spLocks noChangeArrowheads="1"/>
          </p:cNvSpPr>
          <p:nvPr/>
        </p:nvSpPr>
        <p:spPr bwMode="auto">
          <a:xfrm>
            <a:off x="0" y="2132856"/>
            <a:ext cx="91440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t">
            <a:spAutoFit/>
          </a:bodyPr>
          <a:lstStyle/>
          <a:p>
            <a:pPr lvl="1" algn="ctr"/>
            <a:r>
              <a:rPr lang="ru-RU" b="1" dirty="0" smtClean="0">
                <a:solidFill>
                  <a:srgbClr val="0070C0"/>
                </a:solidFill>
              </a:rPr>
              <a:t>СБАЛАНСИРОВАННОСТЬ БЮДЖЕТА</a:t>
            </a:r>
          </a:p>
          <a:p>
            <a:pPr marL="0" lvl="1" algn="just"/>
            <a:r>
              <a:rPr lang="ru-RU" dirty="0">
                <a:solidFill>
                  <a:srgbClr val="0070C0"/>
                </a:solidFill>
              </a:rPr>
              <a:t>о</a:t>
            </a:r>
            <a:r>
              <a:rPr lang="ru-RU" dirty="0" smtClean="0">
                <a:solidFill>
                  <a:srgbClr val="0070C0"/>
                </a:solidFill>
              </a:rPr>
              <a:t>значает, что объем предусмотренных бюджетом расходов соответствует суммарному объему доходов бюджета и поступлений источников финансирования его дефицита, уменьшенных на суммы выплат из бюджета, связанных с источниками финансирования дефицита бюджета и изменением остатков на счетах по учету средств бюджетов. 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00-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92081" y="3789040"/>
            <a:ext cx="4784176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Овал 7"/>
          <p:cNvSpPr/>
          <p:nvPr/>
        </p:nvSpPr>
        <p:spPr>
          <a:xfrm>
            <a:off x="2000232" y="4357694"/>
            <a:ext cx="1714512" cy="1000132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Доходы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500694" y="4357694"/>
            <a:ext cx="1714512" cy="1000132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Расходы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5F637-3BDB-4EA2-971F-416311994922}" type="slidenum">
              <a:rPr lang="ru-RU" smtClean="0"/>
              <a:pPr/>
              <a:t>10</a:t>
            </a:fld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916832"/>
          </a:xfrm>
          <a:prstGeom prst="rect">
            <a:avLst/>
          </a:prstGeom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eader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1052735"/>
          </a:xfrm>
          <a:prstGeom prst="rect">
            <a:avLst/>
          </a:prstGeom>
        </p:spPr>
      </p:pic>
      <p:pic>
        <p:nvPicPr>
          <p:cNvPr id="10" name="Рисунок 9" descr="dengi-monety-tsvetok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13164" y="2060848"/>
            <a:ext cx="9464898" cy="49400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11" name="Содержимое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66431591"/>
              </p:ext>
            </p:extLst>
          </p:nvPr>
        </p:nvGraphicFramePr>
        <p:xfrm>
          <a:off x="0" y="2928934"/>
          <a:ext cx="9144000" cy="3216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5F637-3BDB-4EA2-971F-416311994922}" type="slidenum">
              <a:rPr lang="ru-RU" smtClean="0"/>
              <a:pPr/>
              <a:t>11</a:t>
            </a:fld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628800"/>
          </a:xfrm>
          <a:prstGeom prst="rect">
            <a:avLst/>
          </a:prstGeom>
        </p:spPr>
      </p:pic>
      <p:sp>
        <p:nvSpPr>
          <p:cNvPr id="12" name="TextBox 1"/>
          <p:cNvSpPr txBox="1">
            <a:spLocks noChangeArrowheads="1"/>
          </p:cNvSpPr>
          <p:nvPr/>
        </p:nvSpPr>
        <p:spPr bwMode="auto">
          <a:xfrm>
            <a:off x="47285" y="1663849"/>
            <a:ext cx="9144000" cy="1046440"/>
          </a:xfrm>
          <a:prstGeom prst="rect">
            <a:avLst/>
          </a:prstGeom>
          <a:solidFill>
            <a:srgbClr val="CCFFCC">
              <a:alpha val="47843"/>
            </a:srgbClr>
          </a:solidFill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wrap="square" lIns="0" tIns="0" rIns="0">
            <a:spAutoFit/>
          </a:bodyPr>
          <a:lstStyle/>
          <a:p>
            <a:pPr algn="ctr">
              <a:lnSpc>
                <a:spcPts val="2400"/>
              </a:lnSpc>
              <a:tabLst>
                <a:tab pos="977900" algn="l"/>
                <a:tab pos="3441700" algn="l"/>
              </a:tabLst>
            </a:pPr>
            <a:endParaRPr lang="ru-RU" altLang="zh-CN" sz="2200" b="1" dirty="0" smtClean="0">
              <a:solidFill>
                <a:schemeClr val="accent2"/>
              </a:solidFill>
              <a:latin typeface="Times New Roman" pitchFamily="18" charset="0"/>
              <a:ea typeface="宋体"/>
              <a:cs typeface="Times New Roman" pitchFamily="18" charset="0"/>
            </a:endParaRPr>
          </a:p>
          <a:p>
            <a:pPr algn="ctr">
              <a:lnSpc>
                <a:spcPts val="2400"/>
              </a:lnSpc>
              <a:tabLst>
                <a:tab pos="977900" algn="l"/>
                <a:tab pos="3441700" algn="l"/>
              </a:tabLst>
            </a:pPr>
            <a:r>
              <a:rPr lang="en-US" altLang="zh-CN" sz="2400" b="1" dirty="0" err="1" smtClean="0">
                <a:solidFill>
                  <a:schemeClr val="tx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Из</a:t>
            </a:r>
            <a:r>
              <a:rPr lang="en-US" altLang="zh-CN" sz="2400" dirty="0" smtClean="0">
                <a:solidFill>
                  <a:schemeClr val="tx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 </a:t>
            </a:r>
            <a:r>
              <a:rPr lang="en-US" altLang="zh-CN" sz="2400" b="1" dirty="0" err="1">
                <a:solidFill>
                  <a:schemeClr val="tx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каких</a:t>
            </a:r>
            <a:r>
              <a:rPr lang="en-US" altLang="zh-CN" sz="2400" dirty="0">
                <a:solidFill>
                  <a:schemeClr val="tx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 </a:t>
            </a:r>
            <a:r>
              <a:rPr lang="en-US" altLang="zh-CN" sz="2400" b="1" dirty="0" err="1">
                <a:solidFill>
                  <a:schemeClr val="tx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поступлений</a:t>
            </a:r>
            <a:r>
              <a:rPr lang="en-US" altLang="zh-CN" sz="2400" dirty="0">
                <a:solidFill>
                  <a:schemeClr val="tx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 </a:t>
            </a:r>
            <a:r>
              <a:rPr lang="en-US" altLang="zh-CN" sz="2400" b="1" dirty="0" err="1" smtClean="0">
                <a:solidFill>
                  <a:schemeClr val="tx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формируется</a:t>
            </a:r>
            <a:r>
              <a:rPr lang="en-US" altLang="zh-CN" sz="2400" dirty="0" smtClean="0">
                <a:solidFill>
                  <a:schemeClr val="tx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 </a:t>
            </a:r>
            <a:r>
              <a:rPr lang="en-US" altLang="zh-CN" sz="2400" b="1" dirty="0" err="1" smtClean="0">
                <a:solidFill>
                  <a:schemeClr val="tx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доходная</a:t>
            </a:r>
            <a:r>
              <a:rPr lang="ru-RU" altLang="zh-CN" sz="2400" b="1" dirty="0">
                <a:solidFill>
                  <a:schemeClr val="tx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 </a:t>
            </a:r>
            <a:r>
              <a:rPr lang="en-US" altLang="zh-CN" sz="2400" b="1" dirty="0" err="1" smtClean="0">
                <a:solidFill>
                  <a:schemeClr val="tx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часть</a:t>
            </a:r>
            <a:r>
              <a:rPr lang="en-US" altLang="zh-CN" sz="2400" dirty="0" smtClean="0">
                <a:solidFill>
                  <a:schemeClr val="tx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 </a:t>
            </a:r>
            <a:r>
              <a:rPr lang="en-US" altLang="zh-CN" sz="2400" b="1" dirty="0" err="1">
                <a:solidFill>
                  <a:schemeClr val="tx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бюджета</a:t>
            </a:r>
            <a:r>
              <a:rPr lang="en-US" altLang="zh-CN" sz="2400" b="1" dirty="0">
                <a:solidFill>
                  <a:schemeClr val="tx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?</a:t>
            </a:r>
          </a:p>
          <a:p>
            <a:pPr algn="ctr">
              <a:lnSpc>
                <a:spcPts val="3000"/>
              </a:lnSpc>
              <a:tabLst>
                <a:tab pos="977900" algn="l"/>
                <a:tab pos="3441700" algn="l"/>
              </a:tabLst>
            </a:pPr>
            <a:r>
              <a:rPr lang="en-US" altLang="zh-CN" dirty="0">
                <a:ea typeface="宋体"/>
                <a:cs typeface="Times New Roman" pitchFamily="18" charset="0"/>
              </a:rPr>
              <a:t>	</a:t>
            </a: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eader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1052735"/>
          </a:xfrm>
          <a:prstGeom prst="rect">
            <a:avLst/>
          </a:prstGeom>
        </p:spPr>
      </p:pic>
      <p:pic>
        <p:nvPicPr>
          <p:cNvPr id="7" name="Рисунок 6" descr="img1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08520" y="1052736"/>
            <a:ext cx="9252520" cy="59766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5F637-3BDB-4EA2-971F-416311994922}" type="slidenum">
              <a:rPr lang="ru-RU" smtClean="0"/>
              <a:pPr/>
              <a:t>12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142984"/>
          </a:xfrm>
          <a:prstGeom prst="rect">
            <a:avLst/>
          </a:prstGeom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eader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1052735"/>
          </a:xfrm>
          <a:prstGeom prst="rect">
            <a:avLst/>
          </a:prstGeom>
        </p:spPr>
      </p:pic>
      <p:sp>
        <p:nvSpPr>
          <p:cNvPr id="8" name="Выноска со стрелкой влево 7"/>
          <p:cNvSpPr/>
          <p:nvPr/>
        </p:nvSpPr>
        <p:spPr>
          <a:xfrm>
            <a:off x="3143256" y="1412776"/>
            <a:ext cx="6000744" cy="2873480"/>
          </a:xfrm>
          <a:prstGeom prst="leftArrowCallout">
            <a:avLst>
              <a:gd name="adj1" fmla="val 25000"/>
              <a:gd name="adj2" fmla="val 23338"/>
              <a:gd name="adj3" fmla="val 25000"/>
              <a:gd name="adj4" fmla="val 64977"/>
            </a:avLst>
          </a:prstGeom>
          <a:gradFill flip="none" rotWithShape="1">
            <a:gsLst>
              <a:gs pos="0">
                <a:srgbClr val="6B55EF">
                  <a:tint val="66000"/>
                  <a:satMod val="160000"/>
                </a:srgbClr>
              </a:gs>
              <a:gs pos="50000">
                <a:srgbClr val="6B55EF">
                  <a:tint val="44500"/>
                  <a:satMod val="160000"/>
                </a:srgbClr>
              </a:gs>
              <a:gs pos="100000">
                <a:srgbClr val="6B55EF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rgbClr val="6B55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Поступления от уплаты налогов, установленных Налоговым Кодексом Российской Федерации (налог на доходы физических лиц; земельный налог; налог на имущество физических лиц</a:t>
            </a:r>
            <a:r>
              <a:rPr lang="en-US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госпошлина; налог, взимаемый в связи с применением упрощенной и патентной системы налогообложения,</a:t>
            </a:r>
            <a:r>
              <a:rPr lang="ru-RU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акцизы на нефтепродукты, единый сельскохозяйственный налог и другие) </a:t>
            </a:r>
          </a:p>
        </p:txBody>
      </p:sp>
      <p:sp>
        <p:nvSpPr>
          <p:cNvPr id="9" name="Выноска со стрелкой вправо 8"/>
          <p:cNvSpPr/>
          <p:nvPr/>
        </p:nvSpPr>
        <p:spPr>
          <a:xfrm>
            <a:off x="0" y="3933056"/>
            <a:ext cx="5940152" cy="2924944"/>
          </a:xfrm>
          <a:prstGeom prst="rightArrowCallout">
            <a:avLst/>
          </a:prstGeom>
          <a:gradFill flip="none" rotWithShape="1">
            <a:gsLst>
              <a:gs pos="0">
                <a:srgbClr val="6B55EF">
                  <a:tint val="66000"/>
                  <a:satMod val="160000"/>
                </a:srgbClr>
              </a:gs>
              <a:gs pos="50000">
                <a:srgbClr val="6B55EF">
                  <a:tint val="44500"/>
                  <a:satMod val="160000"/>
                </a:srgbClr>
              </a:gs>
              <a:gs pos="100000">
                <a:srgbClr val="6B55EF">
                  <a:tint val="23500"/>
                  <a:satMod val="160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solidFill>
              <a:srgbClr val="6B55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50800" algn="l"/>
                <a:tab pos="152400" algn="l"/>
                <a:tab pos="203200" algn="l"/>
                <a:tab pos="254000" algn="l"/>
                <a:tab pos="381000" algn="l"/>
                <a:tab pos="469900" algn="l"/>
                <a:tab pos="673100" algn="l"/>
              </a:tabLst>
              <a:defRPr/>
            </a:pPr>
            <a:r>
              <a:rPr lang="ru-RU" altLang="zh-CN" sz="1600" b="1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К  неналоговым доходам относятся: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доходы от использования имущества, доходы от продажи материальных и нематериальных активов, доходы от оказания платных услуг</a:t>
            </a:r>
            <a:r>
              <a:rPr lang="en-US" altLang="zh-CN" sz="1600" b="1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Arial" pitchFamily="34" charset="0"/>
              </a:rPr>
              <a:t>, а </a:t>
            </a:r>
            <a:r>
              <a:rPr lang="ru-RU" altLang="zh-CN" sz="1600" b="1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та</a:t>
            </a:r>
            <a:r>
              <a:rPr lang="en-US" altLang="zh-CN" sz="1600" b="1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к</a:t>
            </a:r>
            <a:r>
              <a:rPr lang="ru-RU" altLang="zh-CN" sz="1600" b="1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sz="1600" b="1" dirty="0" err="1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же</a:t>
            </a:r>
            <a:r>
              <a:rPr lang="ru-RU" altLang="zh-CN" sz="1600" b="1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sz="1600" b="1" dirty="0" err="1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платежи</a:t>
            </a:r>
            <a:r>
              <a:rPr lang="en-US" altLang="zh-CN" sz="1600" b="1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в </a:t>
            </a:r>
            <a:r>
              <a:rPr lang="en-US" altLang="zh-CN" sz="1600" b="1" dirty="0" err="1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виде</a:t>
            </a:r>
            <a:r>
              <a:rPr lang="en-US" altLang="zh-CN" sz="1600" b="1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sz="1600" b="1" dirty="0" err="1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штрафов</a:t>
            </a:r>
            <a:r>
              <a:rPr lang="en-US" altLang="zh-CN" sz="1600" b="1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sz="1600" b="1" dirty="0" err="1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или</a:t>
            </a:r>
            <a:r>
              <a:rPr lang="en-US" altLang="zh-CN" sz="1600" b="1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sz="1600" b="1" dirty="0" err="1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иных</a:t>
            </a:r>
            <a:r>
              <a:rPr lang="ru-RU" altLang="zh-CN" sz="1600" b="1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с</a:t>
            </a:r>
            <a:r>
              <a:rPr lang="en-US" altLang="zh-CN" sz="1600" b="1" dirty="0" err="1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анкций</a:t>
            </a:r>
            <a:r>
              <a:rPr lang="en-US" altLang="zh-CN" sz="1600" b="1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sz="1600" b="1" dirty="0" err="1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за</a:t>
            </a:r>
            <a:r>
              <a:rPr lang="en-US" altLang="zh-CN" sz="1600" b="1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ru-RU" altLang="zh-CN" sz="1600" b="1" dirty="0" err="1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н</a:t>
            </a:r>
            <a:r>
              <a:rPr lang="en-US" altLang="zh-CN" sz="1600" b="1" dirty="0" err="1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арушение</a:t>
            </a:r>
            <a:r>
              <a:rPr lang="ru-RU" altLang="zh-CN" sz="1600" b="1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sz="1600" b="1" dirty="0" err="1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законодательства</a:t>
            </a:r>
            <a:r>
              <a:rPr lang="ru-RU" altLang="zh-CN" sz="1600" b="1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Arial" pitchFamily="34" charset="0"/>
              </a:rPr>
              <a:t> и другие</a:t>
            </a:r>
            <a:r>
              <a:rPr lang="ru-RU" altLang="zh-CN" sz="1600" b="1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107504" y="2420888"/>
            <a:ext cx="8122096" cy="1080120"/>
          </a:xfrm>
        </p:spPr>
        <p:txBody>
          <a:bodyPr rtlCol="0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600" b="1" u="sng" kern="1200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НАЛОГОВЫЕ</a:t>
            </a:r>
            <a:br>
              <a:rPr lang="ru-RU" sz="2600" b="1" u="sng" kern="1200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600" b="1" u="sng" kern="1200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u="sng" kern="1200" spc="50" dirty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ДОХОДЫ</a:t>
            </a:r>
            <a:endParaRPr lang="ru-RU" sz="2600" b="1" kern="1200" spc="50" dirty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116241" y="5949280"/>
            <a:ext cx="3027759" cy="647700"/>
          </a:xfrm>
          <a:noFill/>
        </p:spPr>
        <p:txBody>
          <a:bodyPr rtlCol="0"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600" b="1" u="sng" kern="1200" cap="all" dirty="0">
                <a:ln/>
                <a:solidFill>
                  <a:srgbClr val="7030A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НЕНАЛОГОВЫЕ </a:t>
            </a:r>
            <a:r>
              <a:rPr lang="ru-RU" sz="2600" b="1" u="sng" kern="1200" cap="all" dirty="0" smtClean="0">
                <a:ln/>
                <a:solidFill>
                  <a:srgbClr val="7030A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600" b="1" u="sng" kern="1200" cap="all" dirty="0" smtClean="0">
                <a:ln/>
                <a:solidFill>
                  <a:srgbClr val="7030A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600" b="1" u="sng" kern="1200" cap="all" dirty="0" smtClean="0">
                <a:ln/>
                <a:solidFill>
                  <a:srgbClr val="7030A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ДОХОДЫ</a:t>
            </a:r>
            <a:endParaRPr lang="ru-RU" sz="2600" b="1" kern="1200" cap="all" dirty="0">
              <a:ln/>
              <a:solidFill>
                <a:srgbClr val="7030A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14" name="Picture 2" descr="http://kursk.bezformata.ru/content/image6125956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447850"/>
            <a:ext cx="1533827" cy="11524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2" descr="http://download.taxifm.ru/pub/1395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6" y="4509120"/>
            <a:ext cx="2357422" cy="1142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5F637-3BDB-4EA2-971F-416311994922}" type="slidenum">
              <a:rPr lang="ru-RU" smtClean="0"/>
              <a:pPr/>
              <a:t>13</a:t>
            </a:fld>
            <a:endParaRPr lang="ru-RU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412776"/>
          </a:xfrm>
          <a:prstGeom prst="rect">
            <a:avLst/>
          </a:prstGeom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30000" r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eader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052735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42844" y="3356992"/>
            <a:ext cx="4572032" cy="2160240"/>
          </a:xfrm>
          <a:prstGeom prst="rect">
            <a:avLst/>
          </a:prstGeom>
          <a:gradFill flip="none" rotWithShape="1">
            <a:gsLst>
              <a:gs pos="0">
                <a:srgbClr val="6B55EF">
                  <a:tint val="66000"/>
                  <a:satMod val="160000"/>
                </a:srgbClr>
              </a:gs>
              <a:gs pos="50000">
                <a:srgbClr val="6B55EF">
                  <a:tint val="44500"/>
                  <a:satMod val="160000"/>
                </a:srgbClr>
              </a:gs>
              <a:gs pos="100000">
                <a:srgbClr val="6B55EF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solidFill>
              <a:srgbClr val="6B55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 dirty="0" smtClean="0">
                <a:solidFill>
                  <a:srgbClr val="000000"/>
                </a:solidFill>
              </a:rPr>
              <a:t>Поступления в бюджет на безвозмездной и безвозвратной основе из республиканского бюджета, а также перечисления от физических и юридических лиц (кроме налоговых и неналоговых доходов).</a:t>
            </a:r>
            <a:endParaRPr lang="ru-RU" b="1" dirty="0">
              <a:solidFill>
                <a:srgbClr val="000000"/>
              </a:solidFill>
            </a:endParaRPr>
          </a:p>
        </p:txBody>
      </p:sp>
      <p:sp>
        <p:nvSpPr>
          <p:cNvPr id="16" name="Выноска со стрелкой вниз 15"/>
          <p:cNvSpPr/>
          <p:nvPr/>
        </p:nvSpPr>
        <p:spPr>
          <a:xfrm>
            <a:off x="179512" y="1628800"/>
            <a:ext cx="4535364" cy="1512168"/>
          </a:xfrm>
          <a:prstGeom prst="downArrowCallout">
            <a:avLst/>
          </a:prstGeom>
          <a:gradFill flip="none" rotWithShape="1">
            <a:gsLst>
              <a:gs pos="0">
                <a:srgbClr val="6B55EF">
                  <a:tint val="66000"/>
                  <a:satMod val="160000"/>
                </a:srgbClr>
              </a:gs>
              <a:gs pos="50000">
                <a:srgbClr val="6B55EF">
                  <a:tint val="44500"/>
                  <a:satMod val="160000"/>
                </a:srgbClr>
              </a:gs>
              <a:gs pos="100000">
                <a:srgbClr val="6B55EF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solidFill>
              <a:srgbClr val="6B55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tx1"/>
                </a:solidFill>
              </a:rPr>
              <a:t>Безвозмездные поступления</a:t>
            </a:r>
            <a:endParaRPr lang="ru-RU" b="1" u="sng" dirty="0">
              <a:solidFill>
                <a:schemeClr val="tx1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5F637-3BDB-4EA2-971F-416311994922}" type="slidenum">
              <a:rPr lang="ru-RU" smtClean="0"/>
              <a:pPr/>
              <a:t>14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556792"/>
          </a:xfrm>
          <a:prstGeom prst="rect">
            <a:avLst/>
          </a:prstGeom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eader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1052735"/>
          </a:xfrm>
          <a:prstGeom prst="rect">
            <a:avLst/>
          </a:prstGeom>
        </p:spPr>
      </p:pic>
      <p:sp>
        <p:nvSpPr>
          <p:cNvPr id="7" name="object 6"/>
          <p:cNvSpPr>
            <a:spLocks/>
          </p:cNvSpPr>
          <p:nvPr/>
        </p:nvSpPr>
        <p:spPr bwMode="auto">
          <a:xfrm>
            <a:off x="0" y="1628800"/>
            <a:ext cx="9144000" cy="1440160"/>
          </a:xfrm>
          <a:custGeom>
            <a:avLst/>
            <a:gdLst>
              <a:gd name="T0" fmla="*/ 0 w 4443984"/>
              <a:gd name="T1" fmla="*/ 653510 h 646544"/>
              <a:gd name="T2" fmla="*/ 4440552 w 4443984"/>
              <a:gd name="T3" fmla="*/ 653510 h 646544"/>
              <a:gd name="T4" fmla="*/ 4440552 w 4443984"/>
              <a:gd name="T5" fmla="*/ 0 h 646544"/>
              <a:gd name="T6" fmla="*/ 0 w 4443984"/>
              <a:gd name="T7" fmla="*/ 0 h 646544"/>
              <a:gd name="T8" fmla="*/ 0 w 4443984"/>
              <a:gd name="T9" fmla="*/ 653510 h 6465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443984"/>
              <a:gd name="T16" fmla="*/ 0 h 646544"/>
              <a:gd name="T17" fmla="*/ 4443984 w 4443984"/>
              <a:gd name="T18" fmla="*/ 646544 h 6465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443984" h="646544">
                <a:moveTo>
                  <a:pt x="0" y="646544"/>
                </a:moveTo>
                <a:lnTo>
                  <a:pt x="4443984" y="646544"/>
                </a:lnTo>
                <a:lnTo>
                  <a:pt x="4443984" y="0"/>
                </a:lnTo>
                <a:lnTo>
                  <a:pt x="0" y="0"/>
                </a:lnTo>
                <a:lnTo>
                  <a:pt x="0" y="646544"/>
                </a:lnTo>
                <a:close/>
              </a:path>
            </a:pathLst>
          </a:custGeom>
          <a:solidFill>
            <a:srgbClr val="4F81BC"/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0" tIns="0" rIns="0" bIns="0" anchor="ctr"/>
          <a:lstStyle/>
          <a:p>
            <a:pPr algn="ctr" fontAlgn="auto">
              <a:lnSpc>
                <a:spcPts val="2400"/>
              </a:lnSpc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Межбюджетные трансферты – основной вид безвозмездных перечислений</a:t>
            </a:r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lnSpc>
                <a:spcPts val="2400"/>
              </a:lnSpc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Это денежные средства, перечисляемые из одного бюджета бюджетной системы Российской Федерации другому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object 8"/>
          <p:cNvSpPr>
            <a:spLocks noChangeArrowheads="1"/>
          </p:cNvSpPr>
          <p:nvPr/>
        </p:nvSpPr>
        <p:spPr bwMode="auto">
          <a:xfrm>
            <a:off x="0" y="3714752"/>
            <a:ext cx="9144000" cy="1000132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0" tIns="0" rIns="0" bIns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Дотации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(от лат.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Dotatio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- дар, пожертвование)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Предоставляются без определения конкретной цели их использования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object 10"/>
          <p:cNvSpPr>
            <a:spLocks noChangeArrowheads="1"/>
          </p:cNvSpPr>
          <p:nvPr/>
        </p:nvSpPr>
        <p:spPr bwMode="auto">
          <a:xfrm>
            <a:off x="0" y="4714884"/>
            <a:ext cx="9144000" cy="1000132"/>
          </a:xfrm>
          <a:prstGeom prst="rect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0" tIns="0" rIns="0" bIns="0" anchor="ctr"/>
          <a:lstStyle/>
          <a:p>
            <a:pPr marL="173038"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Субвенции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(от лат.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Subvenire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-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приходить на помощь)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Предоставляются на финансирование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«переданных» другим публично-правовым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образованиям полномочий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ject 12"/>
          <p:cNvSpPr>
            <a:spLocks noChangeArrowheads="1"/>
          </p:cNvSpPr>
          <p:nvPr/>
        </p:nvSpPr>
        <p:spPr bwMode="auto">
          <a:xfrm>
            <a:off x="0" y="5715016"/>
            <a:ext cx="9144000" cy="1142984"/>
          </a:xfrm>
          <a:prstGeom prst="rect">
            <a:avLst/>
          </a:prstGeom>
          <a:blipFill dpi="0" rotWithShape="1">
            <a:blip r:embed="rId6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0" tIns="0" rIns="0" bIns="0" anchor="ctr"/>
          <a:lstStyle/>
          <a:p>
            <a:pPr marL="173038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Субсидии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(от лат.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Subsidium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- поддержка)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173038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Предоставляются на условиях долевого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софинансирования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расходов других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бюджетов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ject 8"/>
          <p:cNvSpPr>
            <a:spLocks noChangeArrowheads="1"/>
          </p:cNvSpPr>
          <p:nvPr/>
        </p:nvSpPr>
        <p:spPr bwMode="auto">
          <a:xfrm>
            <a:off x="0" y="3068960"/>
            <a:ext cx="9144000" cy="64579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0" tIns="0" rIns="0" bIns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Виды межбюджетных трансфертов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5F637-3BDB-4EA2-971F-416311994922}" type="slidenum">
              <a:rPr lang="ru-RU" smtClean="0"/>
              <a:pPr/>
              <a:t>15</a:t>
            </a:fld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628800"/>
          </a:xfrm>
          <a:prstGeom prst="rect">
            <a:avLst/>
          </a:prstGeom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WordArt 37"/>
          <p:cNvSpPr>
            <a:spLocks noChangeArrowheads="1" noChangeShapeType="1" noTextEdit="1"/>
          </p:cNvSpPr>
          <p:nvPr/>
        </p:nvSpPr>
        <p:spPr bwMode="auto">
          <a:xfrm>
            <a:off x="611560" y="1700808"/>
            <a:ext cx="8208912" cy="64807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600" kern="10" dirty="0">
                <a:ln w="9525">
                  <a:noFill/>
                  <a:round/>
                  <a:headEnd/>
                  <a:tailEnd/>
                </a:ln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Основные параметры проекта </a:t>
            </a:r>
            <a:r>
              <a:rPr lang="ru-RU" sz="26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бюджета</a:t>
            </a: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xmlns="" val="2468797818"/>
              </p:ext>
            </p:extLst>
          </p:nvPr>
        </p:nvGraphicFramePr>
        <p:xfrm>
          <a:off x="285720" y="2643182"/>
          <a:ext cx="8643966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5F637-3BDB-4EA2-971F-416311994922}" type="slidenum">
              <a:rPr lang="ru-RU" smtClean="0">
                <a:cs typeface="Times New Roman" panose="02020603050405020304" pitchFamily="18" charset="0"/>
              </a:rPr>
              <a:pPr/>
              <a:t>16</a:t>
            </a:fld>
            <a:endParaRPr lang="ru-RU"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956376" y="3356992"/>
            <a:ext cx="11876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cs typeface="Times New Roman" panose="02020603050405020304" pitchFamily="18" charset="0"/>
              </a:rPr>
              <a:t>Тыс. рублей</a:t>
            </a:r>
            <a:endParaRPr lang="ru-RU" sz="1400" dirty="0"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127"/>
            <a:ext cx="9144000" cy="1695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80525405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rdArt 17"/>
          <p:cNvSpPr>
            <a:spLocks noChangeArrowheads="1" noChangeShapeType="1" noTextEdit="1"/>
          </p:cNvSpPr>
          <p:nvPr/>
        </p:nvSpPr>
        <p:spPr bwMode="auto">
          <a:xfrm>
            <a:off x="395536" y="1700808"/>
            <a:ext cx="8280920" cy="57606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noFill/>
                  <a:round/>
                  <a:headEnd/>
                  <a:tailEnd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Доходы </a:t>
            </a:r>
            <a:r>
              <a:rPr lang="ru-RU" sz="3600" b="1" kern="10" dirty="0">
                <a:ln w="9525">
                  <a:noFill/>
                  <a:round/>
                  <a:headEnd/>
                  <a:tailEnd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бюджета</a:t>
            </a:r>
            <a:r>
              <a:rPr lang="ru-RU" sz="3600" b="1" kern="10" dirty="0">
                <a:ln w="9525">
                  <a:noFill/>
                  <a:round/>
                  <a:headEnd/>
                  <a:tailEnd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kern="10" dirty="0" smtClean="0">
                <a:ln w="9525">
                  <a:noFill/>
                  <a:round/>
                  <a:headEnd/>
                  <a:tailEnd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 МР «Усть-Куломский»</a:t>
            </a:r>
            <a:endParaRPr lang="ru-RU" sz="3600" b="1" kern="10" dirty="0">
              <a:ln w="9525">
                <a:noFill/>
                <a:round/>
                <a:headEnd/>
                <a:tailEnd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2145722526"/>
              </p:ext>
            </p:extLst>
          </p:nvPr>
        </p:nvGraphicFramePr>
        <p:xfrm>
          <a:off x="1403648" y="2060848"/>
          <a:ext cx="7128792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11"/>
          <p:cNvSpPr txBox="1">
            <a:spLocks noChangeArrowheads="1"/>
          </p:cNvSpPr>
          <p:nvPr/>
        </p:nvSpPr>
        <p:spPr bwMode="auto">
          <a:xfrm>
            <a:off x="7234672" y="2276872"/>
            <a:ext cx="122413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руб.</a:t>
            </a:r>
          </a:p>
        </p:txBody>
      </p:sp>
      <p:pic>
        <p:nvPicPr>
          <p:cNvPr id="8" name="Рисунок 7" descr="gosdolg-rossi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221307">
            <a:off x="199237" y="3513957"/>
            <a:ext cx="1824835" cy="1391634"/>
          </a:xfrm>
          <a:prstGeom prst="rect">
            <a:avLst/>
          </a:prstGeom>
          <a:ln>
            <a:noFill/>
          </a:ln>
          <a:effectLst>
            <a:reflection blurRad="6350" stA="50000" endA="300" endPos="90000" dir="5400000" sy="-100000" algn="bl" rotWithShape="0"/>
            <a:softEdge rad="112500"/>
          </a:effectLst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5F637-3BDB-4EA2-971F-416311994922}" type="slidenum">
              <a:rPr lang="ru-RU" smtClean="0"/>
              <a:pPr/>
              <a:t>17</a:t>
            </a:fld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127"/>
            <a:ext cx="9144000" cy="1623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17116973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1628801"/>
            <a:ext cx="8954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Структура доходов бюджета района  на 2021-2023 годы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27052345"/>
              </p:ext>
            </p:extLst>
          </p:nvPr>
        </p:nvGraphicFramePr>
        <p:xfrm>
          <a:off x="0" y="2132856"/>
          <a:ext cx="9144000" cy="39276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96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11561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864096"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2021 год</a:t>
                      </a:r>
                    </a:p>
                    <a:p>
                      <a:pPr algn="ctr"/>
                      <a:r>
                        <a:rPr lang="ru-RU" sz="15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(тыс. рублей) </a:t>
                      </a:r>
                      <a:endParaRPr lang="ru-RU" sz="15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Удельный вес (%)</a:t>
                      </a:r>
                      <a:endParaRPr lang="ru-RU" sz="15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2022 год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(тыс.</a:t>
                      </a:r>
                      <a:r>
                        <a:rPr lang="ru-RU" sz="1500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ru-RU" sz="15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рублей)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Удельный вес (%)</a:t>
                      </a:r>
                      <a:endParaRPr lang="ru-RU" sz="15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2023 год</a:t>
                      </a:r>
                    </a:p>
                    <a:p>
                      <a:pPr algn="ctr"/>
                      <a:r>
                        <a:rPr lang="ru-RU" sz="15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(тыс. рублей) </a:t>
                      </a:r>
                      <a:endParaRPr lang="ru-RU" sz="15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Удельный вес (%)</a:t>
                      </a:r>
                      <a:endParaRPr lang="ru-RU" sz="15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5482">
                <a:tc>
                  <a:txBody>
                    <a:bodyPr/>
                    <a:lstStyle/>
                    <a:p>
                      <a:pPr algn="l"/>
                      <a:r>
                        <a:rPr lang="ru-RU" sz="1700" dirty="0" smtClean="0"/>
                        <a:t>Налоговые доходы </a:t>
                      </a:r>
                      <a:endParaRPr lang="ru-RU" sz="1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351 001,4</a:t>
                      </a:r>
                      <a:endParaRPr lang="ru-RU" sz="1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21,1</a:t>
                      </a:r>
                      <a:endParaRPr lang="ru-RU" sz="1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345 433,4</a:t>
                      </a:r>
                      <a:endParaRPr lang="ru-RU" sz="1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23</a:t>
                      </a:r>
                      <a:endParaRPr lang="ru-RU" sz="1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362 642,3</a:t>
                      </a:r>
                      <a:endParaRPr lang="ru-RU" sz="1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24</a:t>
                      </a:r>
                      <a:endParaRPr lang="ru-RU" sz="17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60702">
                <a:tc>
                  <a:txBody>
                    <a:bodyPr/>
                    <a:lstStyle/>
                    <a:p>
                      <a:pPr algn="l"/>
                      <a:r>
                        <a:rPr lang="ru-RU" sz="1700" dirty="0" smtClean="0"/>
                        <a:t>Неналоговые доходы </a:t>
                      </a:r>
                      <a:endParaRPr lang="ru-RU" sz="1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17 179,8</a:t>
                      </a:r>
                      <a:endParaRPr lang="ru-RU" sz="1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1,0</a:t>
                      </a:r>
                      <a:endParaRPr lang="ru-RU" sz="1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16 469,3</a:t>
                      </a:r>
                      <a:endParaRPr lang="ru-RU" sz="1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1</a:t>
                      </a:r>
                      <a:endParaRPr lang="ru-RU" sz="1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16 485,5</a:t>
                      </a:r>
                      <a:endParaRPr lang="ru-RU" sz="1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1</a:t>
                      </a:r>
                      <a:endParaRPr lang="ru-RU" sz="17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36104">
                <a:tc>
                  <a:txBody>
                    <a:bodyPr/>
                    <a:lstStyle/>
                    <a:p>
                      <a:pPr algn="l"/>
                      <a:r>
                        <a:rPr lang="ru-RU" sz="1700" dirty="0" smtClean="0"/>
                        <a:t>Безвозмездные поступления </a:t>
                      </a:r>
                      <a:endParaRPr lang="ru-RU" sz="1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1 294 770,7</a:t>
                      </a:r>
                      <a:endParaRPr lang="ru-RU" sz="1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77,9</a:t>
                      </a:r>
                      <a:endParaRPr lang="ru-RU" sz="1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1 138 668,7</a:t>
                      </a:r>
                      <a:endParaRPr lang="ru-RU" sz="1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76</a:t>
                      </a:r>
                      <a:endParaRPr lang="ru-RU" sz="1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1 130 107,9</a:t>
                      </a:r>
                      <a:endParaRPr lang="ru-RU" sz="1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75</a:t>
                      </a:r>
                      <a:endParaRPr lang="ru-RU" sz="17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71271"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>
                          <a:solidFill>
                            <a:schemeClr val="tx1"/>
                          </a:solidFill>
                        </a:rPr>
                        <a:t>Всего</a:t>
                      </a:r>
                      <a:endParaRPr lang="ru-RU" sz="17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>
                          <a:solidFill>
                            <a:schemeClr val="tx1"/>
                          </a:solidFill>
                        </a:rPr>
                        <a:t>1 662 951,9</a:t>
                      </a:r>
                      <a:endParaRPr lang="ru-RU" sz="17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>
                          <a:solidFill>
                            <a:schemeClr val="tx1"/>
                          </a:solidFill>
                        </a:rPr>
                        <a:t>100</a:t>
                      </a:r>
                      <a:endParaRPr lang="ru-RU" sz="17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>
                          <a:solidFill>
                            <a:schemeClr val="tx1"/>
                          </a:solidFill>
                        </a:rPr>
                        <a:t>1 500 571 ,4</a:t>
                      </a:r>
                      <a:endParaRPr lang="ru-RU" sz="17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>
                          <a:solidFill>
                            <a:schemeClr val="tx1"/>
                          </a:solidFill>
                        </a:rPr>
                        <a:t>100</a:t>
                      </a:r>
                      <a:endParaRPr lang="ru-RU" sz="17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>
                          <a:solidFill>
                            <a:schemeClr val="tx1"/>
                          </a:solidFill>
                        </a:rPr>
                        <a:t>1 509 235,7</a:t>
                      </a:r>
                      <a:endParaRPr lang="ru-RU" sz="17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>
                          <a:solidFill>
                            <a:schemeClr val="tx1"/>
                          </a:solidFill>
                        </a:rPr>
                        <a:t>100</a:t>
                      </a:r>
                      <a:endParaRPr lang="ru-RU" sz="17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5F637-3BDB-4EA2-971F-416311994922}" type="slidenum">
              <a:rPr lang="ru-RU" smtClean="0"/>
              <a:pPr/>
              <a:t>18</a:t>
            </a:fld>
            <a:endParaRPr lang="ru-RU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127"/>
            <a:ext cx="9144000" cy="1623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05124936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xmlns="" val="191115291"/>
              </p:ext>
            </p:extLst>
          </p:nvPr>
        </p:nvGraphicFramePr>
        <p:xfrm>
          <a:off x="251520" y="3518248"/>
          <a:ext cx="3491880" cy="3339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xmlns="" val="3979797177"/>
              </p:ext>
            </p:extLst>
          </p:nvPr>
        </p:nvGraphicFramePr>
        <p:xfrm>
          <a:off x="3131840" y="2708920"/>
          <a:ext cx="3600400" cy="32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xmlns="" val="2631553085"/>
              </p:ext>
            </p:extLst>
          </p:nvPr>
        </p:nvGraphicFramePr>
        <p:xfrm>
          <a:off x="5724128" y="1556792"/>
          <a:ext cx="3419872" cy="309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5F637-3BDB-4EA2-971F-416311994922}" type="slidenum">
              <a:rPr lang="ru-RU" smtClean="0"/>
              <a:pPr/>
              <a:t>19</a:t>
            </a:fld>
            <a:endParaRPr lang="ru-RU"/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2" y="0"/>
            <a:ext cx="9143999" cy="1503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1463142"/>
            <a:ext cx="78488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700" b="1" dirty="0">
                <a:solidFill>
                  <a:schemeClr val="tx2"/>
                </a:solidFill>
              </a:rPr>
              <a:t>Структура налоговых и неналоговых</a:t>
            </a:r>
          </a:p>
          <a:p>
            <a:pPr algn="ctr"/>
            <a:r>
              <a:rPr lang="ru-RU" sz="2700" b="1" dirty="0">
                <a:solidFill>
                  <a:schemeClr val="tx2"/>
                </a:solidFill>
              </a:rPr>
              <a:t>доходов бюджета района в </a:t>
            </a:r>
            <a:r>
              <a:rPr lang="ru-RU" sz="2500" b="1" dirty="0" smtClean="0">
                <a:solidFill>
                  <a:schemeClr val="tx2"/>
                </a:solidFill>
              </a:rPr>
              <a:t>2021-2023</a:t>
            </a:r>
            <a:r>
              <a:rPr lang="ru-RU" sz="2700" b="1" dirty="0" smtClean="0">
                <a:solidFill>
                  <a:schemeClr val="tx2"/>
                </a:solidFill>
              </a:rPr>
              <a:t> </a:t>
            </a:r>
            <a:r>
              <a:rPr lang="ru-RU" sz="2700" b="1" dirty="0">
                <a:solidFill>
                  <a:schemeClr val="tx2"/>
                </a:solidFill>
              </a:rPr>
              <a:t>гг.</a:t>
            </a:r>
          </a:p>
        </p:txBody>
      </p:sp>
    </p:spTree>
    <p:extLst>
      <p:ext uri="{BB962C8B-B14F-4D97-AF65-F5344CB8AC3E}">
        <p14:creationId xmlns:p14="http://schemas.microsoft.com/office/powerpoint/2010/main" xmlns="" val="680557821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eader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1052735"/>
          </a:xfrm>
          <a:prstGeom prst="rect">
            <a:avLst/>
          </a:prstGeom>
        </p:spPr>
      </p:pic>
      <p:sp>
        <p:nvSpPr>
          <p:cNvPr id="9" name="WordArt 8"/>
          <p:cNvSpPr>
            <a:spLocks noChangeArrowheads="1" noChangeShapeType="1" noTextEdit="1"/>
          </p:cNvSpPr>
          <p:nvPr/>
        </p:nvSpPr>
        <p:spPr bwMode="auto">
          <a:xfrm>
            <a:off x="1437128" y="1340768"/>
            <a:ext cx="7090376" cy="9361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434"/>
              </a:avLst>
            </a:prstTxWarp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600" b="1" kern="10" spc="150" dirty="0">
                <a:ln w="11430"/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Уважаемые</a:t>
            </a:r>
            <a:r>
              <a:rPr lang="ru-RU" sz="3600" b="1" kern="10" spc="150" dirty="0">
                <a:ln w="11430"/>
                <a:solidFill>
                  <a:schemeClr val="accent2">
                    <a:lumMod val="60000"/>
                    <a:lumOff val="40000"/>
                  </a:schemeClr>
                </a:solidFill>
                <a:cs typeface="Times New Roman" panose="02020603050405020304" pitchFamily="18" charset="0"/>
              </a:rPr>
              <a:t> жители </a:t>
            </a:r>
            <a:r>
              <a:rPr lang="ru-RU" sz="3600" b="1" kern="10" spc="150" dirty="0" smtClean="0">
                <a:ln w="11430"/>
                <a:solidFill>
                  <a:schemeClr val="accent2">
                    <a:lumMod val="60000"/>
                    <a:lumOff val="40000"/>
                  </a:schemeClr>
                </a:solidFill>
                <a:cs typeface="Times New Roman" panose="02020603050405020304" pitchFamily="18" charset="0"/>
              </a:rPr>
              <a:t>Усть-Куломского района</a:t>
            </a:r>
            <a:r>
              <a:rPr lang="ru-RU" sz="3600" b="1" kern="10" spc="150" dirty="0" smtClean="0">
                <a:ln w="11430"/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!</a:t>
            </a:r>
            <a:endParaRPr lang="ru-RU" sz="3600" b="1" kern="10" spc="150" dirty="0">
              <a:ln w="11430"/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7504" y="2420888"/>
            <a:ext cx="8856984" cy="304698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  <a:softEdge rad="12700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cs typeface="Times New Roman" pitchFamily="18" charset="0"/>
              </a:rPr>
              <a:t>                   </a:t>
            </a:r>
            <a:r>
              <a:rPr lang="ru-RU" sz="1600" dirty="0" smtClean="0">
                <a:cs typeface="Times New Roman" pitchFamily="18" charset="0"/>
              </a:rPr>
              <a:t>Вашему вниманию представлен информационный материал - «Бюджет для граждан» по проекту бюджета района на 2021 – 2023 годы, который разработан в целях реализации статьи 36 Бюджетного кодекса РФ (принцип прозрачности (открытости)) для ознакомления граждан с основными параметрами бюджета муниципального образования, с задачами и приоритетными направлениями бюджетной политики, источниками доходов бюджета, бюджетными расходами, и долговыми обязательствами.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  Наша цель – показать в доступной и понятной для граждан форме основные параметры бюджета района.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   «Бюджет для граждан» направлен на повышение финансовой грамотности населения, а также на получение обратной связи от граждан, которым интересна и не безразлична жизнь родного района.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alphagamma-companies-are-bought-not-sold-entrepreneurshi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196752"/>
            <a:ext cx="1437128" cy="9578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бизнесмен-а-ресуя-встречу-вокруг-таб-ицы-за-а-засе-аний-прав-ения-3722321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76256" y="5757856"/>
            <a:ext cx="1651248" cy="1100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5F637-3BDB-4EA2-971F-416311994922}" type="slidenum">
              <a:rPr lang="ru-RU" smtClean="0"/>
              <a:pPr/>
              <a:t>2</a:t>
            </a:fld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344240"/>
          </a:xfrm>
          <a:prstGeom prst="rect">
            <a:avLst/>
          </a:prstGeom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0" y="1556792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700" b="1" dirty="0" smtClean="0">
                <a:solidFill>
                  <a:schemeClr val="accent6">
                    <a:lumMod val="75000"/>
                  </a:schemeClr>
                </a:solidFill>
              </a:rPr>
              <a:t>Бюджетная обеспеченность налоговыми и неналоговыми доходами на душу населения</a:t>
            </a:r>
            <a:endParaRPr lang="ru-RU" sz="27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5662016"/>
              </p:ext>
            </p:extLst>
          </p:nvPr>
        </p:nvGraphicFramePr>
        <p:xfrm>
          <a:off x="1" y="2461469"/>
          <a:ext cx="9143999" cy="4423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5549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6052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7189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8043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47565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925641"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2018 год</a:t>
                      </a:r>
                      <a:endParaRPr lang="ru-RU" sz="20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2019 год</a:t>
                      </a:r>
                    </a:p>
                  </a:txBody>
                  <a:tcPr anchor="ctr"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2020 год</a:t>
                      </a:r>
                    </a:p>
                  </a:txBody>
                  <a:tcPr anchor="ctr"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2021 год</a:t>
                      </a:r>
                    </a:p>
                    <a:p>
                      <a:pPr algn="ctr"/>
                      <a:endParaRPr lang="ru-RU" sz="20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CC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41811"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Численность </a:t>
                      </a:r>
                    </a:p>
                    <a:p>
                      <a:pPr algn="l"/>
                      <a:r>
                        <a:rPr lang="ru-RU" sz="20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(тыс. человек)</a:t>
                      </a:r>
                      <a:endParaRPr lang="ru-RU" sz="20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23,9</a:t>
                      </a:r>
                      <a:endParaRPr lang="ru-RU" sz="19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23,6</a:t>
                      </a:r>
                      <a:endParaRPr lang="ru-RU" sz="19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23,3</a:t>
                      </a:r>
                      <a:endParaRPr lang="ru-RU" sz="19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22,9</a:t>
                      </a:r>
                      <a:endParaRPr lang="ru-RU" sz="19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51626"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Налоговые и неналоговые доходы (тыс. рублей)</a:t>
                      </a:r>
                      <a:endParaRPr lang="ru-RU" sz="20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343 078,7</a:t>
                      </a:r>
                      <a:endParaRPr lang="ru-RU" sz="19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278 097,4</a:t>
                      </a:r>
                      <a:endParaRPr lang="ru-RU" sz="19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364 218,6</a:t>
                      </a:r>
                      <a:endParaRPr lang="ru-RU" sz="19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368 181,2</a:t>
                      </a:r>
                      <a:endParaRPr lang="ru-RU" sz="19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224136"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Объем доходов в расчете на 1 жителя (рублей)</a:t>
                      </a:r>
                      <a:endParaRPr lang="ru-RU" sz="20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14 354,76</a:t>
                      </a:r>
                      <a:endParaRPr lang="ru-RU" sz="19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11 783,79</a:t>
                      </a:r>
                      <a:endParaRPr lang="ru-RU" sz="19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15 631,70</a:t>
                      </a:r>
                      <a:endParaRPr lang="ru-RU" sz="19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16 077,79</a:t>
                      </a:r>
                      <a:endParaRPr lang="ru-RU" sz="19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Номер слайда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5F637-3BDB-4EA2-971F-416311994922}" type="slidenum">
              <a:rPr lang="ru-RU" smtClean="0"/>
              <a:pPr/>
              <a:t>20</a:t>
            </a:fld>
            <a:endParaRPr lang="ru-RU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5411"/>
            <a:ext cx="9144000" cy="1572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82816955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13537909"/>
              </p:ext>
            </p:extLst>
          </p:nvPr>
        </p:nvGraphicFramePr>
        <p:xfrm>
          <a:off x="0" y="855740"/>
          <a:ext cx="9144001" cy="616014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33397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51277"/>
                <a:gridCol w="3658751"/>
              </a:tblGrid>
              <a:tr h="358021"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tx1"/>
                          </a:solidFill>
                        </a:rPr>
                        <a:t>Наименование</a:t>
                      </a:r>
                      <a:endParaRPr lang="ru-RU" sz="15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tx1"/>
                          </a:solidFill>
                        </a:rPr>
                        <a:t>Норматив зачисления (%)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47950">
                <a:tc>
                  <a:txBody>
                    <a:bodyPr/>
                    <a:lstStyle/>
                    <a:p>
                      <a:pPr algn="l"/>
                      <a:r>
                        <a:rPr lang="ru-RU" sz="1500" dirty="0" smtClean="0">
                          <a:solidFill>
                            <a:schemeClr val="tx1"/>
                          </a:solidFill>
                        </a:rPr>
                        <a:t>Налог на доходы физических</a:t>
                      </a:r>
                      <a:r>
                        <a:rPr lang="ru-RU" sz="1500" baseline="0" dirty="0" smtClean="0">
                          <a:solidFill>
                            <a:schemeClr val="tx1"/>
                          </a:solidFill>
                        </a:rPr>
                        <a:t> лиц</a:t>
                      </a:r>
                      <a:endParaRPr lang="ru-RU" sz="15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ru-RU" sz="1500" dirty="0" smtClean="0">
                          <a:solidFill>
                            <a:schemeClr val="tx1"/>
                          </a:solidFill>
                        </a:rPr>
                        <a:t>БК РФ -2%, Закон РК «О республиканском бюджете РК на 2021 - 2023 г.» - 56% (при ставке налога 13%) и 48,7% (при ставке налога 15%), Закон РК от 01.10.2007 № 88-РЗ "О бюджетной системе и бюджетном процессе в РК» - 29%</a:t>
                      </a:r>
                      <a:endParaRPr lang="ru-RU" sz="15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56925">
                <a:tc>
                  <a:txBody>
                    <a:bodyPr/>
                    <a:lstStyle/>
                    <a:p>
                      <a:pPr algn="l"/>
                      <a:r>
                        <a:rPr lang="ru-RU" sz="1500" dirty="0" smtClean="0">
                          <a:solidFill>
                            <a:schemeClr val="tx1"/>
                          </a:solidFill>
                        </a:rPr>
                        <a:t>Акцизы на нефтепродукты</a:t>
                      </a:r>
                      <a:endParaRPr lang="ru-RU" sz="15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ru-RU" sz="1500" dirty="0" smtClean="0">
                          <a:solidFill>
                            <a:schemeClr val="tx1"/>
                          </a:solidFill>
                        </a:rPr>
                        <a:t>Закон РК «О республиканском бюджете РК на 2021-2023 г.» - 1,0965% </a:t>
                      </a:r>
                      <a:endParaRPr lang="ru-RU" sz="15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88977">
                <a:tc>
                  <a:txBody>
                    <a:bodyPr/>
                    <a:lstStyle/>
                    <a:p>
                      <a:pPr algn="l"/>
                      <a:r>
                        <a:rPr lang="ru-RU" sz="1500" dirty="0" smtClean="0">
                          <a:solidFill>
                            <a:schemeClr val="tx1"/>
                          </a:solidFill>
                        </a:rPr>
                        <a:t>Налог, взимаемый в связи с применением упрощенной системы налогообложения</a:t>
                      </a:r>
                      <a:endParaRPr lang="ru-RU" sz="15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ru-RU" sz="1500" dirty="0" smtClean="0">
                          <a:solidFill>
                            <a:schemeClr val="tx1"/>
                          </a:solidFill>
                        </a:rPr>
                        <a:t>Закон РК от 01.10.2007 № 88-РЗ "О бюджетной системе и бюджетном процессе в РК» - 50%</a:t>
                      </a:r>
                      <a:endParaRPr lang="ru-RU" sz="15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44763">
                <a:tc>
                  <a:txBody>
                    <a:bodyPr/>
                    <a:lstStyle/>
                    <a:p>
                      <a:pPr algn="l"/>
                      <a:r>
                        <a:rPr lang="ru-RU" sz="1500" dirty="0" smtClean="0">
                          <a:solidFill>
                            <a:schemeClr val="tx1"/>
                          </a:solidFill>
                        </a:rPr>
                        <a:t>Единый сельскохозяйственный налог</a:t>
                      </a:r>
                      <a:endParaRPr lang="ru-RU" sz="15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1500" dirty="0" smtClean="0"/>
                        <a:t>БК РФ – 70% в муниципальные районы, 30% - в сельские поселения</a:t>
                      </a:r>
                      <a:endParaRPr lang="ru-RU" sz="15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56925">
                <a:tc>
                  <a:txBody>
                    <a:bodyPr/>
                    <a:lstStyle/>
                    <a:p>
                      <a:pPr algn="l"/>
                      <a:r>
                        <a:rPr lang="ru-RU" sz="1500" dirty="0" smtClean="0">
                          <a:solidFill>
                            <a:schemeClr val="tx1"/>
                          </a:solidFill>
                        </a:rPr>
                        <a:t>Плата за негативное воздействие на окружающую среду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1500" dirty="0" smtClean="0"/>
                        <a:t>БК РФ - 60 %</a:t>
                      </a:r>
                      <a:r>
                        <a:rPr lang="ru-RU" sz="1500" baseline="0" dirty="0" smtClean="0"/>
                        <a:t> в муниципальные районы, 40% - в субъект</a:t>
                      </a:r>
                      <a:endParaRPr lang="ru-RU" sz="15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548698">
                <a:tc gridSpan="2">
                  <a:txBody>
                    <a:bodyPr/>
                    <a:lstStyle/>
                    <a:p>
                      <a:pPr algn="l"/>
                      <a:r>
                        <a:rPr lang="ru-RU" sz="1500" dirty="0" smtClean="0">
                          <a:solidFill>
                            <a:schemeClr val="tx1"/>
                          </a:solidFill>
                        </a:rPr>
                        <a:t>- Налог, взимаемый в связи с применением патентной системы налогообложения</a:t>
                      </a:r>
                    </a:p>
                    <a:p>
                      <a:pPr algn="l"/>
                      <a:r>
                        <a:rPr lang="ru-RU" sz="1500" dirty="0" smtClean="0">
                          <a:solidFill>
                            <a:schemeClr val="tx1"/>
                          </a:solidFill>
                        </a:rPr>
                        <a:t>- Государственная пошлина</a:t>
                      </a:r>
                    </a:p>
                    <a:p>
                      <a:pPr algn="l"/>
                      <a:r>
                        <a:rPr lang="ru-RU" sz="1500" dirty="0" smtClean="0">
                          <a:solidFill>
                            <a:schemeClr val="tx1"/>
                          </a:solidFill>
                        </a:rPr>
                        <a:t>- Доходы от использования имущества</a:t>
                      </a:r>
                    </a:p>
                    <a:p>
                      <a:pPr algn="l"/>
                      <a:r>
                        <a:rPr lang="ru-RU" sz="1500" dirty="0" smtClean="0">
                          <a:solidFill>
                            <a:schemeClr val="tx1"/>
                          </a:solidFill>
                        </a:rPr>
                        <a:t>- Прочие доходы от оказания платных услуг</a:t>
                      </a:r>
                    </a:p>
                    <a:p>
                      <a:pPr algn="l"/>
                      <a:r>
                        <a:rPr lang="ru-RU" sz="1500" dirty="0" smtClean="0">
                          <a:solidFill>
                            <a:schemeClr val="tx1"/>
                          </a:solidFill>
                        </a:rPr>
                        <a:t>- Доходы от продажи материальных и нематериальных активов</a:t>
                      </a:r>
                    </a:p>
                    <a:p>
                      <a:pPr algn="l"/>
                      <a:r>
                        <a:rPr lang="ru-RU" sz="1500" dirty="0" smtClean="0">
                          <a:solidFill>
                            <a:schemeClr val="tx1"/>
                          </a:solidFill>
                        </a:rPr>
                        <a:t>- Денежные взыскания (штрафы)</a:t>
                      </a:r>
                    </a:p>
                    <a:p>
                      <a:pPr algn="l"/>
                      <a:endParaRPr lang="ru-RU" sz="15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100%</a:t>
                      </a:r>
                      <a:endParaRPr lang="ru-RU" sz="15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" name="Номер слайда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5F637-3BDB-4EA2-971F-416311994922}" type="slidenum">
              <a:rPr lang="ru-RU" smtClean="0"/>
              <a:pPr/>
              <a:t>21</a:t>
            </a:fld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Нормативы зачисления налоговых и неналоговых доходов в бюджет МО МР «Усть-Куломский» в 2021-2023 годах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2741645418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687" y="1379724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Структура доходов бюджета МО МР «Усть-Куломский» на 2021-2023 годы       </a:t>
            </a:r>
            <a:r>
              <a:rPr lang="ru-RU" sz="1200" b="1" dirty="0" smtClean="0"/>
              <a:t>тыс. рублей</a:t>
            </a: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82726704"/>
              </p:ext>
            </p:extLst>
          </p:nvPr>
        </p:nvGraphicFramePr>
        <p:xfrm>
          <a:off x="21778" y="2149936"/>
          <a:ext cx="9014718" cy="462383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810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171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1585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007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57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Налоговые</a:t>
                      </a:r>
                      <a:r>
                        <a:rPr lang="ru-RU" sz="1800" b="1" baseline="0" dirty="0" smtClean="0"/>
                        <a:t> доходы</a:t>
                      </a:r>
                      <a:endParaRPr lang="ru-RU" sz="18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2021 год</a:t>
                      </a:r>
                      <a:endParaRPr lang="ru-RU" sz="18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2022 год</a:t>
                      </a:r>
                      <a:endParaRPr lang="ru-RU" sz="18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2023 год</a:t>
                      </a:r>
                      <a:endParaRPr lang="ru-RU" sz="18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7840">
                <a:tc>
                  <a:txBody>
                    <a:bodyPr/>
                    <a:lstStyle/>
                    <a:p>
                      <a:pPr algn="l"/>
                      <a:r>
                        <a:rPr lang="ru-RU" sz="1800" dirty="0" smtClean="0"/>
                        <a:t>Налог на доходы физических лиц </a:t>
                      </a:r>
                      <a:endParaRPr lang="ru-RU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309 586</a:t>
                      </a:r>
                      <a:endParaRPr lang="ru-RU" sz="17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304 535</a:t>
                      </a:r>
                      <a:endParaRPr lang="ru-RU" sz="17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313 404</a:t>
                      </a:r>
                      <a:endParaRPr lang="ru-RU" sz="17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7840">
                <a:tc>
                  <a:txBody>
                    <a:bodyPr/>
                    <a:lstStyle/>
                    <a:p>
                      <a:pPr algn="l"/>
                      <a:r>
                        <a:rPr lang="ru-RU" sz="1800" dirty="0" smtClean="0"/>
                        <a:t>Акцизы на нефтепродукты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29 806,4</a:t>
                      </a:r>
                      <a:endParaRPr lang="ru-RU" sz="17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30 994,4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31 562,3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4599">
                <a:tc>
                  <a:txBody>
                    <a:bodyPr/>
                    <a:lstStyle/>
                    <a:p>
                      <a:pPr algn="l"/>
                      <a:r>
                        <a:rPr lang="ru-RU" sz="1800" dirty="0" smtClean="0"/>
                        <a:t>Налог взимаемый в связи с применением упрощенной системы налогообложения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7 015</a:t>
                      </a:r>
                      <a:endParaRPr lang="ru-RU" sz="17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7 200</a:t>
                      </a:r>
                      <a:endParaRPr lang="ru-RU" sz="17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14</a:t>
                      </a:r>
                      <a:r>
                        <a:rPr lang="ru-RU" sz="1700" baseline="0" dirty="0" smtClean="0"/>
                        <a:t> 960</a:t>
                      </a:r>
                      <a:endParaRPr lang="ru-RU" sz="17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26219">
                <a:tc>
                  <a:txBody>
                    <a:bodyPr/>
                    <a:lstStyle/>
                    <a:p>
                      <a:pPr algn="l"/>
                      <a:r>
                        <a:rPr lang="ru-RU" sz="1800" dirty="0" smtClean="0"/>
                        <a:t>Единый налог на вмененный доход для отдельных видов деятельности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1 900</a:t>
                      </a:r>
                      <a:endParaRPr lang="ru-RU" sz="17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0</a:t>
                      </a:r>
                      <a:endParaRPr lang="ru-RU" sz="17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0</a:t>
                      </a:r>
                      <a:endParaRPr lang="ru-RU" sz="17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57840">
                <a:tc>
                  <a:txBody>
                    <a:bodyPr/>
                    <a:lstStyle/>
                    <a:p>
                      <a:pPr algn="l"/>
                      <a:r>
                        <a:rPr lang="ru-RU" sz="1800" dirty="0" smtClean="0"/>
                        <a:t>Единый сельскохозяйственный налог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194</a:t>
                      </a:r>
                      <a:endParaRPr lang="ru-RU" sz="17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194</a:t>
                      </a:r>
                      <a:endParaRPr lang="ru-RU" sz="17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196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894599">
                <a:tc>
                  <a:txBody>
                    <a:bodyPr/>
                    <a:lstStyle/>
                    <a:p>
                      <a:pPr algn="l"/>
                      <a:r>
                        <a:rPr lang="ru-RU" sz="1800" dirty="0" smtClean="0"/>
                        <a:t>Налог, взимаемый в связи с применением патентной системы налогообложения</a:t>
                      </a:r>
                      <a:endParaRPr lang="ru-RU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445</a:t>
                      </a:r>
                      <a:endParaRPr lang="ru-RU" sz="17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450</a:t>
                      </a:r>
                      <a:endParaRPr lang="ru-RU" sz="17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460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840">
                <a:tc>
                  <a:txBody>
                    <a:bodyPr/>
                    <a:lstStyle/>
                    <a:p>
                      <a:pPr algn="l"/>
                      <a:r>
                        <a:rPr lang="ru-RU" sz="1800" dirty="0" smtClean="0"/>
                        <a:t>Государственная пошлина</a:t>
                      </a:r>
                      <a:endParaRPr lang="ru-RU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2 055</a:t>
                      </a:r>
                      <a:endParaRPr lang="ru-RU" sz="17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2 060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2 060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31888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ИТОГО:</a:t>
                      </a:r>
                      <a:endParaRPr lang="ru-RU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dirty="0" smtClean="0"/>
                        <a:t>351 001,4</a:t>
                      </a:r>
                      <a:endParaRPr lang="ru-RU" sz="17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345 433,4</a:t>
                      </a:r>
                      <a:endParaRPr lang="ru-RU" sz="17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362 642,3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5F637-3BDB-4EA2-971F-416311994922}" type="slidenum">
              <a:rPr lang="ru-RU" smtClean="0"/>
              <a:pPr/>
              <a:t>22</a:t>
            </a:fld>
            <a:endParaRPr lang="ru-RU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127"/>
            <a:ext cx="9144000" cy="1623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64655715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7544" y="1484784"/>
            <a:ext cx="846331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Структура доходов бюджета МО МР «Усть-Куломский» на 2021-2023 г.</a:t>
            </a:r>
            <a:endParaRPr lang="ru-RU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16526719"/>
              </p:ext>
            </p:extLst>
          </p:nvPr>
        </p:nvGraphicFramePr>
        <p:xfrm>
          <a:off x="0" y="2276871"/>
          <a:ext cx="9144000" cy="40543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86003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0364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10173"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/>
                        <a:t>Неналоговые доходы</a:t>
                      </a:r>
                      <a:endParaRPr lang="ru-RU" sz="19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/>
                        <a:t>2021 год</a:t>
                      </a:r>
                      <a:endParaRPr lang="ru-RU" sz="19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/>
                        <a:t>2022 год</a:t>
                      </a:r>
                      <a:endParaRPr lang="ru-RU" sz="19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/>
                        <a:t>2023 год</a:t>
                      </a:r>
                      <a:endParaRPr lang="ru-RU" sz="19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92944">
                <a:tc>
                  <a:txBody>
                    <a:bodyPr/>
                    <a:lstStyle/>
                    <a:p>
                      <a:pPr algn="l"/>
                      <a:r>
                        <a:rPr lang="ru-RU" sz="1900" dirty="0" smtClean="0"/>
                        <a:t>Доходы от использования имущества</a:t>
                      </a:r>
                      <a:endParaRPr lang="ru-RU" sz="19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latin typeface="+mn-lt"/>
                        </a:rPr>
                        <a:t>14 666</a:t>
                      </a:r>
                      <a:endParaRPr lang="ru-RU" sz="19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latin typeface="+mn-lt"/>
                        </a:rPr>
                        <a:t>14 566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latin typeface="+mn-lt"/>
                        </a:rPr>
                        <a:t>14 566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25691">
                <a:tc>
                  <a:txBody>
                    <a:bodyPr/>
                    <a:lstStyle/>
                    <a:p>
                      <a:pPr algn="l"/>
                      <a:r>
                        <a:rPr lang="ru-RU" sz="1900" dirty="0" smtClean="0"/>
                        <a:t>Доходы от продажи материальных и нематериальных активов</a:t>
                      </a:r>
                      <a:endParaRPr lang="ru-RU" sz="19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latin typeface="+mn-lt"/>
                        </a:rPr>
                        <a:t>1 126</a:t>
                      </a:r>
                      <a:endParaRPr lang="ru-RU" sz="19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latin typeface="+mn-lt"/>
                        </a:rPr>
                        <a:t>500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latin typeface="+mn-lt"/>
                        </a:rPr>
                        <a:t>500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10173">
                <a:tc>
                  <a:txBody>
                    <a:bodyPr/>
                    <a:lstStyle/>
                    <a:p>
                      <a:pPr algn="l"/>
                      <a:r>
                        <a:rPr lang="ru-RU" sz="1900" dirty="0" smtClean="0"/>
                        <a:t>Штрафы, санкции,  возмещение ущерба </a:t>
                      </a:r>
                      <a:endParaRPr lang="ru-RU" sz="19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latin typeface="+mn-lt"/>
                        </a:rPr>
                        <a:t>1</a:t>
                      </a:r>
                      <a:r>
                        <a:rPr lang="ru-RU" sz="1900" baseline="0" dirty="0" smtClean="0">
                          <a:latin typeface="+mn-lt"/>
                        </a:rPr>
                        <a:t> 000</a:t>
                      </a:r>
                      <a:endParaRPr lang="ru-RU" sz="19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latin typeface="+mn-lt"/>
                        </a:rPr>
                        <a:t>1 000</a:t>
                      </a:r>
                      <a:endParaRPr lang="ru-RU" sz="19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latin typeface="+mn-lt"/>
                        </a:rPr>
                        <a:t>1 000</a:t>
                      </a:r>
                      <a:endParaRPr lang="ru-RU" sz="19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25691">
                <a:tc>
                  <a:txBody>
                    <a:bodyPr/>
                    <a:lstStyle/>
                    <a:p>
                      <a:pPr algn="l"/>
                      <a:r>
                        <a:rPr lang="ru-RU" sz="1900" dirty="0" smtClean="0"/>
                        <a:t>Платежи при пользовании природными ресурсами </a:t>
                      </a:r>
                      <a:endParaRPr lang="ru-RU" sz="19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latin typeface="+mn-lt"/>
                        </a:rPr>
                        <a:t>387,8</a:t>
                      </a:r>
                      <a:endParaRPr lang="ru-RU" sz="19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latin typeface="+mn-lt"/>
                        </a:rPr>
                        <a:t>403,3</a:t>
                      </a:r>
                      <a:endParaRPr lang="ru-RU" sz="19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latin typeface="+mn-lt"/>
                        </a:rPr>
                        <a:t>419,5</a:t>
                      </a:r>
                      <a:endParaRPr lang="ru-RU" sz="19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63958">
                <a:tc>
                  <a:txBody>
                    <a:bodyPr/>
                    <a:lstStyle/>
                    <a:p>
                      <a:pPr algn="l"/>
                      <a:r>
                        <a:rPr lang="ru-RU" sz="1900" dirty="0" smtClean="0"/>
                        <a:t>ИТОГО</a:t>
                      </a:r>
                      <a:endParaRPr lang="ru-RU" sz="19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latin typeface="+mn-lt"/>
                        </a:rPr>
                        <a:t>17 179,8</a:t>
                      </a:r>
                      <a:endParaRPr lang="ru-RU" sz="19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latin typeface="+mn-lt"/>
                        </a:rPr>
                        <a:t>16 469,3</a:t>
                      </a:r>
                      <a:endParaRPr lang="ru-RU" sz="19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latin typeface="+mn-lt"/>
                        </a:rPr>
                        <a:t>16</a:t>
                      </a:r>
                      <a:r>
                        <a:rPr lang="ru-RU" sz="1900" baseline="0" dirty="0" smtClean="0">
                          <a:latin typeface="+mn-lt"/>
                        </a:rPr>
                        <a:t> 485,5</a:t>
                      </a:r>
                      <a:endParaRPr lang="ru-RU" sz="1900" dirty="0" smtClean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725691"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/>
                        <a:t>Безвозмездные поступления</a:t>
                      </a:r>
                      <a:endParaRPr lang="ru-RU" sz="19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latin typeface="+mn-lt"/>
                        </a:rPr>
                        <a:t>1 294 770,8</a:t>
                      </a:r>
                      <a:endParaRPr lang="ru-RU" sz="19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latin typeface="+mn-lt"/>
                        </a:rPr>
                        <a:t>1 138 668,7</a:t>
                      </a:r>
                      <a:endParaRPr lang="ru-RU" sz="19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latin typeface="+mn-lt"/>
                        </a:rPr>
                        <a:t>1 130 107,9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5F637-3BDB-4EA2-971F-416311994922}" type="slidenum">
              <a:rPr lang="ru-RU" smtClean="0"/>
              <a:pPr/>
              <a:t>23</a:t>
            </a:fld>
            <a:endParaRPr lang="ru-RU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127"/>
            <a:ext cx="9144000" cy="1479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7602388" y="1561728"/>
            <a:ext cx="1459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ru-RU" dirty="0" smtClean="0"/>
          </a:p>
          <a:p>
            <a:pPr algn="r"/>
            <a:r>
              <a:rPr lang="ru-RU" dirty="0" smtClean="0"/>
              <a:t>тыс. рублей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76490365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WordArt 54"/>
          <p:cNvSpPr>
            <a:spLocks noChangeArrowheads="1" noChangeShapeType="1" noTextEdit="1"/>
          </p:cNvSpPr>
          <p:nvPr/>
        </p:nvSpPr>
        <p:spPr bwMode="auto">
          <a:xfrm>
            <a:off x="107504" y="1370510"/>
            <a:ext cx="8928992" cy="49949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600" kern="10" dirty="0">
                <a:ln w="10160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</a:rPr>
              <a:t>Расходы бюджета </a:t>
            </a:r>
            <a:r>
              <a:rPr lang="ru-RU" sz="1600" kern="10" dirty="0" smtClean="0">
                <a:ln w="10160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</a:rPr>
              <a:t>МО МР «Усть-Куломский»</a:t>
            </a:r>
            <a:endParaRPr lang="ru-RU" sz="1600" kern="10" dirty="0">
              <a:ln w="10160">
                <a:solidFill>
                  <a:schemeClr val="accent2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WordArt 47"/>
          <p:cNvSpPr>
            <a:spLocks noChangeArrowheads="1" noChangeShapeType="1" noTextEdit="1"/>
          </p:cNvSpPr>
          <p:nvPr/>
        </p:nvSpPr>
        <p:spPr bwMode="auto">
          <a:xfrm>
            <a:off x="1619672" y="1988838"/>
            <a:ext cx="1440160" cy="360042"/>
          </a:xfrm>
          <a:prstGeom prst="rect">
            <a:avLst/>
          </a:prstGeom>
          <a:ln>
            <a:noFill/>
          </a:ln>
        </p:spPr>
        <p:txBody>
          <a:bodyPr wrap="none" fromWordArt="1">
            <a:prstTxWarp prst="textPlain">
              <a:avLst>
                <a:gd name="adj" fmla="val 48367"/>
              </a:avLst>
            </a:prstTxWarp>
          </a:bodyPr>
          <a:lstStyle/>
          <a:p>
            <a:pPr algn="ctr"/>
            <a:r>
              <a:rPr lang="ru-RU" sz="16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6B55EF"/>
                </a:solidFill>
                <a:cs typeface="Times New Roman" pitchFamily="18" charset="0"/>
              </a:rPr>
              <a:t>1 657 891,9</a:t>
            </a:r>
            <a:endParaRPr lang="ru-RU" sz="1600" b="1" kern="10" dirty="0">
              <a:ln w="9525">
                <a:noFill/>
                <a:round/>
                <a:headEnd/>
                <a:tailEnd/>
              </a:ln>
              <a:solidFill>
                <a:srgbClr val="6B55EF"/>
              </a:solidFill>
              <a:cs typeface="Times New Roman" pitchFamily="18" charset="0"/>
            </a:endParaRPr>
          </a:p>
        </p:txBody>
      </p:sp>
      <p:sp>
        <p:nvSpPr>
          <p:cNvPr id="9" name="WordArt 52"/>
          <p:cNvSpPr>
            <a:spLocks noChangeArrowheads="1" noChangeShapeType="1" noTextEdit="1"/>
          </p:cNvSpPr>
          <p:nvPr/>
        </p:nvSpPr>
        <p:spPr bwMode="auto">
          <a:xfrm>
            <a:off x="3995936" y="1988838"/>
            <a:ext cx="1428760" cy="36004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416"/>
              </a:avLst>
            </a:prstTxWarp>
          </a:bodyPr>
          <a:lstStyle/>
          <a:p>
            <a:pPr algn="ctr"/>
            <a:r>
              <a:rPr lang="ru-RU" sz="16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6B55EF"/>
                </a:solidFill>
                <a:cs typeface="Times New Roman" pitchFamily="18" charset="0"/>
              </a:rPr>
              <a:t>1 491 001,4</a:t>
            </a:r>
            <a:endParaRPr lang="ru-RU" sz="1600" b="1" kern="10" dirty="0">
              <a:ln w="9525">
                <a:noFill/>
                <a:round/>
                <a:headEnd/>
                <a:tailEnd/>
              </a:ln>
              <a:solidFill>
                <a:srgbClr val="6B55EF"/>
              </a:solidFill>
              <a:cs typeface="Times New Roman" pitchFamily="18" charset="0"/>
            </a:endParaRPr>
          </a:p>
        </p:txBody>
      </p:sp>
      <p:sp>
        <p:nvSpPr>
          <p:cNvPr id="10" name="WordArt 53"/>
          <p:cNvSpPr>
            <a:spLocks noChangeArrowheads="1" noChangeShapeType="1" noTextEdit="1"/>
          </p:cNvSpPr>
          <p:nvPr/>
        </p:nvSpPr>
        <p:spPr bwMode="auto">
          <a:xfrm>
            <a:off x="6516216" y="1988840"/>
            <a:ext cx="1367978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454"/>
              </a:avLst>
            </a:prstTxWarp>
          </a:bodyPr>
          <a:lstStyle/>
          <a:p>
            <a:pPr algn="ctr"/>
            <a:r>
              <a:rPr lang="ru-RU" sz="16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6B55EF"/>
                </a:solidFill>
                <a:cs typeface="Times New Roman" pitchFamily="18" charset="0"/>
              </a:rPr>
              <a:t>1 506 625,7</a:t>
            </a:r>
            <a:endParaRPr lang="ru-RU" sz="1600" b="1" kern="10" dirty="0">
              <a:ln w="9525">
                <a:noFill/>
                <a:round/>
                <a:headEnd/>
                <a:tailEnd/>
              </a:ln>
              <a:solidFill>
                <a:srgbClr val="6B55EF"/>
              </a:solidFill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619672" y="2348880"/>
            <a:ext cx="142876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cs typeface="+mn-cs"/>
              </a:rPr>
              <a:t>  </a:t>
            </a:r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cs typeface="+mn-cs"/>
              </a:rPr>
              <a:t>2021</a:t>
            </a:r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cs typeface="+mn-cs"/>
              </a:rPr>
              <a:t> год</a:t>
            </a:r>
            <a:endParaRPr lang="ru-RU" sz="1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11960" y="2348880"/>
            <a:ext cx="114300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cap="all" dirty="0" smtClean="0">
                <a:ln w="90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cs typeface="+mn-cs"/>
              </a:rPr>
              <a:t>2022 год</a:t>
            </a:r>
            <a:endParaRPr lang="ru-RU" sz="1600" b="1" cap="all" dirty="0">
              <a:ln w="9000" cmpd="sng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cs typeface="+mn-cs"/>
            </a:endParaRPr>
          </a:p>
        </p:txBody>
      </p:sp>
      <p:sp>
        <p:nvSpPr>
          <p:cNvPr id="13" name="Text Box 29"/>
          <p:cNvSpPr txBox="1">
            <a:spLocks noChangeArrowheads="1"/>
          </p:cNvSpPr>
          <p:nvPr/>
        </p:nvSpPr>
        <p:spPr bwMode="auto">
          <a:xfrm>
            <a:off x="6660232" y="2348880"/>
            <a:ext cx="1223962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2023 ГОД</a:t>
            </a:r>
            <a:endParaRPr lang="ru-RU" sz="16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07504" y="2780928"/>
            <a:ext cx="6552728" cy="1778496"/>
          </a:xfrm>
          <a:prstGeom prst="roundRect">
            <a:avLst>
              <a:gd name="adj" fmla="val 14525"/>
            </a:avLst>
          </a:prstGeom>
          <a:solidFill>
            <a:schemeClr val="accent1">
              <a:alpha val="3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dirty="0" smtClean="0">
                <a:solidFill>
                  <a:srgbClr val="000000"/>
                </a:solidFill>
                <a:cs typeface="Arial" pitchFamily="34" charset="0"/>
              </a:rPr>
              <a:t>Планирование расходов осуществляется по Методике формирования проекта бюджета МО МР «Усть-Куломский» на 2021 год и на плановый период 2022–2023 годов, утвержденной финансовым управлением АМР «Усть-Куломский» и одобренной  Комиссией  по разработке  проекта бюджета МО МР «Усть-Куломский»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709267" y="4703440"/>
            <a:ext cx="6048672" cy="1728192"/>
          </a:xfrm>
          <a:prstGeom prst="roundRect">
            <a:avLst/>
          </a:prstGeom>
          <a:solidFill>
            <a:schemeClr val="accent1">
              <a:alpha val="3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0000"/>
                </a:solidFill>
                <a:cs typeface="Arial" pitchFamily="34" charset="0"/>
              </a:rPr>
              <a:t>Расходы бюджета МО МР «Усть-Куломский» на очередной финансовый период определены исходя из  ожидаемого исполнения бюджета МО МР «Усть-Куломский» за 2020 год</a:t>
            </a:r>
            <a:endParaRPr lang="ru-RU" dirty="0"/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8460432" y="6407944"/>
            <a:ext cx="552600" cy="365125"/>
          </a:xfrm>
        </p:spPr>
        <p:txBody>
          <a:bodyPr/>
          <a:lstStyle/>
          <a:p>
            <a:fld id="{0A45F637-3BDB-4EA2-971F-416311994922}" type="slidenum">
              <a:rPr lang="ru-RU" sz="1600" smtClean="0"/>
              <a:pPr/>
              <a:t>24</a:t>
            </a:fld>
            <a:endParaRPr lang="ru-RU" sz="1600" dirty="0"/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127"/>
            <a:ext cx="9144000" cy="1263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37173368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1440" y="1285870"/>
            <a:ext cx="9144000" cy="40011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Состав расходов бюджета МО МР «Усть-Куломский» по отраслям 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7" name="Group 1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17477761"/>
              </p:ext>
            </p:extLst>
          </p:nvPr>
        </p:nvGraphicFramePr>
        <p:xfrm>
          <a:off x="149758" y="1962393"/>
          <a:ext cx="6552729" cy="4295376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071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2863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2625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2625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3750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Наименование </a:t>
                      </a: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2021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 г.</a:t>
                      </a:r>
                      <a:endParaRPr kumimoji="0" lang="ru-RU" sz="1300" b="1" u="none" strike="noStrike" cap="none" normalizeH="0" baseline="0" dirty="0" smtClean="0">
                        <a:ln>
                          <a:noFill/>
                        </a:ln>
                        <a:effectLst/>
                        <a:latin typeface="+mn-lt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2022 г.</a:t>
                      </a: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2023 г.</a:t>
                      </a: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45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ВСЕГО</a:t>
                      </a: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1 657 891,9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1 491 001,4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1 506 625,7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845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Общегосударственные  вопросы </a:t>
                      </a: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113 463,8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98 508,3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98 737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742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Национальная безопасность и правоохранительная деятельность</a:t>
                      </a: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2 017,5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2 067,5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2 067,5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845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Национальная экономика</a:t>
                      </a: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133 581,6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54 932,3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55 500,2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15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Жилищно-коммунальное хозяйств</a:t>
                      </a: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98 288,4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89 697,1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90 095,9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845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Образование</a:t>
                      </a: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876 817,3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868 890,6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869 242,0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5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Культура, кинематография</a:t>
                      </a: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179 801,5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130 857,9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130 857,9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45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Социальная политика</a:t>
                      </a: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68 267,8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65 918,7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66 118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5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Физическая культура и спорт</a:t>
                      </a: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58 497,0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52 299,4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52 299,4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426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Обслуживание муниципального долга</a:t>
                      </a: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582,0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195,6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6,6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845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Межбюджетные трансферты</a:t>
                      </a: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126 575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113 914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113 851,2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093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Условно-утвержденные расходы</a:t>
                      </a: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-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13 720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27 850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</a:tbl>
          </a:graphicData>
        </a:graphic>
      </p:graphicFrame>
      <p:sp>
        <p:nvSpPr>
          <p:cNvPr id="8" name="TextBox 12"/>
          <p:cNvSpPr txBox="1">
            <a:spLocks noChangeArrowheads="1"/>
          </p:cNvSpPr>
          <p:nvPr/>
        </p:nvSpPr>
        <p:spPr bwMode="auto">
          <a:xfrm>
            <a:off x="5771172" y="1670328"/>
            <a:ext cx="96106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r>
              <a:rPr lang="ru-RU" sz="1400" dirty="0">
                <a:solidFill>
                  <a:schemeClr val="accent6">
                    <a:lumMod val="75000"/>
                  </a:schemeClr>
                </a:solidFill>
              </a:rPr>
              <a:t>т</a:t>
            </a:r>
            <a:r>
              <a:rPr lang="ru-RU" sz="1400" dirty="0" smtClean="0">
                <a:solidFill>
                  <a:schemeClr val="accent6">
                    <a:lumMod val="75000"/>
                  </a:schemeClr>
                </a:solidFill>
              </a:rPr>
              <a:t>ыс</a:t>
            </a:r>
            <a:r>
              <a:rPr lang="ru-RU" sz="1400" dirty="0">
                <a:solidFill>
                  <a:schemeClr val="accent6">
                    <a:lumMod val="75000"/>
                  </a:schemeClr>
                </a:solidFill>
              </a:rPr>
              <a:t>. </a:t>
            </a:r>
            <a:r>
              <a:rPr lang="ru-RU" sz="1400" dirty="0" smtClean="0">
                <a:solidFill>
                  <a:schemeClr val="accent6">
                    <a:lumMod val="75000"/>
                  </a:schemeClr>
                </a:solidFill>
              </a:rPr>
              <a:t>руб.</a:t>
            </a:r>
            <a:endParaRPr lang="ru-RU" sz="1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5F637-3BDB-4EA2-971F-416311994922}" type="slidenum">
              <a:rPr lang="ru-RU" smtClean="0"/>
              <a:pPr/>
              <a:t>25</a:t>
            </a:fld>
            <a:endParaRPr lang="ru-RU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127"/>
            <a:ext cx="9144000" cy="1280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71880" y="3356992"/>
            <a:ext cx="1851922" cy="1374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14629" y="5157192"/>
            <a:ext cx="1764135" cy="1176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 descr="https://op.rkomi.ru/system/attachments/uploads/000/016/766/original/d2iNgSz7Q_c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71880" y="1962393"/>
            <a:ext cx="1874825" cy="1052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22177014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eader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1052735"/>
          </a:xfrm>
          <a:prstGeom prst="rect">
            <a:avLst/>
          </a:prstGeom>
        </p:spPr>
      </p:pic>
      <p:sp>
        <p:nvSpPr>
          <p:cNvPr id="7" name="Rectangle 85"/>
          <p:cNvSpPr>
            <a:spLocks/>
          </p:cNvSpPr>
          <p:nvPr/>
        </p:nvSpPr>
        <p:spPr bwMode="auto">
          <a:xfrm>
            <a:off x="0" y="1196752"/>
            <a:ext cx="914400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ru-RU" sz="2000" dirty="0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Приоритетные направления расходов на 2021 год</a:t>
            </a:r>
            <a:endParaRPr lang="ru-RU" sz="2000" dirty="0">
              <a:solidFill>
                <a:schemeClr val="hlin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1700808"/>
            <a:ext cx="320791" cy="335166"/>
          </a:xfrm>
          <a:prstGeom prst="rect">
            <a:avLst/>
          </a:prstGeom>
          <a:solidFill>
            <a:srgbClr val="0070C0"/>
          </a:solidFill>
          <a:ln>
            <a:noFill/>
          </a:ln>
          <a:scene3d>
            <a:camera prst="orthographicFront"/>
            <a:lightRig rig="threePt" dir="t"/>
          </a:scene3d>
          <a:sp3d>
            <a:bevelT w="127000" h="127000"/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618483" y="3789040"/>
            <a:ext cx="320791" cy="335166"/>
          </a:xfrm>
          <a:prstGeom prst="rect">
            <a:avLst/>
          </a:prstGeom>
          <a:solidFill>
            <a:srgbClr val="7030A0"/>
          </a:solidFill>
          <a:ln>
            <a:noFill/>
          </a:ln>
          <a:scene3d>
            <a:camera prst="orthographicFront"/>
            <a:lightRig rig="threePt" dir="t"/>
          </a:scene3d>
          <a:sp3d>
            <a:bevelT w="127000" h="127000"/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79512" y="5013176"/>
            <a:ext cx="320791" cy="335166"/>
          </a:xfrm>
          <a:prstGeom prst="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threePt" dir="t"/>
          </a:scene3d>
          <a:sp3d>
            <a:bevelT w="127000" h="127000"/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1" name="WordArt 97"/>
          <p:cNvSpPr>
            <a:spLocks noChangeArrowheads="1" noChangeShapeType="1" noTextEdit="1"/>
          </p:cNvSpPr>
          <p:nvPr/>
        </p:nvSpPr>
        <p:spPr bwMode="auto">
          <a:xfrm>
            <a:off x="827584" y="1700808"/>
            <a:ext cx="3384376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000" b="1" kern="10" spc="150" dirty="0">
                <a:ln w="11430"/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Социальная сфера </a:t>
            </a:r>
            <a:r>
              <a:rPr lang="ru-RU" sz="2000" b="1" kern="10" spc="150" dirty="0" smtClean="0">
                <a:ln w="11430"/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—71,4%</a:t>
            </a:r>
            <a:endParaRPr lang="ru-RU" sz="2000" b="1" kern="10" spc="150" dirty="0">
              <a:ln w="11430"/>
              <a:solidFill>
                <a:schemeClr val="accent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AutoShape 85"/>
          <p:cNvSpPr>
            <a:spLocks noChangeArrowheads="1"/>
          </p:cNvSpPr>
          <p:nvPr/>
        </p:nvSpPr>
        <p:spPr bwMode="auto">
          <a:xfrm>
            <a:off x="539552" y="2500761"/>
            <a:ext cx="2375471" cy="719584"/>
          </a:xfrm>
          <a:prstGeom prst="roundRect">
            <a:avLst>
              <a:gd name="adj" fmla="val 16667"/>
            </a:avLst>
          </a:prstGeom>
          <a:solidFill>
            <a:srgbClr val="3399FF"/>
          </a:solidFill>
          <a:ln w="9525">
            <a:round/>
            <a:headEnd/>
            <a:tailEnd/>
          </a:ln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3399FF"/>
            </a:extrusionClr>
          </a:sp3d>
        </p:spPr>
        <p:txBody>
          <a:bodyPr wrap="none" anchor="ctr">
            <a:flatTx/>
          </a:bodyPr>
          <a:lstStyle/>
          <a:p>
            <a:pPr algn="ctr"/>
            <a:endParaRPr lang="ru-RU" sz="1600" dirty="0"/>
          </a:p>
        </p:txBody>
      </p:sp>
      <p:sp>
        <p:nvSpPr>
          <p:cNvPr id="13" name="AutoShape 86"/>
          <p:cNvSpPr>
            <a:spLocks noChangeArrowheads="1"/>
          </p:cNvSpPr>
          <p:nvPr/>
        </p:nvSpPr>
        <p:spPr bwMode="auto">
          <a:xfrm>
            <a:off x="3611061" y="2897614"/>
            <a:ext cx="2086868" cy="792088"/>
          </a:xfrm>
          <a:prstGeom prst="roundRect">
            <a:avLst>
              <a:gd name="adj" fmla="val 16667"/>
            </a:avLst>
          </a:prstGeom>
          <a:solidFill>
            <a:srgbClr val="3399FF"/>
          </a:solidFill>
          <a:ln w="9525">
            <a:round/>
            <a:headEnd/>
            <a:tailEnd/>
          </a:ln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3399FF"/>
            </a:extrusionClr>
          </a:sp3d>
        </p:spPr>
        <p:txBody>
          <a:bodyPr wrap="none" anchor="ctr">
            <a:flatTx/>
          </a:bodyPr>
          <a:lstStyle/>
          <a:p>
            <a:pPr algn="ctr"/>
            <a:endParaRPr lang="ru-RU">
              <a:solidFill>
                <a:srgbClr val="EFD3B3"/>
              </a:solidFill>
              <a:latin typeface="Times New Roman" pitchFamily="18" charset="0"/>
            </a:endParaRPr>
          </a:p>
        </p:txBody>
      </p:sp>
      <p:sp>
        <p:nvSpPr>
          <p:cNvPr id="14" name="WordArt 88"/>
          <p:cNvSpPr>
            <a:spLocks noChangeArrowheads="1" noChangeShapeType="1" noTextEdit="1"/>
          </p:cNvSpPr>
          <p:nvPr/>
        </p:nvSpPr>
        <p:spPr bwMode="auto">
          <a:xfrm>
            <a:off x="683568" y="2486278"/>
            <a:ext cx="2160240" cy="65468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latin typeface="Times New Roman"/>
                <a:cs typeface="Times New Roman"/>
              </a:rPr>
              <a:t>Образование-52,9</a:t>
            </a:r>
            <a:r>
              <a:rPr lang="ru-RU" sz="20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%</a:t>
            </a:r>
            <a:endParaRPr lang="ru-RU" sz="2000" b="1" kern="10" dirty="0">
              <a:ln w="9525">
                <a:noFill/>
                <a:round/>
                <a:headEnd/>
                <a:tailEnd/>
              </a:ln>
              <a:solidFill>
                <a:srgbClr val="FFFF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7" name="WordArt 83"/>
          <p:cNvSpPr>
            <a:spLocks noChangeArrowheads="1" noChangeShapeType="1" noTextEdit="1"/>
          </p:cNvSpPr>
          <p:nvPr/>
        </p:nvSpPr>
        <p:spPr bwMode="auto">
          <a:xfrm>
            <a:off x="3707904" y="2924448"/>
            <a:ext cx="1872208" cy="71958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Соц. </a:t>
            </a:r>
            <a:r>
              <a:rPr lang="ru-RU" sz="20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политика,  культура, </a:t>
            </a:r>
          </a:p>
          <a:p>
            <a:pPr algn="ctr"/>
            <a:r>
              <a:rPr lang="ru-RU" sz="20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 ФК и спорт-18,5%</a:t>
            </a:r>
            <a:endParaRPr lang="ru-RU" sz="2000" b="1" kern="10" dirty="0">
              <a:ln w="9525">
                <a:noFill/>
                <a:round/>
                <a:headEnd/>
                <a:tailEnd/>
              </a:ln>
              <a:solidFill>
                <a:srgbClr val="FFFF00"/>
              </a:solidFill>
              <a:effectLst>
                <a:outerShdw blurRad="38100" dist="38100" dir="2700000" algn="tl" rotWithShape="0">
                  <a:srgbClr val="000000">
                    <a:alpha val="43137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9" name="WordArt 98"/>
          <p:cNvSpPr>
            <a:spLocks noChangeArrowheads="1" noChangeShapeType="1" noTextEdit="1"/>
          </p:cNvSpPr>
          <p:nvPr/>
        </p:nvSpPr>
        <p:spPr bwMode="auto">
          <a:xfrm>
            <a:off x="755576" y="5013176"/>
            <a:ext cx="3528392" cy="323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000" b="1" kern="10" spc="150" dirty="0">
                <a:ln w="11430"/>
                <a:solidFill>
                  <a:srgbClr val="00D25F"/>
                </a:solidFill>
                <a:latin typeface="Times New Roman" pitchFamily="18" charset="0"/>
                <a:cs typeface="Times New Roman" pitchFamily="18" charset="0"/>
              </a:rPr>
              <a:t>Дорожное хозяйство, транспорт, </a:t>
            </a:r>
            <a:r>
              <a:rPr lang="ru-RU" sz="2000" b="1" kern="10" spc="150" dirty="0" smtClean="0">
                <a:ln w="11430"/>
                <a:solidFill>
                  <a:srgbClr val="00D25F"/>
                </a:solidFill>
                <a:latin typeface="Times New Roman" pitchFamily="18" charset="0"/>
                <a:cs typeface="Times New Roman" pitchFamily="18" charset="0"/>
              </a:rPr>
              <a:t>ЖКХ, экономика- 14%</a:t>
            </a:r>
            <a:endParaRPr lang="ru-RU" sz="2000" b="1" kern="10" spc="150" dirty="0">
              <a:ln w="11430"/>
              <a:solidFill>
                <a:srgbClr val="00D25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491880" y="5589240"/>
            <a:ext cx="1998554" cy="792088"/>
          </a:xfrm>
          <a:prstGeom prst="roundRect">
            <a:avLst/>
          </a:prstGeom>
          <a:solidFill>
            <a:srgbClr val="83D37F"/>
          </a:solidFill>
          <a:ln>
            <a:noFill/>
          </a:ln>
          <a:scene3d>
            <a:camera prst="orthographicFront"/>
            <a:lightRig rig="threePt" dir="t"/>
          </a:scene3d>
          <a:sp3d>
            <a:bevelT w="127000" h="127000"/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331641" y="5517232"/>
            <a:ext cx="1692649" cy="633300"/>
          </a:xfrm>
          <a:prstGeom prst="roundRect">
            <a:avLst/>
          </a:prstGeom>
          <a:solidFill>
            <a:srgbClr val="83D37F"/>
          </a:solidFill>
          <a:ln>
            <a:noFill/>
          </a:ln>
          <a:scene3d>
            <a:camera prst="orthographicFront"/>
            <a:lightRig rig="threePt" dir="t"/>
          </a:scene3d>
          <a:sp3d>
            <a:bevelT w="127000" h="127000"/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3491880" y="5373216"/>
            <a:ext cx="208823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i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Национальная экономика-8,1%</a:t>
            </a:r>
            <a:endParaRPr lang="ru-RU" sz="16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475656" y="5373216"/>
            <a:ext cx="1548634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i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ЖКХ-5,9%</a:t>
            </a:r>
            <a:endParaRPr lang="ru-RU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803514" y="3789040"/>
            <a:ext cx="3340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n w="18415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Прочие расходы-14,6%</a:t>
            </a:r>
          </a:p>
        </p:txBody>
      </p:sp>
      <p:pic>
        <p:nvPicPr>
          <p:cNvPr id="32" name="Picture 96" descr="player786716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5013176"/>
            <a:ext cx="2194853" cy="15716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" name="Picture 94" descr="c6114804cb306630e1aa08fe8554adb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1556792"/>
            <a:ext cx="2857500" cy="1858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" name="Picture 92" descr="082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3356992"/>
            <a:ext cx="1905525" cy="1008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5F637-3BDB-4EA2-971F-416311994922}" type="slidenum">
              <a:rPr lang="ru-RU" smtClean="0"/>
              <a:pPr/>
              <a:t>26</a:t>
            </a:fld>
            <a:endParaRPr lang="ru-RU"/>
          </a:p>
        </p:txBody>
      </p:sp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127"/>
            <a:ext cx="9144000" cy="119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22191779"/>
      </p:ext>
    </p:extLst>
  </p:cSld>
  <p:clrMapOvr>
    <a:masterClrMapping/>
  </p:clrMapOvr>
  <p:transition>
    <p:strips dir="r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5288" y="1125538"/>
            <a:ext cx="8280400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u="sng" dirty="0">
                <a:solidFill>
                  <a:srgbClr val="CC99FF"/>
                </a:solidFill>
                <a:latin typeface="Times New Roman" pitchFamily="18" charset="0"/>
                <a:cs typeface="Times New Roman" pitchFamily="18" charset="0"/>
              </a:rPr>
              <a:t>Доля расходов на социально-культурную сферу в общих </a:t>
            </a:r>
            <a:r>
              <a:rPr lang="ru-RU" sz="2800" b="1" u="sng" dirty="0" smtClean="0">
                <a:solidFill>
                  <a:srgbClr val="CC99FF"/>
                </a:solidFill>
                <a:latin typeface="Times New Roman" pitchFamily="18" charset="0"/>
                <a:cs typeface="Times New Roman" pitchFamily="18" charset="0"/>
              </a:rPr>
              <a:t>расходах</a:t>
            </a:r>
            <a:endParaRPr lang="ru-RU" sz="2800" b="1" u="sng" dirty="0">
              <a:solidFill>
                <a:srgbClr val="CC99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Схема 14"/>
          <p:cNvGraphicFramePr/>
          <p:nvPr/>
        </p:nvGraphicFramePr>
        <p:xfrm>
          <a:off x="3653706" y="5177334"/>
          <a:ext cx="1548035" cy="13681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7" name="Овал 16"/>
          <p:cNvSpPr/>
          <p:nvPr/>
        </p:nvSpPr>
        <p:spPr>
          <a:xfrm>
            <a:off x="3563888" y="2708920"/>
            <a:ext cx="1850504" cy="1800200"/>
          </a:xfrm>
          <a:prstGeom prst="ellipse">
            <a:avLst/>
          </a:prstGeom>
          <a:solidFill>
            <a:schemeClr val="bg1"/>
          </a:solidFill>
          <a:ln>
            <a:solidFill>
              <a:srgbClr val="CC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683568" y="3861048"/>
            <a:ext cx="1850504" cy="1800200"/>
          </a:xfrm>
          <a:prstGeom prst="ellipse">
            <a:avLst/>
          </a:prstGeom>
          <a:solidFill>
            <a:schemeClr val="bg1"/>
          </a:solidFill>
          <a:ln>
            <a:solidFill>
              <a:srgbClr val="CC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49,2</a:t>
            </a:r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6444208" y="3861048"/>
            <a:ext cx="1850504" cy="1800200"/>
          </a:xfrm>
          <a:prstGeom prst="ellipse">
            <a:avLst/>
          </a:prstGeom>
          <a:solidFill>
            <a:schemeClr val="bg1"/>
          </a:solidFill>
          <a:ln>
            <a:solidFill>
              <a:srgbClr val="CC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971600" y="4149080"/>
            <a:ext cx="134274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71,4 %</a:t>
            </a:r>
          </a:p>
          <a:p>
            <a:pPr algn="ctr"/>
            <a:r>
              <a:rPr lang="ru-RU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2021 год</a:t>
            </a:r>
            <a:endParaRPr lang="ru-RU" sz="2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923928" y="2996952"/>
            <a:ext cx="119873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75 % 2022 год</a:t>
            </a:r>
            <a:endParaRPr lang="ru-RU" sz="2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04248" y="4149080"/>
            <a:ext cx="119873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74,2 %</a:t>
            </a:r>
          </a:p>
          <a:p>
            <a:pPr algn="ctr"/>
            <a:r>
              <a:rPr lang="ru-RU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2023 год</a:t>
            </a:r>
            <a:endParaRPr lang="ru-RU" sz="2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" name="Picture 4" descr="https://slide-share.ru/slide/284587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71063" y="2204864"/>
            <a:ext cx="2672937" cy="1656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" name="Picture 6" descr="http://images.myshared.ru/4/273581/slide_2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99792" y="4797152"/>
            <a:ext cx="3384376" cy="1656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5F637-3BDB-4EA2-971F-416311994922}" type="slidenum">
              <a:rPr lang="ru-RU" smtClean="0"/>
              <a:pPr/>
              <a:t>27</a:t>
            </a:fld>
            <a:endParaRPr lang="ru-RU"/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127"/>
            <a:ext cx="9144000" cy="119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https://im0-tub-ru.yandex.net/i?id=a02a0acd4281858b231f80110935795e&amp;n=33&amp;w=301&amp;h=19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16832"/>
            <a:ext cx="2867025" cy="1866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87762225"/>
      </p:ext>
    </p:extLst>
  </p:cSld>
  <p:clrMapOvr>
    <a:masterClrMapping/>
  </p:clrMapOvr>
  <p:transition>
    <p:strips dir="r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Схема 14"/>
          <p:cNvGraphicFramePr/>
          <p:nvPr/>
        </p:nvGraphicFramePr>
        <p:xfrm>
          <a:off x="3653706" y="5177334"/>
          <a:ext cx="1548035" cy="13681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1552747"/>
              </p:ext>
            </p:extLst>
          </p:nvPr>
        </p:nvGraphicFramePr>
        <p:xfrm>
          <a:off x="0" y="2132856"/>
          <a:ext cx="9144000" cy="39819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5521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151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407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6644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6644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Виды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оциальных выплат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Количество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получателей на 2021 год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(чел)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</a:p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 год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 год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7CB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0376">
                <a:tc>
                  <a:txBody>
                    <a:bodyPr/>
                    <a:lstStyle/>
                    <a:p>
                      <a:r>
                        <a:rPr lang="ru-RU" sz="1200" i="0" dirty="0" smtClean="0">
                          <a:latin typeface="Times New Roman" pitchFamily="18" charset="0"/>
                          <a:cs typeface="Times New Roman" pitchFamily="18" charset="0"/>
                        </a:rPr>
                        <a:t>1. Надбавки к пенсиям </a:t>
                      </a:r>
                      <a:endParaRPr lang="ru-RU" sz="120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0" dirty="0" smtClean="0"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  <a:endParaRPr lang="ru-RU" sz="120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0" dirty="0" smtClean="0">
                          <a:latin typeface="Times New Roman" pitchFamily="18" charset="0"/>
                          <a:cs typeface="Times New Roman" pitchFamily="18" charset="0"/>
                        </a:rPr>
                        <a:t>6 553,6</a:t>
                      </a:r>
                      <a:endParaRPr lang="ru-RU" sz="120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0" dirty="0" smtClean="0">
                          <a:latin typeface="Times New Roman" pitchFamily="18" charset="0"/>
                          <a:cs typeface="Times New Roman" pitchFamily="18" charset="0"/>
                        </a:rPr>
                        <a:t>2 391,4</a:t>
                      </a:r>
                      <a:endParaRPr lang="ru-RU" sz="120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0" dirty="0" smtClean="0">
                          <a:latin typeface="Times New Roman" pitchFamily="18" charset="0"/>
                          <a:cs typeface="Times New Roman" pitchFamily="18" charset="0"/>
                        </a:rPr>
                        <a:t>2 590,8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16">
                <a:tc>
                  <a:txBody>
                    <a:bodyPr/>
                    <a:lstStyle/>
                    <a:p>
                      <a:endParaRPr lang="ru-RU" sz="120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EA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33961">
                <a:tc>
                  <a:txBody>
                    <a:bodyPr/>
                    <a:lstStyle/>
                    <a:p>
                      <a:r>
                        <a:rPr lang="ru-RU" sz="12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2. Приобретение жилых помещений</a:t>
                      </a:r>
                      <a:r>
                        <a:rPr lang="ru-RU" sz="1200" b="0" i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для детей-сирот и детей, оставшихся без попечения  родителей</a:t>
                      </a:r>
                      <a:endParaRPr lang="ru-RU" sz="12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2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33 728,5</a:t>
                      </a:r>
                      <a:endParaRPr lang="ru-RU" sz="12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33 728,5</a:t>
                      </a:r>
                      <a:endParaRPr lang="ru-RU" sz="12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33 728,5</a:t>
                      </a:r>
                      <a:endParaRPr lang="ru-RU" sz="12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76376">
                <a:tc>
                  <a:txBody>
                    <a:bodyPr/>
                    <a:lstStyle/>
                    <a:p>
                      <a:endParaRPr lang="ru-RU" sz="12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98283">
                <a:tc>
                  <a:txBody>
                    <a:bodyPr/>
                    <a:lstStyle/>
                    <a:p>
                      <a:r>
                        <a:rPr lang="ru-RU" sz="12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3. Оказание помощи населению для восстановления </a:t>
                      </a:r>
                      <a:r>
                        <a:rPr lang="ru-RU" sz="1200" b="0" i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жил.фонда</a:t>
                      </a:r>
                      <a:r>
                        <a:rPr lang="ru-RU" sz="12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lang="ru-RU" sz="1200" b="0" i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пострадавшему в случае стихийных бедствий, чрезвычайных ситуаций</a:t>
                      </a:r>
                      <a:endParaRPr lang="ru-RU" sz="12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sz="12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</a:tr>
              <a:tr h="367487">
                <a:tc>
                  <a:txBody>
                    <a:bodyPr/>
                    <a:lstStyle/>
                    <a:p>
                      <a:r>
                        <a:rPr lang="ru-RU" sz="12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4. Компенсация ЖКУ педагогическим работникам</a:t>
                      </a:r>
                      <a:endParaRPr lang="ru-RU" sz="12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632</a:t>
                      </a:r>
                      <a:endParaRPr lang="ru-RU" sz="12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17 500</a:t>
                      </a:r>
                      <a:endParaRPr lang="ru-RU" sz="12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18 200</a:t>
                      </a:r>
                      <a:endParaRPr lang="ru-RU" sz="12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18 200</a:t>
                      </a:r>
                      <a:endParaRPr lang="ru-RU" sz="12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16818">
                <a:tc>
                  <a:txBody>
                    <a:bodyPr/>
                    <a:lstStyle/>
                    <a:p>
                      <a:r>
                        <a:rPr lang="ru-RU" sz="12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5. Компенсация родителям платы</a:t>
                      </a:r>
                      <a:r>
                        <a:rPr lang="ru-RU" sz="1200" b="0" i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за присмотр и уход за детьми, посещающими дошкольные учреждения</a:t>
                      </a:r>
                      <a:endParaRPr lang="ru-RU" sz="12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/>
                        <a:t>1283</a:t>
                      </a:r>
                      <a:endParaRPr lang="ru-RU" sz="1200" dirty="0"/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10 435,7</a:t>
                      </a:r>
                      <a:endParaRPr lang="ru-RU" sz="12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r>
                        <a:rPr lang="ru-RU" sz="1200" b="0" i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598,7</a:t>
                      </a:r>
                      <a:endParaRPr lang="ru-RU" sz="12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 11 598,7</a:t>
                      </a:r>
                      <a:endParaRPr lang="ru-RU" sz="12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lang="ru-RU" sz="12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ВСЕГО расходы на социальные выплаты и меры социальной</a:t>
                      </a:r>
                      <a:r>
                        <a:rPr lang="ru-RU" sz="1200" b="1" i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</a:t>
                      </a:r>
                      <a:r>
                        <a:rPr lang="ru-RU" sz="12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оддержки гражданам</a:t>
                      </a:r>
                      <a:endParaRPr lang="ru-RU" sz="12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i="0" dirty="0"/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68 267,8</a:t>
                      </a:r>
                      <a:endParaRPr lang="ru-RU" sz="12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65 918,6</a:t>
                      </a:r>
                      <a:endParaRPr lang="ru-RU" sz="12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66 118</a:t>
                      </a:r>
                      <a:endParaRPr lang="ru-RU" sz="12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0" y="1452846"/>
            <a:ext cx="9144000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lnSpc>
                <a:spcPts val="2400"/>
              </a:lnSpc>
              <a:defRPr/>
            </a:pPr>
            <a:r>
              <a:rPr lang="ru-RU" sz="24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Расходы бюджета района на социальную поддержку граждан</a:t>
            </a:r>
            <a:endParaRPr lang="ru-RU" sz="24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5F637-3BDB-4EA2-971F-416311994922}" type="slidenum">
              <a:rPr lang="ru-RU" smtClean="0"/>
              <a:pPr/>
              <a:t>28</a:t>
            </a:fld>
            <a:endParaRPr lang="ru-RU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38889"/>
            <a:ext cx="9144000" cy="1479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65964075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Схема 14"/>
          <p:cNvGraphicFramePr/>
          <p:nvPr/>
        </p:nvGraphicFramePr>
        <p:xfrm>
          <a:off x="3653706" y="5177334"/>
          <a:ext cx="1548035" cy="13681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65182165"/>
              </p:ext>
            </p:extLst>
          </p:nvPr>
        </p:nvGraphicFramePr>
        <p:xfrm>
          <a:off x="0" y="1052737"/>
          <a:ext cx="9144000" cy="31974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11802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dirty="0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Образование</a:t>
                      </a:r>
                    </a:p>
                  </a:txBody>
                  <a:tcPr marL="186257" marR="186257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700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8673"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None/>
                      </a:pPr>
                      <a:r>
                        <a:rPr lang="ru-RU" sz="1700" b="0" dirty="0" smtClean="0">
                          <a:latin typeface="Times New Roman" panose="02020603050405020304" pitchFamily="18" charset="0"/>
                          <a:ea typeface="Tahoma" pitchFamily="34" charset="0"/>
                          <a:cs typeface="Times New Roman" panose="02020603050405020304" pitchFamily="18" charset="0"/>
                        </a:rPr>
                        <a:t>На территории района функционируют: 22 детских дошкольных учреждения; 22 школы, школы-детские</a:t>
                      </a:r>
                      <a:r>
                        <a:rPr lang="ru-RU" sz="1700" b="0" baseline="0" dirty="0" smtClean="0">
                          <a:latin typeface="Times New Roman" panose="02020603050405020304" pitchFamily="18" charset="0"/>
                          <a:ea typeface="Tahoma" pitchFamily="34" charset="0"/>
                          <a:cs typeface="Times New Roman" panose="02020603050405020304" pitchFamily="18" charset="0"/>
                        </a:rPr>
                        <a:t> сады; 2 дома детского творчества; Детская музыкальная школа; Управление образования (методкабинет, группа по хоз. обслуживанию, централизованная бухгалтерия, управление образования)</a:t>
                      </a:r>
                      <a:endParaRPr lang="ru-RU" sz="1700" b="0" dirty="0">
                        <a:latin typeface="Times New Roman" panose="02020603050405020304" pitchFamily="18" charset="0"/>
                        <a:ea typeface="Tahoma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6257" marR="186257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2">
                            <a:lumMod val="40000"/>
                            <a:lumOff val="60000"/>
                          </a:schemeClr>
                        </a:gs>
                      </a:gsLst>
                      <a:lin ang="162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51657"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None/>
                      </a:pPr>
                      <a:r>
                        <a:rPr lang="ru-RU" sz="1700" b="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ahoma" pitchFamily="34" charset="0"/>
                          <a:cs typeface="Times New Roman" panose="02020603050405020304" pitchFamily="18" charset="0"/>
                        </a:rPr>
                        <a:t>На функционирование вышеуказанных учреждений предусмотрено:    </a:t>
                      </a:r>
                    </a:p>
                    <a:p>
                      <a:pPr algn="ctr">
                        <a:buFont typeface="Arial" pitchFamily="34" charset="0"/>
                        <a:buNone/>
                      </a:pPr>
                      <a:r>
                        <a:rPr lang="ru-RU" sz="1700" b="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ahoma" pitchFamily="34" charset="0"/>
                          <a:cs typeface="Times New Roman" panose="02020603050405020304" pitchFamily="18" charset="0"/>
                        </a:rPr>
                        <a:t>2021 год – 876 817,3 тыс. руб.; 2022 год – 868 890,6 тыс. руб.; 2023 год – 869 242 тыс. руб. </a:t>
                      </a:r>
                      <a:endParaRPr lang="ru-RU" sz="17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ahoma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6257" marR="186257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2">
                            <a:lumMod val="40000"/>
                            <a:lumOff val="60000"/>
                          </a:schemeClr>
                        </a:gs>
                      </a:gsLst>
                      <a:lin ang="162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5F637-3BDB-4EA2-971F-416311994922}" type="slidenum">
              <a:rPr lang="ru-RU" smtClean="0"/>
              <a:pPr/>
              <a:t>29</a:t>
            </a:fld>
            <a:endParaRPr lang="ru-RU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127"/>
            <a:ext cx="9144000" cy="1479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https://2.bp.blogspot.com/-6O2YHb9muKI/WcEDmopqQvI/AAAAAAAAJGc/uvtM97Cw9kYHL3yczjL2Bd2BQp2FxHGiwCLcBGAs/w1200-h630-p-k-no-nu/dsizlyjnoibazy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9488" y="4394382"/>
            <a:ext cx="3258653" cy="1712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im0-tub-ru.yandex.net/i?id=d91affba2b7733c91bb26e2b05600682&amp;n=13&amp;exp=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394382"/>
            <a:ext cx="2592288" cy="1728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65965387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eader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1052735"/>
          </a:xfrm>
          <a:prstGeom prst="rect">
            <a:avLst/>
          </a:prstGeom>
        </p:spPr>
      </p:pic>
      <p:sp>
        <p:nvSpPr>
          <p:cNvPr id="5" name="Скругленный прямоугольник 18"/>
          <p:cNvSpPr>
            <a:spLocks noChangeArrowheads="1"/>
          </p:cNvSpPr>
          <p:nvPr/>
        </p:nvSpPr>
        <p:spPr bwMode="auto">
          <a:xfrm>
            <a:off x="571472" y="1214422"/>
            <a:ext cx="8143932" cy="1727969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25400" algn="ctr">
            <a:solidFill>
              <a:schemeClr val="accent1"/>
            </a:solidFill>
            <a:round/>
            <a:headEnd/>
            <a:tailEnd/>
          </a:ln>
        </p:spPr>
        <p:txBody>
          <a:bodyPr anchor="ctr"/>
          <a:lstStyle/>
          <a:p>
            <a:pPr marL="22225" algn="ctr">
              <a:lnSpc>
                <a:spcPts val="2163"/>
              </a:lnSpc>
              <a:spcBef>
                <a:spcPts val="2100"/>
              </a:spcBef>
              <a:spcAft>
                <a:spcPts val="213"/>
              </a:spcAft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«Бюджет для граждан»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– аналитический документ, разрабатываемый в целях предоставления гражданам актуальной информации о проекте  бюджета района в формате, доступном для широкого круга пользователей. В представленной информации отражены положения проекта  бюджета района на предстоящие три года: 2021 год и плановый период 2022-2023 годов </a:t>
            </a:r>
            <a:endParaRPr lang="ru-RU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Скругленный прямоугольник 18"/>
          <p:cNvSpPr>
            <a:spLocks noChangeArrowheads="1"/>
          </p:cNvSpPr>
          <p:nvPr/>
        </p:nvSpPr>
        <p:spPr bwMode="auto">
          <a:xfrm>
            <a:off x="1428728" y="5214950"/>
            <a:ext cx="6715172" cy="928694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25400" algn="ctr">
            <a:solidFill>
              <a:schemeClr val="accent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lnSpc>
                <a:spcPts val="2163"/>
              </a:lnSpc>
              <a:spcBef>
                <a:spcPts val="2100"/>
              </a:spcBef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«Бюджет для граждан»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нацелен на получение обратной связи от граждан по интересующим их вопросам.</a:t>
            </a:r>
            <a:endParaRPr lang="ru-RU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7" name="Рисунок 6" descr="DyOHaAMX0AAuOW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4414" y="3071810"/>
            <a:ext cx="3303036" cy="18594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9a618fd0111205010c7ef432980de8c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628" y="3143248"/>
            <a:ext cx="2958768" cy="185738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5F637-3BDB-4EA2-971F-416311994922}" type="slidenum">
              <a:rPr lang="ru-RU" smtClean="0"/>
              <a:pPr/>
              <a:t>3</a:t>
            </a:fld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142984"/>
          </a:xfrm>
          <a:prstGeom prst="rect">
            <a:avLst/>
          </a:prstGeom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Схема 14"/>
          <p:cNvGraphicFramePr/>
          <p:nvPr/>
        </p:nvGraphicFramePr>
        <p:xfrm>
          <a:off x="3653706" y="5177334"/>
          <a:ext cx="1548035" cy="13681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59193046"/>
              </p:ext>
            </p:extLst>
          </p:nvPr>
        </p:nvGraphicFramePr>
        <p:xfrm>
          <a:off x="0" y="1052737"/>
          <a:ext cx="9144000" cy="31683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11802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Культура</a:t>
                      </a:r>
                    </a:p>
                  </a:txBody>
                  <a:tcPr marL="186257" marR="186257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700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8673"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None/>
                      </a:pPr>
                      <a:r>
                        <a:rPr lang="ru-RU" sz="16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На территории района функционируют: Центральная клубная система, Районный Дом Культуры, </a:t>
                      </a:r>
                      <a:r>
                        <a:rPr lang="ru-RU" sz="1600" b="0" dirty="0" err="1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Межпоселенческая</a:t>
                      </a:r>
                      <a:r>
                        <a:rPr lang="ru-RU" sz="16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библиотека, Центр</a:t>
                      </a:r>
                      <a:r>
                        <a:rPr lang="ru-RU" sz="1600" b="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обслуживания бюджетных учреждений, Управление культуры и национальной политики (централизованная бухгалтерия, группа </a:t>
                      </a:r>
                      <a:r>
                        <a:rPr lang="ru-RU" sz="1600" b="0" baseline="0" dirty="0" err="1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хоз.обслуживания</a:t>
                      </a:r>
                      <a:r>
                        <a:rPr lang="ru-RU" sz="1600" b="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 управление культуры)</a:t>
                      </a:r>
                      <a:endParaRPr lang="ru-RU" sz="16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86257" marR="186257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2">
                            <a:lumMod val="40000"/>
                            <a:lumOff val="60000"/>
                          </a:schemeClr>
                        </a:gs>
                      </a:gsLst>
                      <a:lin ang="162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51657"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None/>
                      </a:pPr>
                      <a:r>
                        <a:rPr lang="ru-RU" sz="16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На функционирование вышеуказанных учреждений предусмотрено:    </a:t>
                      </a:r>
                    </a:p>
                    <a:p>
                      <a:pPr algn="ctr">
                        <a:buFont typeface="Arial" pitchFamily="34" charset="0"/>
                        <a:buNone/>
                      </a:pPr>
                      <a:r>
                        <a:rPr lang="ru-RU" sz="1600" b="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2021 год-  179 801,5 тыс.рублей; 2022 год- 130 857,9 тыс.рублей;                                                2023 год- 130 857,9 тыс. рублей. 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86257" marR="186257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2">
                            <a:lumMod val="40000"/>
                            <a:lumOff val="60000"/>
                          </a:schemeClr>
                        </a:gs>
                      </a:gsLst>
                      <a:lin ang="162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5F637-3BDB-4EA2-971F-416311994922}" type="slidenum">
              <a:rPr lang="ru-RU" smtClean="0"/>
              <a:pPr/>
              <a:t>30</a:t>
            </a:fld>
            <a:endParaRPr lang="ru-RU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127"/>
            <a:ext cx="9144000" cy="119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https://i.ytimg.com/vi/TkbNZp2R2tA/maxresdefault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581128"/>
            <a:ext cx="3780517" cy="1763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archive1.bnkomi.ru/content/news/images/16913/KIR_3937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62022" y="4544363"/>
            <a:ext cx="2709978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94600115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Схема 14"/>
          <p:cNvGraphicFramePr/>
          <p:nvPr/>
        </p:nvGraphicFramePr>
        <p:xfrm>
          <a:off x="3653706" y="5177334"/>
          <a:ext cx="1548035" cy="13681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59790755"/>
              </p:ext>
            </p:extLst>
          </p:nvPr>
        </p:nvGraphicFramePr>
        <p:xfrm>
          <a:off x="0" y="1340768"/>
          <a:ext cx="9144000" cy="27704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91317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Tahoma" pitchFamily="34" charset="0"/>
                          <a:cs typeface="Times New Roman" panose="02020603050405020304" pitchFamily="18" charset="0"/>
                        </a:rPr>
                        <a:t>ФИЗИЧЕСКАЯ КУЛЬТУРА И СПОРТ</a:t>
                      </a:r>
                    </a:p>
                  </a:txBody>
                  <a:tcPr marL="186257" marR="186257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700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95205"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None/>
                      </a:pPr>
                      <a:r>
                        <a:rPr lang="ru-RU" sz="1800" b="0" dirty="0" smtClean="0">
                          <a:latin typeface="Times New Roman" panose="02020603050405020304" pitchFamily="18" charset="0"/>
                          <a:ea typeface="Tahoma" pitchFamily="34" charset="0"/>
                          <a:cs typeface="Times New Roman" panose="02020603050405020304" pitchFamily="18" charset="0"/>
                        </a:rPr>
                        <a:t>На территории района функционируют: Центр спортивных мероприятий </a:t>
                      </a:r>
                      <a:r>
                        <a:rPr lang="ru-RU" sz="1800" b="0" dirty="0" err="1" smtClean="0">
                          <a:latin typeface="Times New Roman" panose="02020603050405020304" pitchFamily="18" charset="0"/>
                          <a:ea typeface="Tahoma" pitchFamily="34" charset="0"/>
                          <a:cs typeface="Times New Roman" panose="02020603050405020304" pitchFamily="18" charset="0"/>
                        </a:rPr>
                        <a:t>Усть-Куломского</a:t>
                      </a:r>
                      <a:r>
                        <a:rPr lang="ru-RU" sz="1800" b="0" dirty="0" smtClean="0">
                          <a:latin typeface="Times New Roman" panose="02020603050405020304" pitchFamily="18" charset="0"/>
                          <a:ea typeface="Tahoma" pitchFamily="34" charset="0"/>
                          <a:cs typeface="Times New Roman" panose="02020603050405020304" pitchFamily="18" charset="0"/>
                        </a:rPr>
                        <a:t> района, </a:t>
                      </a:r>
                      <a:r>
                        <a:rPr lang="ru-RU" sz="1800" b="0" dirty="0" err="1" smtClean="0">
                          <a:latin typeface="Times New Roman" panose="02020603050405020304" pitchFamily="18" charset="0"/>
                          <a:ea typeface="Tahoma" pitchFamily="34" charset="0"/>
                          <a:cs typeface="Times New Roman" panose="02020603050405020304" pitchFamily="18" charset="0"/>
                        </a:rPr>
                        <a:t>Усть-Куломская</a:t>
                      </a:r>
                      <a:r>
                        <a:rPr lang="ru-RU" sz="1800" b="0" dirty="0" smtClean="0">
                          <a:latin typeface="Times New Roman" panose="02020603050405020304" pitchFamily="18" charset="0"/>
                          <a:ea typeface="Tahoma" pitchFamily="34" charset="0"/>
                          <a:cs typeface="Times New Roman" panose="02020603050405020304" pitchFamily="18" charset="0"/>
                        </a:rPr>
                        <a:t> спортивная школа, отдел физической культуры и спорта (централизованная бухгалтерия, отдел </a:t>
                      </a:r>
                      <a:r>
                        <a:rPr lang="ru-RU" sz="1800" b="0" dirty="0" err="1" smtClean="0">
                          <a:latin typeface="Times New Roman" panose="02020603050405020304" pitchFamily="18" charset="0"/>
                          <a:ea typeface="Tahoma" pitchFamily="34" charset="0"/>
                          <a:cs typeface="Times New Roman" panose="02020603050405020304" pitchFamily="18" charset="0"/>
                        </a:rPr>
                        <a:t>ФКСиТ</a:t>
                      </a:r>
                      <a:r>
                        <a:rPr lang="ru-RU" sz="1800" b="0" dirty="0" smtClean="0">
                          <a:latin typeface="Times New Roman" panose="02020603050405020304" pitchFamily="18" charset="0"/>
                          <a:ea typeface="Tahoma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800" b="0" dirty="0">
                        <a:latin typeface="Times New Roman" panose="02020603050405020304" pitchFamily="18" charset="0"/>
                        <a:ea typeface="Tahoma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6257" marR="186257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2">
                            <a:lumMod val="40000"/>
                            <a:lumOff val="60000"/>
                          </a:schemeClr>
                        </a:gs>
                      </a:gsLst>
                      <a:lin ang="162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62034"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None/>
                      </a:pPr>
                      <a:r>
                        <a:rPr lang="ru-RU" sz="1800" b="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ahoma" pitchFamily="34" charset="0"/>
                          <a:cs typeface="Times New Roman" panose="02020603050405020304" pitchFamily="18" charset="0"/>
                        </a:rPr>
                        <a:t>На функционирование вышеуказанных учреждений предусмотрено:    </a:t>
                      </a:r>
                    </a:p>
                    <a:p>
                      <a:pPr algn="ctr">
                        <a:buFont typeface="Arial" pitchFamily="34" charset="0"/>
                        <a:buNone/>
                      </a:pPr>
                      <a:r>
                        <a:rPr lang="ru-RU" sz="1800" b="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ahoma" pitchFamily="34" charset="0"/>
                          <a:cs typeface="Times New Roman" panose="02020603050405020304" pitchFamily="18" charset="0"/>
                        </a:rPr>
                        <a:t>2021 год - 58 497,0 тыс. </a:t>
                      </a:r>
                      <a:r>
                        <a:rPr lang="ru-RU" sz="1800" b="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ahoma" pitchFamily="34" charset="0"/>
                          <a:cs typeface="Times New Roman" panose="02020603050405020304" pitchFamily="18" charset="0"/>
                        </a:rPr>
                        <a:t>руб</a:t>
                      </a:r>
                      <a:r>
                        <a:rPr lang="ru-RU" sz="1800" b="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ahoma" pitchFamily="34" charset="0"/>
                          <a:cs typeface="Times New Roman" panose="02020603050405020304" pitchFamily="18" charset="0"/>
                        </a:rPr>
                        <a:t>; 2022 год - 52 299,4 тыс. </a:t>
                      </a:r>
                      <a:r>
                        <a:rPr lang="ru-RU" sz="1800" b="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ahoma" pitchFamily="34" charset="0"/>
                          <a:cs typeface="Times New Roman" panose="02020603050405020304" pitchFamily="18" charset="0"/>
                        </a:rPr>
                        <a:t>руб</a:t>
                      </a:r>
                      <a:r>
                        <a:rPr lang="ru-RU" sz="1800" b="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ahoma" pitchFamily="34" charset="0"/>
                          <a:cs typeface="Times New Roman" panose="02020603050405020304" pitchFamily="18" charset="0"/>
                        </a:rPr>
                        <a:t>; 2023 год - 52 299,4 тыс. руб. 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ahoma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6257" marR="186257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2">
                            <a:lumMod val="40000"/>
                            <a:lumOff val="60000"/>
                          </a:schemeClr>
                        </a:gs>
                      </a:gsLst>
                      <a:lin ang="162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5F637-3BDB-4EA2-971F-416311994922}" type="slidenum">
              <a:rPr lang="ru-RU" smtClean="0"/>
              <a:pPr/>
              <a:t>31</a:t>
            </a:fld>
            <a:endParaRPr lang="ru-RU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127"/>
            <a:ext cx="9144000" cy="1335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 descr="https://im0-tub-ru.yandex.net/i?id=ec68d3977d6350ab6b3e31f2e907fec6&amp;n=13&amp;exp=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221089"/>
            <a:ext cx="3024336" cy="2266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i.ytimg.com/vi/6vc6Ej-xIOk/maxresdefault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7648" y="4221089"/>
            <a:ext cx="3328367" cy="1872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20467065"/>
      </p:ext>
    </p:extLst>
  </p:cSld>
  <p:clrMapOvr>
    <a:masterClrMapping/>
  </p:clrMapOvr>
  <p:transition>
    <p:strips dir="r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Схема 14"/>
          <p:cNvGraphicFramePr/>
          <p:nvPr/>
        </p:nvGraphicFramePr>
        <p:xfrm>
          <a:off x="3653706" y="5177334"/>
          <a:ext cx="1548035" cy="13681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0" y="1071546"/>
            <a:ext cx="9144000" cy="1000132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Times New Roman" pitchFamily="18" charset="0"/>
                <a:ea typeface="Tahoma" pitchFamily="34" charset="0"/>
                <a:cs typeface="Times New Roman" pitchFamily="18" charset="0"/>
              </a:rPr>
              <a:t>Расходы бюджета на жилищно-коммунальное хозяйство</a:t>
            </a:r>
            <a:endParaRPr kumimoji="0" lang="ru-RU" sz="41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928802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Жилищно-коммунальное хозяйство включает следующие подразделы: жилищное хозяйство (жилищная сфера); коммунальное хозяйство, осуществляющее ресурсное обеспечение жилого фонда и других зданий и помещений, уборка и благоустройство территорий населенных пунктов, содержание улично-дорожной сети, уличное освещение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Всего  по данной отрасли предусмотрено расходов на : 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2021 год - 98 288,4 тыс. руб., 2022 год - 89 697,1 тыс. руб., 2023- 90 095,9 тыс. руб.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5F637-3BDB-4EA2-971F-416311994922}" type="slidenum">
              <a:rPr lang="ru-RU" smtClean="0"/>
              <a:pPr/>
              <a:t>32</a:t>
            </a:fld>
            <a:endParaRPr lang="ru-RU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12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 descr="https://im0-tub-ru.yandex.net/i?id=6f0cf698c462f45ce85fec7e78135781&amp;n=13&amp;exp=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789040"/>
            <a:ext cx="3106319" cy="2327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im0-tub-ru.yandex.net/i?id=a9c65e3a66de539a0c3b677e367f1cd8&amp;n=13&amp;exp=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3789040"/>
            <a:ext cx="3096344" cy="2064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25015738"/>
      </p:ext>
    </p:extLst>
  </p:cSld>
  <p:clrMapOvr>
    <a:masterClrMapping/>
  </p:clrMapOvr>
  <p:transition>
    <p:strips dir="r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Схема 14"/>
          <p:cNvGraphicFramePr/>
          <p:nvPr/>
        </p:nvGraphicFramePr>
        <p:xfrm>
          <a:off x="1547664" y="5229200"/>
          <a:ext cx="1548035" cy="13681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Заголовок 1"/>
          <p:cNvSpPr txBox="1">
            <a:spLocks/>
          </p:cNvSpPr>
          <p:nvPr/>
        </p:nvSpPr>
        <p:spPr>
          <a:xfrm>
            <a:off x="24877" y="1340768"/>
            <a:ext cx="9144000" cy="57606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Расходы бюджета на национальную экономику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2603" y="2522744"/>
            <a:ext cx="478634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</a:t>
            </a:r>
          </a:p>
          <a:p>
            <a:pPr algn="ctr"/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2021 год – 133 581,6 тыс. руб.; </a:t>
            </a:r>
          </a:p>
          <a:p>
            <a:pPr algn="ctr"/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563887" y="4797152"/>
            <a:ext cx="558011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1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2022 год – 54 932,3   тыс. рублей.; </a:t>
            </a:r>
          </a:p>
          <a:p>
            <a:pPr algn="ctr"/>
            <a:endParaRPr lang="ru-RU" sz="1600" b="1" i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2023 год –55 500,2   тыс. рублей.</a:t>
            </a:r>
          </a:p>
          <a:p>
            <a:endParaRPr lang="ru-RU" sz="1400" b="1" i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b="1" i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b="1" i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b="1" i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b="1" i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5F637-3BDB-4EA2-971F-416311994922}" type="slidenum">
              <a:rPr lang="ru-RU" smtClean="0"/>
              <a:pPr/>
              <a:t>33</a:t>
            </a:fld>
            <a:endParaRPr lang="ru-RU"/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127"/>
            <a:ext cx="9144000" cy="119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 descr="http://rkomi.ru/content/image-news/77481/Vil_most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204864"/>
            <a:ext cx="3168085" cy="2113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sdelanounas.ru/i/c/2/r/f_c2RlbGFub3VuYXMucnUvdXBsb2Fkcy84LzAvODA1MTUzMzk4MDAyMV9vcmlnLmpwZWc_X19pZD0xMTA2NTU=.jpe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4741" y="3384518"/>
            <a:ext cx="4032448" cy="2308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69737799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Схема 14"/>
          <p:cNvGraphicFramePr/>
          <p:nvPr/>
        </p:nvGraphicFramePr>
        <p:xfrm>
          <a:off x="3653706" y="5177334"/>
          <a:ext cx="1548035" cy="13681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1142984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   Капитальное строительство </a:t>
            </a:r>
            <a:endParaRPr lang="ru-RU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504" y="1772816"/>
            <a:ext cx="885698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В бюджете района на 2021 год запланированы расходы: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на строительство дорог и водопроводной сети по ул. </a:t>
            </a:r>
            <a:r>
              <a:rPr lang="ru-RU" sz="1600" dirty="0" err="1" smtClean="0">
                <a:solidFill>
                  <a:schemeClr val="accent2">
                    <a:lumMod val="50000"/>
                  </a:schemeClr>
                </a:solidFill>
              </a:rPr>
              <a:t>В.С.Лодыгина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ru-RU" sz="1600" dirty="0" err="1" smtClean="0">
                <a:solidFill>
                  <a:schemeClr val="accent2">
                    <a:lumMod val="50000"/>
                  </a:schemeClr>
                </a:solidFill>
              </a:rPr>
              <a:t>Б.П.Липина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ru-RU" sz="1600" dirty="0" err="1" smtClean="0">
                <a:solidFill>
                  <a:schemeClr val="accent2">
                    <a:lumMod val="50000"/>
                  </a:schemeClr>
                </a:solidFill>
              </a:rPr>
              <a:t>ул.Петропавловская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, ул. Спортивная в сумме 27 770,1 тыс. руб.;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на строительство улично-дорожной сети и водопроводной сети микрорайона «Северный» в сумме 5000 </a:t>
            </a:r>
            <a:r>
              <a:rPr lang="ru-RU" sz="1600" dirty="0" err="1" smtClean="0">
                <a:solidFill>
                  <a:schemeClr val="accent2">
                    <a:lumMod val="50000"/>
                  </a:schemeClr>
                </a:solidFill>
              </a:rPr>
              <a:t>тыс.руб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.;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на строительство начальной школы-детского сада в </a:t>
            </a:r>
            <a:r>
              <a:rPr lang="ru-RU" sz="1600" dirty="0" err="1" smtClean="0">
                <a:solidFill>
                  <a:schemeClr val="accent2">
                    <a:lumMod val="50000"/>
                  </a:schemeClr>
                </a:solidFill>
              </a:rPr>
              <a:t>пст.Смлоянка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в сумме  2000 </a:t>
            </a:r>
            <a:r>
              <a:rPr lang="ru-RU" sz="1600" dirty="0" err="1" smtClean="0">
                <a:solidFill>
                  <a:schemeClr val="accent2">
                    <a:lumMod val="50000"/>
                  </a:schemeClr>
                </a:solidFill>
              </a:rPr>
              <a:t>тыс.руб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на строительство </a:t>
            </a:r>
            <a:r>
              <a:rPr lang="ru-RU" sz="1600" dirty="0" err="1" smtClean="0">
                <a:solidFill>
                  <a:schemeClr val="accent2">
                    <a:lumMod val="50000"/>
                  </a:schemeClr>
                </a:solidFill>
              </a:rPr>
              <a:t>социо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-культурного центра в с. Вольдино в сумме 36 385 тыс. руб.;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на строительство Дома культуры в с. </a:t>
            </a:r>
            <a:r>
              <a:rPr lang="ru-RU" sz="1600" dirty="0" err="1" smtClean="0">
                <a:solidFill>
                  <a:schemeClr val="accent2">
                    <a:lumMod val="50000"/>
                  </a:schemeClr>
                </a:solidFill>
              </a:rPr>
              <a:t>Деревянск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 – 800 </a:t>
            </a:r>
            <a:r>
              <a:rPr lang="ru-RU" sz="1600" dirty="0" err="1" smtClean="0">
                <a:solidFill>
                  <a:schemeClr val="accent2">
                    <a:lumMod val="50000"/>
                  </a:schemeClr>
                </a:solidFill>
              </a:rPr>
              <a:t>тыс.руб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.;</a:t>
            </a:r>
            <a:endParaRPr lang="ru-RU" sz="1600" dirty="0">
              <a:solidFill>
                <a:schemeClr val="accent2">
                  <a:lumMod val="50000"/>
                </a:schemeClr>
              </a:solidFill>
            </a:endParaRPr>
          </a:p>
          <a:p>
            <a:pPr marL="285750" indent="-285750" algn="just">
              <a:buFontTx/>
              <a:buChar char="-"/>
            </a:pP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на строительство дополнительного </a:t>
            </a:r>
            <a:r>
              <a:rPr lang="ru-RU" sz="1600" dirty="0" err="1" smtClean="0">
                <a:solidFill>
                  <a:schemeClr val="accent2">
                    <a:lumMod val="50000"/>
                  </a:schemeClr>
                </a:solidFill>
              </a:rPr>
              <a:t>спально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-игрового комплекса на 100 мест детский сад № 1 в с. Усть-Кулом в сумме 560 тыс. руб.;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на строительство объекта «открытая универсальная площадка (лето-зима 30*60) п. Югыдъяг в сумме 850 тыс. руб.</a:t>
            </a: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5F637-3BDB-4EA2-971F-416311994922}" type="slidenum">
              <a:rPr lang="ru-RU" smtClean="0"/>
              <a:pPr/>
              <a:t>34</a:t>
            </a:fld>
            <a:endParaRPr lang="ru-RU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127"/>
            <a:ext cx="9144000" cy="119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https://salekhard.org/upload/medialibrary/c5f/c5febc8f830389e4b4f385fdb840da9e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890305"/>
            <a:ext cx="2872256" cy="1887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im0-tub-ru.yandex.net/i?id=bd38100f2c766ef2de30a3e72ce2cb98&amp;n=13&amp;exp=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81162" y="4509120"/>
            <a:ext cx="2889116" cy="1607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archive1.bnkomi.ru/content/news/images/25951/KIR_6135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9568" y="5036245"/>
            <a:ext cx="2743878" cy="1821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55579630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Схема 14"/>
          <p:cNvGraphicFramePr/>
          <p:nvPr/>
        </p:nvGraphicFramePr>
        <p:xfrm>
          <a:off x="3653706" y="5177334"/>
          <a:ext cx="1548035" cy="13681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Заголовок 1"/>
          <p:cNvSpPr txBox="1">
            <a:spLocks/>
          </p:cNvSpPr>
          <p:nvPr/>
        </p:nvSpPr>
        <p:spPr>
          <a:xfrm>
            <a:off x="0" y="1412776"/>
            <a:ext cx="9144000" cy="864096"/>
          </a:xfrm>
          <a:prstGeom prst="rect">
            <a:avLst/>
          </a:prstGeom>
        </p:spPr>
        <p:txBody>
          <a:bodyPr vert="horz" rtlCol="0" anchor="ctr">
            <a:normAutofit fontScale="975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Расходы муниципального  дорожного фонда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636646" y="2348881"/>
            <a:ext cx="2507353" cy="4104455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Объем бюджетных ассигнований Муниципального дорожного фонда   на 2021 год-         29 806,4 тыс.;            на 2022 год-           30 994,4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.;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2023 год-         31 562,3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5F637-3BDB-4EA2-971F-416311994922}" type="slidenum">
              <a:rPr lang="ru-RU" smtClean="0"/>
              <a:pPr/>
              <a:t>35</a:t>
            </a:fld>
            <a:endParaRPr lang="ru-RU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127"/>
            <a:ext cx="9144000" cy="1407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http://i.mycdn.me/i?r=AzEPZsRbOZEKgBhR0XGMT1Rkcd66O2bSytLMOFp1_qiyWqaKTM5SRkZCeTgDn6uOyic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668" y="2420888"/>
            <a:ext cx="6301979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81675888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0" y="381001"/>
            <a:ext cx="9144000" cy="1031776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Межбюджетные 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трансферты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бюджетам сельских поселений  </a:t>
            </a:r>
          </a:p>
          <a:p>
            <a:pPr algn="r">
              <a:defRPr/>
            </a:pP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                   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1C1793-B241-47AC-900E-1271B0A5C958}" type="slidenum">
              <a:rPr lang="ru-RU" smtClean="0"/>
              <a:pPr>
                <a:defRPr/>
              </a:pPr>
              <a:t>36</a:t>
            </a:fld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129"/>
            <a:ext cx="9144000" cy="1399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1629612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   МЕЖБЮДЖЕТНЫЕ ТРАНСФЕРТЫ                 БЮДЖЕТАМ СЕЛЬСКИХ ПОСЕЛЕНИЙ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ru-RU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1439177" y="2820600"/>
            <a:ext cx="6265647" cy="1472496"/>
            <a:chOff x="1585180" y="327402"/>
            <a:chExt cx="6265647" cy="1216800"/>
          </a:xfrm>
          <a:scene3d>
            <a:camera prst="orthographicFront"/>
            <a:lightRig rig="flat" dir="t"/>
          </a:scene3d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1585180" y="327402"/>
              <a:ext cx="6265647" cy="1216800"/>
            </a:xfrm>
            <a:prstGeom prst="round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Скругленный прямоугольник 4"/>
            <p:cNvSpPr/>
            <p:nvPr/>
          </p:nvSpPr>
          <p:spPr>
            <a:xfrm>
              <a:off x="1644579" y="386801"/>
              <a:ext cx="6146849" cy="109800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kern="1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Дотации на выравнивание бюджетной обеспеченности</a:t>
              </a: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2021 год-80 721,3 </a:t>
              </a:r>
              <a:r>
                <a:rPr lang="ru-RU" sz="2000" b="1" dirty="0" err="1" smtClean="0">
                  <a:latin typeface="Times New Roman" pitchFamily="18" charset="0"/>
                  <a:cs typeface="Times New Roman" pitchFamily="18" charset="0"/>
                </a:rPr>
                <a:t>тыс.руб</a:t>
              </a:r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.;                                                  2022 год- 60 710,7 </a:t>
              </a:r>
              <a:r>
                <a:rPr lang="ru-RU" sz="2000" b="1" dirty="0" err="1" smtClean="0">
                  <a:latin typeface="Times New Roman" pitchFamily="18" charset="0"/>
                  <a:cs typeface="Times New Roman" pitchFamily="18" charset="0"/>
                </a:rPr>
                <a:t>тыс.руб</a:t>
              </a:r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.; 2023 год-60 702,6 </a:t>
              </a:r>
              <a:r>
                <a:rPr lang="ru-RU" sz="2000" b="1" dirty="0" err="1" smtClean="0">
                  <a:latin typeface="Times New Roman" pitchFamily="18" charset="0"/>
                  <a:cs typeface="Times New Roman" pitchFamily="18" charset="0"/>
                </a:rPr>
                <a:t>тыс.руб</a:t>
              </a:r>
              <a:endParaRPr lang="ru-RU" sz="2000" b="1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1439177" y="4603952"/>
            <a:ext cx="6265647" cy="1561352"/>
            <a:chOff x="1584151" y="2192373"/>
            <a:chExt cx="6265647" cy="1216800"/>
          </a:xfrm>
          <a:scene3d>
            <a:camera prst="orthographicFront"/>
            <a:lightRig rig="flat" dir="t"/>
          </a:scene3d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1584151" y="2192373"/>
              <a:ext cx="6265647" cy="1216800"/>
            </a:xfrm>
            <a:prstGeom prst="round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1643550" y="2251772"/>
              <a:ext cx="6146849" cy="109800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000" b="1" kern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kern="1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Прочие межбюджетные трансферты                               (субвенции, иные МБТ)</a:t>
              </a:r>
            </a:p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2021год-61 816,4 </a:t>
              </a:r>
              <a:r>
                <a:rPr lang="ru-RU" sz="2000" b="1" dirty="0" err="1">
                  <a:latin typeface="Times New Roman" pitchFamily="18" charset="0"/>
                  <a:cs typeface="Times New Roman" pitchFamily="18" charset="0"/>
                </a:rPr>
                <a:t>тыс.руб</a:t>
              </a:r>
              <a:r>
                <a:rPr lang="ru-RU" sz="2000" b="1" dirty="0">
                  <a:latin typeface="Times New Roman" pitchFamily="18" charset="0"/>
                  <a:cs typeface="Times New Roman" pitchFamily="18" charset="0"/>
                </a:rPr>
                <a:t>.;                                                  </a:t>
              </a:r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2022 </a:t>
              </a:r>
              <a:r>
                <a:rPr lang="ru-RU" sz="2000" b="1" dirty="0">
                  <a:latin typeface="Times New Roman" pitchFamily="18" charset="0"/>
                  <a:cs typeface="Times New Roman" pitchFamily="18" charset="0"/>
                </a:rPr>
                <a:t>год- </a:t>
              </a:r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57 221,8 </a:t>
              </a:r>
              <a:r>
                <a:rPr lang="ru-RU" sz="2000" b="1" dirty="0" err="1" smtClean="0">
                  <a:latin typeface="Times New Roman" pitchFamily="18" charset="0"/>
                  <a:cs typeface="Times New Roman" pitchFamily="18" charset="0"/>
                </a:rPr>
                <a:t>тыс.руб</a:t>
              </a:r>
              <a:r>
                <a:rPr lang="ru-RU" sz="2000" b="1" dirty="0">
                  <a:latin typeface="Times New Roman" pitchFamily="18" charset="0"/>
                  <a:cs typeface="Times New Roman" pitchFamily="18" charset="0"/>
                </a:rPr>
                <a:t>.; </a:t>
              </a:r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2023 год-57 167,1 </a:t>
              </a:r>
              <a:r>
                <a:rPr lang="ru-RU" sz="2000" b="1" dirty="0" err="1">
                  <a:latin typeface="Times New Roman" pitchFamily="18" charset="0"/>
                  <a:cs typeface="Times New Roman" pitchFamily="18" charset="0"/>
                </a:rPr>
                <a:t>тыс.руб</a:t>
              </a:r>
              <a:endParaRPr lang="ru-RU" sz="2000" b="1" dirty="0">
                <a:latin typeface="Times New Roman" pitchFamily="18" charset="0"/>
                <a:cs typeface="Times New Roman" pitchFamily="18" charset="0"/>
              </a:endParaRP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endParaRPr lang="ru-RU" sz="2000" b="1" kern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4" name="Picture 20" descr="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924944"/>
            <a:ext cx="76835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2" descr="0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9186" y="4725144"/>
            <a:ext cx="77470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828731641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/>
          <p:cNvSpPr txBox="1"/>
          <p:nvPr/>
        </p:nvSpPr>
        <p:spPr>
          <a:xfrm>
            <a:off x="395536" y="1052736"/>
            <a:ext cx="83529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b="1" dirty="0" smtClean="0"/>
          </a:p>
          <a:p>
            <a:pPr algn="ctr"/>
            <a:r>
              <a:rPr lang="ru-RU" sz="2000" b="1" dirty="0" smtClean="0"/>
              <a:t>Объем муниципального долга (тыс.рублей)</a:t>
            </a:r>
          </a:p>
          <a:p>
            <a:pPr algn="ctr"/>
            <a:endParaRPr lang="ru-RU" sz="2000" b="1" dirty="0" smtClean="0"/>
          </a:p>
          <a:p>
            <a:pPr algn="ctr"/>
            <a:endParaRPr lang="ru-RU" sz="2000" b="1" dirty="0"/>
          </a:p>
        </p:txBody>
      </p:sp>
      <p:sp>
        <p:nvSpPr>
          <p:cNvPr id="41" name="Скругленный прямоугольник 18"/>
          <p:cNvSpPr>
            <a:spLocks noChangeArrowheads="1"/>
          </p:cNvSpPr>
          <p:nvPr/>
        </p:nvSpPr>
        <p:spPr bwMode="auto">
          <a:xfrm>
            <a:off x="323528" y="1700808"/>
            <a:ext cx="8640960" cy="1440160"/>
          </a:xfrm>
          <a:prstGeom prst="roundRect">
            <a:avLst>
              <a:gd name="adj" fmla="val 16667"/>
            </a:avLst>
          </a:prstGeom>
          <a:solidFill>
            <a:srgbClr val="ABFFAB"/>
          </a:solidFill>
          <a:ln w="25400" algn="ctr">
            <a:solidFill>
              <a:srgbClr val="00660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 sz="1000">
              <a:latin typeface="Constantia" pitchFamily="18" charset="0"/>
            </a:endParaRPr>
          </a:p>
        </p:txBody>
      </p:sp>
      <p:sp>
        <p:nvSpPr>
          <p:cNvPr id="42" name="Овал 41"/>
          <p:cNvSpPr/>
          <p:nvPr/>
        </p:nvSpPr>
        <p:spPr>
          <a:xfrm>
            <a:off x="755576" y="1772816"/>
            <a:ext cx="1049571" cy="824076"/>
          </a:xfrm>
          <a:prstGeom prst="ellipse">
            <a:avLst/>
          </a:prstGeom>
          <a:solidFill>
            <a:srgbClr val="FFC000"/>
          </a:solidFill>
          <a:ln>
            <a:noFill/>
          </a:ln>
          <a:scene3d>
            <a:camera prst="orthographicFront"/>
            <a:lightRig rig="threePt" dir="t"/>
          </a:scene3d>
          <a:sp3d>
            <a:bevelT w="254000" h="254000"/>
            <a:bevelB w="254000" h="254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3" name="Овал 42"/>
          <p:cNvSpPr/>
          <p:nvPr/>
        </p:nvSpPr>
        <p:spPr>
          <a:xfrm>
            <a:off x="3851920" y="1772816"/>
            <a:ext cx="1049571" cy="824076"/>
          </a:xfrm>
          <a:prstGeom prst="ellipse">
            <a:avLst/>
          </a:prstGeom>
          <a:solidFill>
            <a:srgbClr val="FFC000"/>
          </a:solidFill>
          <a:ln>
            <a:noFill/>
          </a:ln>
          <a:scene3d>
            <a:camera prst="orthographicFront"/>
            <a:lightRig rig="threePt" dir="t"/>
          </a:scene3d>
          <a:sp3d>
            <a:bevelT w="254000" h="254000"/>
            <a:bevelB w="254000" h="254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4" name="Овал 43"/>
          <p:cNvSpPr/>
          <p:nvPr/>
        </p:nvSpPr>
        <p:spPr>
          <a:xfrm>
            <a:off x="7308304" y="1772816"/>
            <a:ext cx="1049571" cy="824076"/>
          </a:xfrm>
          <a:prstGeom prst="ellipse">
            <a:avLst/>
          </a:prstGeom>
          <a:solidFill>
            <a:srgbClr val="FFC000"/>
          </a:solidFill>
          <a:ln>
            <a:noFill/>
          </a:ln>
          <a:scene3d>
            <a:camera prst="orthographicFront"/>
            <a:lightRig rig="threePt" dir="t"/>
          </a:scene3d>
          <a:sp3d>
            <a:bevelT w="254000" h="254000"/>
            <a:bevelB w="254000" h="254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6" name="Rectangle 114"/>
          <p:cNvSpPr>
            <a:spLocks noChangeArrowheads="1"/>
          </p:cNvSpPr>
          <p:nvPr/>
        </p:nvSpPr>
        <p:spPr bwMode="auto">
          <a:xfrm>
            <a:off x="755576" y="1988840"/>
            <a:ext cx="1152128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0000"/>
                </a:solidFill>
              </a:rPr>
              <a:t>   17 400</a:t>
            </a:r>
            <a:endParaRPr lang="ru-RU" sz="1400" b="1" dirty="0">
              <a:solidFill>
                <a:srgbClr val="000000"/>
              </a:solidFill>
            </a:endParaRPr>
          </a:p>
        </p:txBody>
      </p:sp>
      <p:sp>
        <p:nvSpPr>
          <p:cNvPr id="47" name="Rectangle 114"/>
          <p:cNvSpPr>
            <a:spLocks noChangeArrowheads="1"/>
          </p:cNvSpPr>
          <p:nvPr/>
        </p:nvSpPr>
        <p:spPr bwMode="auto">
          <a:xfrm>
            <a:off x="3851920" y="1916832"/>
            <a:ext cx="1224136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0000"/>
                </a:solidFill>
              </a:rPr>
              <a:t>     7 830</a:t>
            </a:r>
            <a:endParaRPr lang="ru-RU" sz="1400" b="1" dirty="0">
              <a:solidFill>
                <a:srgbClr val="000000"/>
              </a:solidFill>
            </a:endParaRPr>
          </a:p>
        </p:txBody>
      </p:sp>
      <p:sp>
        <p:nvSpPr>
          <p:cNvPr id="48" name="Rectangle 114"/>
          <p:cNvSpPr>
            <a:spLocks noChangeArrowheads="1"/>
          </p:cNvSpPr>
          <p:nvPr/>
        </p:nvSpPr>
        <p:spPr bwMode="auto">
          <a:xfrm>
            <a:off x="7308304" y="1988840"/>
            <a:ext cx="1152128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0000"/>
                </a:solidFill>
              </a:rPr>
              <a:t>      5 220</a:t>
            </a:r>
            <a:endParaRPr lang="ru-RU" sz="1400" b="1" dirty="0">
              <a:solidFill>
                <a:srgbClr val="000000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352869" y="2636912"/>
            <a:ext cx="1702134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      2021 </a:t>
            </a:r>
            <a:r>
              <a:rPr lang="ru-RU" sz="1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год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3525227" y="2636912"/>
            <a:ext cx="1625190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     2022 </a:t>
            </a:r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год</a:t>
            </a:r>
            <a:endParaRPr lang="ru-RU" sz="1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7054548" y="2636912"/>
            <a:ext cx="154824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    2023 </a:t>
            </a:r>
            <a:r>
              <a:rPr lang="ru-RU" sz="1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год</a:t>
            </a:r>
          </a:p>
        </p:txBody>
      </p:sp>
      <p:sp>
        <p:nvSpPr>
          <p:cNvPr id="28" name="Номер слайда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AD33FC-CFB2-4C9E-9E90-385C6970F446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  <p:sp>
        <p:nvSpPr>
          <p:cNvPr id="33" name="Скругленный прямоугольник 18"/>
          <p:cNvSpPr>
            <a:spLocks noChangeArrowheads="1"/>
          </p:cNvSpPr>
          <p:nvPr/>
        </p:nvSpPr>
        <p:spPr bwMode="auto">
          <a:xfrm>
            <a:off x="323528" y="3861048"/>
            <a:ext cx="8640960" cy="1944216"/>
          </a:xfrm>
          <a:prstGeom prst="roundRect">
            <a:avLst>
              <a:gd name="adj" fmla="val 16667"/>
            </a:avLst>
          </a:prstGeom>
          <a:solidFill>
            <a:srgbClr val="ABFFAB"/>
          </a:solidFill>
          <a:ln w="25400" algn="ctr">
            <a:solidFill>
              <a:srgbClr val="00660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ru-RU" sz="1000">
              <a:latin typeface="Constantia" pitchFamily="18" charset="0"/>
            </a:endParaRPr>
          </a:p>
        </p:txBody>
      </p:sp>
      <p:sp>
        <p:nvSpPr>
          <p:cNvPr id="35" name="Овал 34"/>
          <p:cNvSpPr/>
          <p:nvPr/>
        </p:nvSpPr>
        <p:spPr>
          <a:xfrm>
            <a:off x="755576" y="4221088"/>
            <a:ext cx="1049571" cy="824076"/>
          </a:xfrm>
          <a:prstGeom prst="ellipse">
            <a:avLst/>
          </a:prstGeom>
          <a:solidFill>
            <a:srgbClr val="FFC000"/>
          </a:solidFill>
          <a:ln>
            <a:noFill/>
          </a:ln>
          <a:scene3d>
            <a:camera prst="orthographicFront"/>
            <a:lightRig rig="threePt" dir="t"/>
          </a:scene3d>
          <a:sp3d>
            <a:bevelT w="254000" h="254000"/>
            <a:bevelB w="254000" h="254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6" name="Овал 35"/>
          <p:cNvSpPr/>
          <p:nvPr/>
        </p:nvSpPr>
        <p:spPr>
          <a:xfrm>
            <a:off x="4139952" y="4221088"/>
            <a:ext cx="1049571" cy="824076"/>
          </a:xfrm>
          <a:prstGeom prst="ellipse">
            <a:avLst/>
          </a:prstGeom>
          <a:solidFill>
            <a:srgbClr val="FFC000"/>
          </a:solidFill>
          <a:ln>
            <a:noFill/>
          </a:ln>
          <a:scene3d>
            <a:camera prst="orthographicFront"/>
            <a:lightRig rig="threePt" dir="t"/>
          </a:scene3d>
          <a:sp3d>
            <a:bevelT w="254000" h="254000"/>
            <a:bevelB w="254000" h="254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7" name="Овал 36"/>
          <p:cNvSpPr/>
          <p:nvPr/>
        </p:nvSpPr>
        <p:spPr>
          <a:xfrm>
            <a:off x="7236296" y="4149080"/>
            <a:ext cx="1049571" cy="824076"/>
          </a:xfrm>
          <a:prstGeom prst="ellipse">
            <a:avLst/>
          </a:prstGeom>
          <a:solidFill>
            <a:srgbClr val="FFC000"/>
          </a:solidFill>
          <a:ln>
            <a:noFill/>
          </a:ln>
          <a:scene3d>
            <a:camera prst="orthographicFront"/>
            <a:lightRig rig="threePt" dir="t"/>
          </a:scene3d>
          <a:sp3d>
            <a:bevelT w="254000" h="254000"/>
            <a:bevelB w="254000" h="254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8" name="Rectangle 114"/>
          <p:cNvSpPr>
            <a:spLocks noChangeArrowheads="1"/>
          </p:cNvSpPr>
          <p:nvPr/>
        </p:nvSpPr>
        <p:spPr bwMode="auto">
          <a:xfrm>
            <a:off x="755576" y="4437112"/>
            <a:ext cx="1074555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0000"/>
                </a:solidFill>
              </a:rPr>
              <a:t>     582,01</a:t>
            </a:r>
            <a:endParaRPr lang="ru-RU" sz="1400" b="1" dirty="0">
              <a:solidFill>
                <a:srgbClr val="00000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694180" y="5229200"/>
            <a:ext cx="1163524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2021</a:t>
            </a:r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год</a:t>
            </a:r>
            <a:endParaRPr lang="ru-RU" sz="1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</p:txBody>
      </p:sp>
      <p:sp>
        <p:nvSpPr>
          <p:cNvPr id="49" name="Rectangle 115"/>
          <p:cNvSpPr>
            <a:spLocks noChangeArrowheads="1"/>
          </p:cNvSpPr>
          <p:nvPr/>
        </p:nvSpPr>
        <p:spPr bwMode="auto">
          <a:xfrm>
            <a:off x="4211960" y="4437112"/>
            <a:ext cx="678391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000000"/>
                </a:solidFill>
              </a:rPr>
              <a:t>  195,6</a:t>
            </a:r>
            <a:endParaRPr lang="ru-RU" sz="1400" b="1" dirty="0">
              <a:solidFill>
                <a:srgbClr val="000000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4116099" y="5301208"/>
            <a:ext cx="1163524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2022</a:t>
            </a:r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год</a:t>
            </a:r>
            <a:endParaRPr lang="ru-RU" sz="1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7280444" y="5229200"/>
            <a:ext cx="124046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2023 </a:t>
            </a:r>
            <a:r>
              <a:rPr lang="ru-RU" sz="1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год</a:t>
            </a:r>
          </a:p>
        </p:txBody>
      </p:sp>
      <p:sp>
        <p:nvSpPr>
          <p:cNvPr id="56" name="Rectangle 115"/>
          <p:cNvSpPr>
            <a:spLocks noChangeArrowheads="1"/>
          </p:cNvSpPr>
          <p:nvPr/>
        </p:nvSpPr>
        <p:spPr bwMode="auto">
          <a:xfrm>
            <a:off x="7380312" y="4437112"/>
            <a:ext cx="543739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000000"/>
                </a:solidFill>
              </a:rPr>
              <a:t>   6,6</a:t>
            </a:r>
            <a:endParaRPr lang="ru-RU" sz="1400" b="1" dirty="0">
              <a:solidFill>
                <a:srgbClr val="00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0" y="3140968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</a:rPr>
              <a:t>Объем </a:t>
            </a:r>
          </a:p>
          <a:p>
            <a:pPr algn="ctr"/>
            <a:r>
              <a:rPr lang="ru-RU" b="1" dirty="0" smtClean="0">
                <a:latin typeface="Times New Roman" pitchFamily="18" charset="0"/>
              </a:rPr>
              <a:t>расходов на обслуживание муниципального долга (</a:t>
            </a:r>
            <a:r>
              <a:rPr lang="ru-RU" b="1" dirty="0" err="1" smtClean="0">
                <a:latin typeface="Times New Roman" pitchFamily="18" charset="0"/>
              </a:rPr>
              <a:t>тыс.руб</a:t>
            </a:r>
            <a:r>
              <a:rPr lang="ru-RU" b="1" dirty="0" smtClean="0">
                <a:latin typeface="Times New Roman" pitchFamily="18" charset="0"/>
              </a:rPr>
              <a:t>.)</a:t>
            </a:r>
            <a:endParaRPr lang="ru-RU" b="1" dirty="0">
              <a:latin typeface="Times New Roman" pitchFamily="18" charset="0"/>
            </a:endParaRP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127"/>
            <a:ext cx="9144000" cy="119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467544" y="1916832"/>
          <a:ext cx="8352928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6876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Уровень долговой устойчивости  МО МР «Усть-Куломский»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AD33FC-CFB2-4C9E-9E90-385C6970F446}" type="slidenum">
              <a:rPr lang="ru-RU" smtClean="0"/>
              <a:pPr>
                <a:defRPr/>
              </a:pPr>
              <a:t>38</a:t>
            </a:fld>
            <a:endParaRPr lang="ru-RU"/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xmlns="" val="3131020293"/>
              </p:ext>
            </p:extLst>
          </p:nvPr>
        </p:nvGraphicFramePr>
        <p:xfrm>
          <a:off x="431540" y="1638092"/>
          <a:ext cx="8280920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127"/>
            <a:ext cx="9144000" cy="119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827584" y="1916832"/>
            <a:ext cx="7848872" cy="4104456"/>
          </a:xfrm>
          <a:prstGeom prst="round2DiagRect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187624" y="2060848"/>
            <a:ext cx="7956376" cy="389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Контактная информация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Финансовое управление АМР «Усть-Куломский»</a:t>
            </a:r>
            <a:b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с. Усть-Кулом ул. Ленина, д.2а, </a:t>
            </a:r>
            <a:r>
              <a:rPr lang="ru-RU" sz="2000" dirty="0" smtClean="0"/>
              <a:t>Е-</a:t>
            </a:r>
            <a:r>
              <a:rPr lang="en-US" sz="2000" dirty="0"/>
              <a:t>mail:fu14@mail.ru</a:t>
            </a:r>
            <a:endParaRPr lang="en-US" sz="2000" b="1" dirty="0">
              <a:solidFill>
                <a:srgbClr val="000000"/>
              </a:solidFill>
              <a:latin typeface="Times New Roman"/>
            </a:endParaRPr>
          </a:p>
          <a:p>
            <a:pPr algn="ctr" fontAlgn="ctr"/>
            <a:endParaRPr lang="ru-RU" sz="1700" b="1" dirty="0" smtClean="0"/>
          </a:p>
          <a:p>
            <a:pPr algn="ctr" fontAlgn="ctr"/>
            <a:r>
              <a:rPr lang="ru-RU" sz="1700" b="1" dirty="0" smtClean="0"/>
              <a:t>Часы </a:t>
            </a:r>
            <a:r>
              <a:rPr lang="ru-RU" sz="1700" b="1" dirty="0"/>
              <a:t>работы финансового управления                                           </a:t>
            </a:r>
            <a:endParaRPr lang="ru-RU" sz="1700" dirty="0"/>
          </a:p>
          <a:p>
            <a:pPr algn="ctr" fontAlgn="ctr"/>
            <a:r>
              <a:rPr lang="ru-RU" sz="1700" b="1" dirty="0"/>
              <a:t>Понедельник - Четверг </a:t>
            </a:r>
            <a:r>
              <a:rPr lang="ru-RU" sz="1700" dirty="0"/>
              <a:t>с 8.30 до 17.00             Обед с 13.00 до 14.00</a:t>
            </a:r>
          </a:p>
          <a:p>
            <a:pPr algn="ctr" fontAlgn="ctr"/>
            <a:r>
              <a:rPr lang="ru-RU" sz="1700" b="1" dirty="0"/>
              <a:t>Пятница </a:t>
            </a:r>
            <a:r>
              <a:rPr lang="ru-RU" sz="1700" dirty="0"/>
              <a:t>с 8.30 до 15.30                                       Обед с 13.00 до 14.00</a:t>
            </a:r>
          </a:p>
          <a:p>
            <a:pPr fontAlgn="ctr"/>
            <a:endParaRPr lang="ru-RU" sz="17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ctr"/>
            <a:r>
              <a:rPr lang="ru-RU" sz="17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Начальник финансового управления- </a:t>
            </a:r>
          </a:p>
          <a:p>
            <a:pPr algn="ctr" fontAlgn="ctr"/>
            <a:r>
              <a:rPr lang="ru-RU" sz="17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Чаланова</a:t>
            </a:r>
            <a:r>
              <a:rPr lang="ru-RU" sz="17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Любовь Михайловна (тел.8 -82137-94323)</a:t>
            </a:r>
          </a:p>
          <a:p>
            <a:r>
              <a:rPr lang="ru-RU" sz="17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Заместитель начальника фин. управления, заведующий отделом по бюджету- </a:t>
            </a:r>
          </a:p>
          <a:p>
            <a:pPr algn="ctr"/>
            <a:r>
              <a:rPr lang="ru-RU" sz="17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Печеницына Татьяна Николаевна (тел.8-82137-93283)</a:t>
            </a:r>
          </a:p>
          <a:p>
            <a:r>
              <a:rPr lang="ru-RU" sz="17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Заместитель заведующего отделом по бюджету-</a:t>
            </a:r>
          </a:p>
          <a:p>
            <a:pPr algn="ctr"/>
            <a:r>
              <a:rPr lang="ru-RU" sz="17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Шахова Валентина Николаевна  (тел.8-82137-93515)</a:t>
            </a:r>
            <a:endParaRPr lang="ru-RU" sz="1700" dirty="0">
              <a:solidFill>
                <a:schemeClr val="bg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AD33FC-CFB2-4C9E-9E90-385C6970F446}" type="slidenum">
              <a:rPr lang="ru-RU" smtClean="0"/>
              <a:pPr>
                <a:defRPr/>
              </a:pPr>
              <a:t>39</a:t>
            </a:fld>
            <a:endParaRPr lang="ru-RU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127"/>
            <a:ext cx="9144000" cy="1695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eader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105273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1052736"/>
            <a:ext cx="8827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ГРАЖДАНИН, ЕГО УЧАСТИЕ В БЮДЖЕТНОМ ПРОЦЕССЕ</a:t>
            </a:r>
            <a:endParaRPr lang="ru-RU" b="1" dirty="0">
              <a:solidFill>
                <a:schemeClr val="accent2"/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Выноска со стрелкой вниз 6"/>
          <p:cNvSpPr/>
          <p:nvPr/>
        </p:nvSpPr>
        <p:spPr>
          <a:xfrm>
            <a:off x="971600" y="1571612"/>
            <a:ext cx="6840760" cy="1143008"/>
          </a:xfrm>
          <a:prstGeom prst="downArrowCallout">
            <a:avLst>
              <a:gd name="adj1" fmla="val 100522"/>
              <a:gd name="adj2" fmla="val 92970"/>
              <a:gd name="adj3" fmla="val 25000"/>
              <a:gd name="adj4" fmla="val 64977"/>
            </a:avLst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500" dirty="0" smtClean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ГРАЖДАНИН </a:t>
            </a:r>
          </a:p>
          <a:p>
            <a:pPr algn="ctr"/>
            <a:r>
              <a:rPr lang="ru-RU" sz="1500" dirty="0" smtClean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как налогоплательщик</a:t>
            </a:r>
            <a:endParaRPr lang="ru-RU" sz="1500" dirty="0">
              <a:ln w="18000">
                <a:solidFill>
                  <a:schemeClr val="accent2"/>
                </a:solidFill>
                <a:prstDash val="solid"/>
                <a:miter lim="800000"/>
              </a:ln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85918" y="2643182"/>
            <a:ext cx="54240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Участвует в формировании доходной части бюджета 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9" name="Выноска со стрелкой вниз 8"/>
          <p:cNvSpPr/>
          <p:nvPr/>
        </p:nvSpPr>
        <p:spPr>
          <a:xfrm>
            <a:off x="971600" y="4429132"/>
            <a:ext cx="6840760" cy="1143008"/>
          </a:xfrm>
          <a:prstGeom prst="downArrowCallout">
            <a:avLst>
              <a:gd name="adj1" fmla="val 100522"/>
              <a:gd name="adj2" fmla="val 92970"/>
              <a:gd name="adj3" fmla="val 25000"/>
              <a:gd name="adj4" fmla="val 64977"/>
            </a:avLst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500" dirty="0" smtClean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  <a:alpha val="0"/>
                  </a:schemeClr>
                </a:solidFill>
                <a:latin typeface="Times New Roman" pitchFamily="18" charset="0"/>
                <a:cs typeface="Times New Roman" pitchFamily="18" charset="0"/>
              </a:rPr>
              <a:t>ГРАЖДАНИН </a:t>
            </a:r>
          </a:p>
          <a:p>
            <a:pPr algn="ctr"/>
            <a:r>
              <a:rPr lang="ru-RU" sz="1500" dirty="0" smtClean="0">
                <a:ln w="18000">
                  <a:solidFill>
                    <a:schemeClr val="accent2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  <a:alpha val="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получатель социальных гарантий</a:t>
            </a:r>
            <a:endParaRPr lang="ru-RU" sz="1500" dirty="0">
              <a:ln w="18000">
                <a:solidFill>
                  <a:schemeClr val="accent2"/>
                </a:solidFill>
                <a:prstDash val="solid"/>
                <a:miter lim="800000"/>
              </a:ln>
              <a:solidFill>
                <a:schemeClr val="accent2">
                  <a:lumMod val="75000"/>
                  <a:alpha val="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5934670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Получает социальные гарантии (образование, жилищно-коммунальное хозяйство, культура, физическая культура и спорт, социальные льготы и другие направления социальных гарантий населению) – расходная часть бюджета 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1c7712e54faa4cf57ff1ca41a255049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28926" y="3000372"/>
            <a:ext cx="3071834" cy="1343906"/>
          </a:xfrm>
          <a:prstGeom prst="rect">
            <a:avLst/>
          </a:prstGeom>
        </p:spPr>
      </p:pic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5F637-3BDB-4EA2-971F-416311994922}" type="slidenum">
              <a:rPr lang="ru-RU" smtClean="0"/>
              <a:pPr/>
              <a:t>4</a:t>
            </a:fld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142984"/>
          </a:xfrm>
          <a:prstGeom prst="rect">
            <a:avLst/>
          </a:prstGeom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43000" r="-4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18"/>
          <p:cNvSpPr>
            <a:spLocks noChangeArrowheads="1"/>
          </p:cNvSpPr>
          <p:nvPr/>
        </p:nvSpPr>
        <p:spPr bwMode="auto">
          <a:xfrm>
            <a:off x="0" y="2132857"/>
            <a:ext cx="9144000" cy="3312368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  <a:alpha val="24000"/>
            </a:schemeClr>
          </a:solidFill>
          <a:ln w="25400" algn="ctr">
            <a:solidFill>
              <a:srgbClr val="00660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Спасибо, что посетили информационный ресурс «Бюджет для граждан»!</a:t>
            </a:r>
            <a:endParaRPr lang="ru-RU" sz="3600" b="1" i="1" dirty="0">
              <a:solidFill>
                <a:srgbClr val="9A3130"/>
              </a:solidFill>
              <a:latin typeface="Constantia" pitchFamily="18" charset="0"/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AD33FC-CFB2-4C9E-9E90-385C6970F446}" type="slidenum">
              <a:rPr lang="ru-RU" smtClean="0"/>
              <a:pPr>
                <a:defRPr/>
              </a:pPr>
              <a:t>40</a:t>
            </a:fld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556792"/>
          </a:xfrm>
          <a:prstGeom prst="rect">
            <a:avLst/>
          </a:prstGeom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eader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1052735"/>
          </a:xfrm>
          <a:prstGeom prst="rect">
            <a:avLst/>
          </a:prstGeom>
        </p:spPr>
      </p:pic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071546"/>
            <a:ext cx="9144000" cy="660389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b="1" kern="12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man Old Style" pitchFamily="18" charset="0"/>
              </a:rPr>
              <a:t>Основы составления проекта </a:t>
            </a:r>
            <a:r>
              <a:rPr lang="ru-RU" sz="2400" b="1" kern="12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man Old Style" pitchFamily="18" charset="0"/>
              </a:rPr>
              <a:t>бюджета</a:t>
            </a:r>
            <a:endParaRPr lang="ru-RU" sz="2400" b="1" kern="12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ookman Old Style" pitchFamily="18" charset="0"/>
            </a:endParaRPr>
          </a:p>
        </p:txBody>
      </p:sp>
      <p:sp>
        <p:nvSpPr>
          <p:cNvPr id="5" name="AutoShape 13"/>
          <p:cNvSpPr>
            <a:spLocks noChangeArrowheads="1"/>
          </p:cNvSpPr>
          <p:nvPr/>
        </p:nvSpPr>
        <p:spPr bwMode="auto">
          <a:xfrm>
            <a:off x="357158" y="2071678"/>
            <a:ext cx="1728787" cy="2303339"/>
          </a:xfrm>
          <a:prstGeom prst="downArrowCallout">
            <a:avLst>
              <a:gd name="adj1" fmla="val 25000"/>
              <a:gd name="adj2" fmla="val 25000"/>
              <a:gd name="adj3" fmla="val 22415"/>
              <a:gd name="adj4" fmla="val 66667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2"/>
                </a:solidFill>
              </a:rPr>
              <a:t>Бюджетное послание Президента Российской Федерации</a:t>
            </a:r>
          </a:p>
        </p:txBody>
      </p:sp>
      <p:sp>
        <p:nvSpPr>
          <p:cNvPr id="6" name="AutoShape 13"/>
          <p:cNvSpPr>
            <a:spLocks noChangeArrowheads="1"/>
          </p:cNvSpPr>
          <p:nvPr/>
        </p:nvSpPr>
        <p:spPr bwMode="auto">
          <a:xfrm>
            <a:off x="2643174" y="2071678"/>
            <a:ext cx="1728787" cy="2303339"/>
          </a:xfrm>
          <a:prstGeom prst="downArrowCallout">
            <a:avLst>
              <a:gd name="adj1" fmla="val 25000"/>
              <a:gd name="adj2" fmla="val 25000"/>
              <a:gd name="adj3" fmla="val 22415"/>
              <a:gd name="adj4" fmla="val 66667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accent2"/>
                </a:solidFill>
                <a:latin typeface="Calibri" pitchFamily="34" charset="0"/>
              </a:rPr>
              <a:t>Прогноз социально-экономического развития района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accent2"/>
              </a:solidFill>
            </a:endParaRPr>
          </a:p>
        </p:txBody>
      </p:sp>
      <p:sp>
        <p:nvSpPr>
          <p:cNvPr id="7" name="AutoShape 13"/>
          <p:cNvSpPr>
            <a:spLocks noChangeArrowheads="1"/>
          </p:cNvSpPr>
          <p:nvPr/>
        </p:nvSpPr>
        <p:spPr bwMode="auto">
          <a:xfrm>
            <a:off x="4786314" y="2071678"/>
            <a:ext cx="1728787" cy="2303339"/>
          </a:xfrm>
          <a:prstGeom prst="downArrowCallout">
            <a:avLst>
              <a:gd name="adj1" fmla="val 25000"/>
              <a:gd name="adj2" fmla="val 25000"/>
              <a:gd name="adj3" fmla="val 22415"/>
              <a:gd name="adj4" fmla="val 66667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accent2"/>
                </a:solidFill>
              </a:rPr>
              <a:t>Основные направления бюджетной и налоговой политики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accent2"/>
              </a:solidFill>
            </a:endParaRPr>
          </a:p>
        </p:txBody>
      </p:sp>
      <p:sp>
        <p:nvSpPr>
          <p:cNvPr id="8" name="AutoShape 13"/>
          <p:cNvSpPr>
            <a:spLocks noChangeArrowheads="1"/>
          </p:cNvSpPr>
          <p:nvPr/>
        </p:nvSpPr>
        <p:spPr bwMode="auto">
          <a:xfrm>
            <a:off x="7000892" y="2071678"/>
            <a:ext cx="1819580" cy="2303339"/>
          </a:xfrm>
          <a:prstGeom prst="downArrowCallout">
            <a:avLst>
              <a:gd name="adj1" fmla="val 25000"/>
              <a:gd name="adj2" fmla="val 25000"/>
              <a:gd name="adj3" fmla="val 22415"/>
              <a:gd name="adj4" fmla="val 66667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2"/>
                </a:solidFill>
              </a:rPr>
              <a:t>Муниципальные программы, муниципальные правовые акты</a:t>
            </a:r>
            <a:endParaRPr lang="ru-RU" b="1" dirty="0">
              <a:solidFill>
                <a:schemeClr val="accent2"/>
              </a:solidFill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357158" y="4572008"/>
            <a:ext cx="8429684" cy="4667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/>
                </a:solidFill>
              </a:rPr>
              <a:t>Составление проекта бюджета </a:t>
            </a:r>
          </a:p>
        </p:txBody>
      </p:sp>
      <p:pic>
        <p:nvPicPr>
          <p:cNvPr id="12" name="Рисунок 11" descr="515154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57884" y="5214950"/>
            <a:ext cx="3116046" cy="15247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04254e97c79981e95081262464d174b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16454" y="5214950"/>
            <a:ext cx="2214578" cy="1214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5F637-3BDB-4EA2-971F-416311994922}" type="slidenum">
              <a:rPr lang="ru-RU" smtClean="0"/>
              <a:pPr/>
              <a:t>5</a:t>
            </a:fld>
            <a:endParaRPr lang="ru-RU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142984"/>
          </a:xfrm>
          <a:prstGeom prst="rect">
            <a:avLst/>
          </a:prstGeom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eader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1052735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142844" y="1285860"/>
            <a:ext cx="4500562" cy="114300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Усть-Куломский район – </a:t>
            </a:r>
            <a:r>
              <a:rPr lang="ru-RU" sz="1600" dirty="0">
                <a:solidFill>
                  <a:schemeClr val="tx1"/>
                </a:solidFill>
              </a:rPr>
              <a:t>находится на юго-востоке Республики Коми, в бассейне реки </a:t>
            </a:r>
            <a:r>
              <a:rPr lang="ru-RU" sz="1600" dirty="0" err="1">
                <a:solidFill>
                  <a:schemeClr val="tx1"/>
                </a:solidFill>
              </a:rPr>
              <a:t>Вычегда</a:t>
            </a:r>
            <a:r>
              <a:rPr lang="ru-RU" sz="1600" dirty="0">
                <a:solidFill>
                  <a:schemeClr val="tx1"/>
                </a:solidFill>
              </a:rPr>
              <a:t>. Административный центр – село </a:t>
            </a:r>
            <a:r>
              <a:rPr lang="ru-RU" sz="1600" dirty="0" smtClean="0">
                <a:solidFill>
                  <a:schemeClr val="tx1"/>
                </a:solidFill>
              </a:rPr>
              <a:t>Усть-Кулом 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с двумя скругленными соседними углами 9"/>
          <p:cNvSpPr/>
          <p:nvPr/>
        </p:nvSpPr>
        <p:spPr>
          <a:xfrm>
            <a:off x="4857752" y="1285860"/>
            <a:ext cx="4034728" cy="1143008"/>
          </a:xfrm>
          <a:prstGeom prst="round2Same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Общая площадь территории района 26,4 тыс. кв. км, где в 63 селах и поселках постоянно </a:t>
            </a:r>
            <a:r>
              <a:rPr lang="ru-RU" sz="1600" dirty="0" smtClean="0">
                <a:solidFill>
                  <a:schemeClr val="tx1"/>
                </a:solidFill>
              </a:rPr>
              <a:t>проживают </a:t>
            </a:r>
            <a:r>
              <a:rPr lang="ru-RU" sz="1600" dirty="0">
                <a:solidFill>
                  <a:schemeClr val="tx1"/>
                </a:solidFill>
              </a:rPr>
              <a:t>23 </a:t>
            </a:r>
            <a:r>
              <a:rPr lang="ru-RU" sz="1600" dirty="0" smtClean="0">
                <a:solidFill>
                  <a:schemeClr val="tx1"/>
                </a:solidFill>
              </a:rPr>
              <a:t>416 </a:t>
            </a:r>
            <a:r>
              <a:rPr lang="ru-RU" sz="1600" dirty="0">
                <a:solidFill>
                  <a:schemeClr val="tx1"/>
                </a:solidFill>
              </a:rPr>
              <a:t>человек почти 50 </a:t>
            </a:r>
            <a:r>
              <a:rPr lang="ru-RU" sz="1600" dirty="0" smtClean="0">
                <a:solidFill>
                  <a:schemeClr val="tx1"/>
                </a:solidFill>
              </a:rPr>
              <a:t>национальностей 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483768" y="2564904"/>
            <a:ext cx="4500594" cy="164307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муниципальном районе «Усть-Куломский» 18 сельских поселений. Каждое сельское поселение имеет собственный бюджет 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5F637-3BDB-4EA2-971F-416311994922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12474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57752" y="4268490"/>
            <a:ext cx="3962720" cy="247287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277" y="4268490"/>
            <a:ext cx="4345194" cy="1965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07440418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eader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1052735"/>
          </a:xfrm>
          <a:prstGeom prst="rect">
            <a:avLst/>
          </a:prstGeom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0" y="1071546"/>
            <a:ext cx="9144000" cy="8286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Показатели социально-экономического развития  района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2844" y="1500174"/>
            <a:ext cx="3786214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50" b="1" i="1" dirty="0" smtClean="0">
                <a:solidFill>
                  <a:srgbClr val="FF0000"/>
                </a:solidFill>
                <a:effectLst/>
              </a:rPr>
              <a:t>Численность работающих, тыс. чел</a:t>
            </a:r>
            <a:r>
              <a:rPr lang="ru-RU" sz="1700" b="1" i="1" dirty="0" smtClean="0">
                <a:solidFill>
                  <a:srgbClr val="FF0000"/>
                </a:solidFill>
                <a:effectLst/>
              </a:rPr>
              <a:t>.</a:t>
            </a:r>
            <a:endParaRPr lang="ru-RU" sz="1700" b="1" i="1" dirty="0">
              <a:solidFill>
                <a:srgbClr val="FF0000"/>
              </a:solidFill>
              <a:effectLst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43504" y="1428736"/>
            <a:ext cx="378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7030A0"/>
                </a:solidFill>
                <a:effectLst/>
              </a:rPr>
              <a:t>Фонд оплаты труда</a:t>
            </a:r>
            <a:endParaRPr lang="ru-RU" b="1" i="1" dirty="0">
              <a:solidFill>
                <a:srgbClr val="7030A0"/>
              </a:solidFill>
              <a:effectLst/>
            </a:endParaRPr>
          </a:p>
        </p:txBody>
      </p:sp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xmlns="" val="3764055953"/>
              </p:ext>
            </p:extLst>
          </p:nvPr>
        </p:nvGraphicFramePr>
        <p:xfrm>
          <a:off x="142844" y="1857364"/>
          <a:ext cx="3929090" cy="2286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xmlns="" val="3453449957"/>
              </p:ext>
            </p:extLst>
          </p:nvPr>
        </p:nvGraphicFramePr>
        <p:xfrm>
          <a:off x="4500562" y="1714488"/>
          <a:ext cx="4427984" cy="2448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xmlns="" val="4075794747"/>
              </p:ext>
            </p:extLst>
          </p:nvPr>
        </p:nvGraphicFramePr>
        <p:xfrm>
          <a:off x="3563888" y="4077072"/>
          <a:ext cx="5365830" cy="2448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426475" y="5020478"/>
            <a:ext cx="34620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/>
              </a:rPr>
              <a:t>Среднемесячная заработная плата одного работающего </a:t>
            </a:r>
            <a:endParaRPr lang="ru-RU" b="1" i="1" dirty="0">
              <a:ln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6248" y="5184352"/>
            <a:ext cx="57150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dirty="0" smtClean="0">
                <a:latin typeface="Times New Roman" pitchFamily="18" charset="0"/>
                <a:cs typeface="Times New Roman" pitchFamily="18" charset="0"/>
              </a:rPr>
              <a:t>36810</a:t>
            </a:r>
            <a:endParaRPr lang="ru-RU" sz="105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740352" y="4857760"/>
            <a:ext cx="57606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dirty="0" smtClean="0">
                <a:latin typeface="Times New Roman" pitchFamily="18" charset="0"/>
                <a:cs typeface="Times New Roman" pitchFamily="18" charset="0"/>
              </a:rPr>
              <a:t>43100</a:t>
            </a:r>
          </a:p>
          <a:p>
            <a:endParaRPr lang="ru-RU" sz="105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000760" y="5005302"/>
            <a:ext cx="57150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050" b="1" dirty="0" smtClean="0">
                <a:latin typeface="Times New Roman" pitchFamily="18" charset="0"/>
                <a:cs typeface="Times New Roman" pitchFamily="18" charset="0"/>
              </a:rPr>
              <a:t>9800</a:t>
            </a:r>
            <a:endParaRPr lang="ru-RU" sz="105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893735" y="4930436"/>
            <a:ext cx="57150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dirty="0" smtClean="0">
                <a:latin typeface="Times New Roman" pitchFamily="18" charset="0"/>
                <a:cs typeface="Times New Roman" pitchFamily="18" charset="0"/>
              </a:rPr>
              <a:t>41400</a:t>
            </a:r>
          </a:p>
          <a:p>
            <a:endParaRPr lang="ru-RU" sz="105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143504" y="5042239"/>
            <a:ext cx="57150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050" b="1" dirty="0" smtClean="0">
                <a:latin typeface="Times New Roman" pitchFamily="18" charset="0"/>
                <a:cs typeface="Times New Roman" pitchFamily="18" charset="0"/>
              </a:rPr>
              <a:t>8300</a:t>
            </a:r>
            <a:endParaRPr lang="ru-RU" sz="105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858148" y="3068960"/>
            <a:ext cx="64294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dirty="0" smtClean="0">
                <a:latin typeface="Times New Roman" pitchFamily="18" charset="0"/>
                <a:cs typeface="Times New Roman" pitchFamily="18" charset="0"/>
              </a:rPr>
              <a:t>2327,6</a:t>
            </a:r>
            <a:endParaRPr lang="ru-RU" sz="105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215206" y="3068960"/>
            <a:ext cx="64294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dirty="0" smtClean="0">
                <a:latin typeface="Times New Roman" pitchFamily="18" charset="0"/>
                <a:cs typeface="Times New Roman" pitchFamily="18" charset="0"/>
              </a:rPr>
              <a:t>2235,6</a:t>
            </a:r>
            <a:endParaRPr lang="ru-RU" sz="105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72264" y="3056388"/>
            <a:ext cx="64294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dirty="0" smtClean="0">
                <a:latin typeface="Times New Roman" pitchFamily="18" charset="0"/>
                <a:cs typeface="Times New Roman" pitchFamily="18" charset="0"/>
              </a:rPr>
              <a:t>2149,2</a:t>
            </a:r>
            <a:endParaRPr lang="ru-RU" sz="105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863325" y="3068960"/>
            <a:ext cx="64294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dirty="0" smtClean="0">
                <a:latin typeface="Times New Roman" pitchFamily="18" charset="0"/>
                <a:cs typeface="Times New Roman" pitchFamily="18" charset="0"/>
              </a:rPr>
              <a:t>2068,2</a:t>
            </a:r>
            <a:endParaRPr lang="ru-RU" sz="105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5F637-3BDB-4EA2-971F-416311994922}" type="slidenum">
              <a:rPr lang="ru-RU" smtClean="0"/>
              <a:pPr/>
              <a:t>7</a:t>
            </a:fld>
            <a:endParaRPr lang="ru-RU"/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142984"/>
          </a:xfrm>
          <a:prstGeom prst="rect">
            <a:avLst/>
          </a:prstGeom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32000" r="-3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eader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052735"/>
          </a:xfrm>
          <a:prstGeom prst="rect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107504" y="2852936"/>
            <a:ext cx="4320480" cy="792088"/>
          </a:xfrm>
          <a:prstGeom prst="roundRect">
            <a:avLst/>
          </a:prstGeom>
          <a:solidFill>
            <a:schemeClr val="accent1">
              <a:lumMod val="20000"/>
              <a:lumOff val="80000"/>
              <a:alpha val="6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Обеспечение роста налоговых и доходов бюджета.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788024" y="2852936"/>
            <a:ext cx="4248472" cy="792088"/>
          </a:xfrm>
          <a:prstGeom prst="roundRect">
            <a:avLst/>
          </a:prstGeom>
          <a:solidFill>
            <a:schemeClr val="accent1">
              <a:lumMod val="20000"/>
              <a:lumOff val="80000"/>
              <a:alpha val="6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Сдерживание роста расходов бюджета, не обеспеченного увеличением и (или) оптимизацией расходов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788024" y="3861048"/>
            <a:ext cx="4248472" cy="936104"/>
          </a:xfrm>
          <a:prstGeom prst="roundRect">
            <a:avLst/>
          </a:prstGeom>
          <a:solidFill>
            <a:schemeClr val="accent1">
              <a:lumMod val="20000"/>
              <a:lumOff val="80000"/>
              <a:alpha val="6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Сокращение долговой нагрузки, нивелирования дефицита и обеспечение ликвидности бюджета МО МР «Усть-Куломский»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5F637-3BDB-4EA2-971F-416311994922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07504" y="3861048"/>
            <a:ext cx="4320480" cy="898390"/>
          </a:xfrm>
          <a:prstGeom prst="roundRect">
            <a:avLst/>
          </a:prstGeom>
          <a:solidFill>
            <a:schemeClr val="accent1">
              <a:lumMod val="20000"/>
              <a:lumOff val="80000"/>
              <a:alpha val="6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Совершенствование  системы управления  общественными финансами муниципального района</a:t>
            </a:r>
            <a:endParaRPr lang="en-US" altLang="ko-KR" sz="16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ea typeface="굴림" pitchFamily="50" charset="-127"/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573446" y="5013176"/>
            <a:ext cx="4429156" cy="764704"/>
          </a:xfrm>
          <a:prstGeom prst="roundRect">
            <a:avLst>
              <a:gd name="adj" fmla="val 17913"/>
            </a:avLst>
          </a:prstGeom>
          <a:solidFill>
            <a:schemeClr val="accent1">
              <a:lumMod val="20000"/>
              <a:lumOff val="80000"/>
              <a:alpha val="6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Обеспечение сбалансированности и долгосрочной устойчивости бюджета.</a:t>
            </a:r>
            <a:endParaRPr lang="en-US" altLang="ko-KR" sz="16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ea typeface="굴림" pitchFamily="50" charset="-127"/>
              <a:cs typeface="Times New Roman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700808"/>
          </a:xfrm>
          <a:prstGeom prst="rect">
            <a:avLst/>
          </a:prstGeom>
        </p:spPr>
      </p:pic>
      <p:sp>
        <p:nvSpPr>
          <p:cNvPr id="12" name="Выноска со стрелкой вниз 11"/>
          <p:cNvSpPr/>
          <p:nvPr/>
        </p:nvSpPr>
        <p:spPr>
          <a:xfrm>
            <a:off x="9525" y="1700808"/>
            <a:ext cx="9144000" cy="1273016"/>
          </a:xfrm>
          <a:prstGeom prst="downArrowCallout">
            <a:avLst/>
          </a:prstGeom>
          <a:solidFill>
            <a:schemeClr val="bg1">
              <a:alpha val="51000"/>
            </a:schemeClr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направления бюджетной и налоговой политики МО МР «Усть-Куломский» на 2021 – 2023 годы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eader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1052735"/>
          </a:xfrm>
          <a:prstGeom prst="rect">
            <a:avLst/>
          </a:prstGeom>
        </p:spPr>
      </p:pic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179512" y="2929823"/>
            <a:ext cx="3312368" cy="2089011"/>
          </a:xfrm>
          <a:prstGeom prst="roundRect">
            <a:avLst>
              <a:gd name="adj" fmla="val 1332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1500" b="1" u="sng" dirty="0">
                <a:solidFill>
                  <a:srgbClr val="00B050"/>
                </a:solidFill>
                <a:cs typeface="Arial" pitchFamily="34" charset="0"/>
              </a:rPr>
              <a:t>ДОХОДЫ</a:t>
            </a:r>
          </a:p>
          <a:p>
            <a:pPr algn="ctr">
              <a:defRPr/>
            </a:pPr>
            <a:r>
              <a:rPr lang="ru-RU" sz="1500" b="1" dirty="0">
                <a:solidFill>
                  <a:schemeClr val="accent3">
                    <a:lumMod val="75000"/>
                  </a:schemeClr>
                </a:solidFill>
                <a:cs typeface="Arial" pitchFamily="34" charset="0"/>
              </a:rPr>
              <a:t>это поступающие в бюджет денежные средства (налоги юридических и физических лиц, доходы от использования имущества, административные платежи и сборы, безвозмездные поступления)</a:t>
            </a:r>
          </a:p>
        </p:txBody>
      </p:sp>
      <p:sp>
        <p:nvSpPr>
          <p:cNvPr id="5" name="Rectangle 12"/>
          <p:cNvSpPr>
            <a:spLocks noChangeArrowheads="1"/>
          </p:cNvSpPr>
          <p:nvPr/>
        </p:nvSpPr>
        <p:spPr bwMode="auto">
          <a:xfrm>
            <a:off x="5004048" y="2909434"/>
            <a:ext cx="3744416" cy="2126516"/>
          </a:xfrm>
          <a:prstGeom prst="roundRect">
            <a:avLst>
              <a:gd name="adj" fmla="val 15779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B05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0" rIns="0" anchor="ctr">
            <a:spAutoFit/>
          </a:bodyPr>
          <a:lstStyle/>
          <a:p>
            <a:pPr algn="ctr">
              <a:defRPr/>
            </a:pPr>
            <a:r>
              <a:rPr lang="ru-RU" sz="1500" b="1" u="sng" dirty="0">
                <a:solidFill>
                  <a:srgbClr val="00B050"/>
                </a:solidFill>
              </a:rPr>
              <a:t>РАСХОДЫ</a:t>
            </a:r>
          </a:p>
          <a:p>
            <a:pPr algn="ctr">
              <a:defRPr/>
            </a:pP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</a:rPr>
              <a:t>это выплачиваемые из бюджета денежные средства </a:t>
            </a:r>
            <a:r>
              <a:rPr lang="ru-RU" sz="1500" b="1" dirty="0" smtClean="0">
                <a:solidFill>
                  <a:schemeClr val="accent2">
                    <a:lumMod val="75000"/>
                  </a:schemeClr>
                </a:solidFill>
              </a:rPr>
              <a:t>на:</a:t>
            </a:r>
            <a:r>
              <a:rPr lang="en-US" sz="15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500" b="1" dirty="0" smtClean="0">
                <a:solidFill>
                  <a:schemeClr val="accent2">
                    <a:lumMod val="75000"/>
                  </a:schemeClr>
                </a:solidFill>
              </a:rPr>
              <a:t>содержание </a:t>
            </a: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</a:rPr>
              <a:t>муниципальных учреждений (образование, </a:t>
            </a:r>
            <a:r>
              <a:rPr lang="ru-RU" sz="1500" b="1" dirty="0" smtClean="0">
                <a:solidFill>
                  <a:schemeClr val="accent2">
                    <a:lumMod val="75000"/>
                  </a:schemeClr>
                </a:solidFill>
              </a:rPr>
              <a:t>культура</a:t>
            </a: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ru-RU" sz="1500" b="1" dirty="0" smtClean="0">
                <a:solidFill>
                  <a:schemeClr val="accent2">
                    <a:lumMod val="75000"/>
                  </a:schemeClr>
                </a:solidFill>
              </a:rPr>
              <a:t>физическая </a:t>
            </a: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</a:rPr>
              <a:t>культура и спорт и другие), </a:t>
            </a:r>
            <a:r>
              <a:rPr lang="ru-RU" sz="1500" b="1" dirty="0" smtClean="0">
                <a:solidFill>
                  <a:schemeClr val="accent2">
                    <a:lumMod val="75000"/>
                  </a:schemeClr>
                </a:solidFill>
              </a:rPr>
              <a:t>социальные выплаты населению, капитальное строительство, и </a:t>
            </a: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</a:rPr>
              <a:t>другие расходы)</a:t>
            </a:r>
          </a:p>
        </p:txBody>
      </p:sp>
      <p:pic>
        <p:nvPicPr>
          <p:cNvPr id="6" name="Picture 2" descr="http://www.mv.org.ua/imn/2012/b139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5120119"/>
            <a:ext cx="2592288" cy="17378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0" y="1736000"/>
            <a:ext cx="9144000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b="1" cap="all" dirty="0" smtClean="0">
                <a:ln w="9000" cmpd="sng">
                  <a:solidFill>
                    <a:schemeClr val="accent2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       Бюджет</a:t>
            </a:r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(от </a:t>
            </a:r>
            <a:r>
              <a:rPr lang="ru-RU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старонормандского</a:t>
            </a:r>
            <a:r>
              <a:rPr lang="ru-RU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bougette</a:t>
            </a:r>
            <a:r>
              <a:rPr lang="en-US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– кошель, сумка, кожаный мешок) –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самоуправления.</a:t>
            </a: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19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Бюджет - это план доходов и расходов.</a:t>
            </a:r>
            <a:endParaRPr lang="ru-RU" sz="1900" b="1" dirty="0">
              <a:solidFill>
                <a:srgbClr val="00B050"/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5F637-3BDB-4EA2-971F-416311994922}" type="slidenum">
              <a:rPr lang="ru-RU" smtClean="0"/>
              <a:pPr/>
              <a:t>9</a:t>
            </a:fld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628800"/>
          </a:xfrm>
          <a:prstGeom prst="rect">
            <a:avLst/>
          </a:prstGeom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100"/>
                            </p:stCondLst>
                            <p:childTnLst>
                              <p:par>
                                <p:cTn id="11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Другая 14">
      <a:dk1>
        <a:sysClr val="windowText" lastClr="000000"/>
      </a:dk1>
      <a:lt1>
        <a:sysClr val="window" lastClr="FFFFFF"/>
      </a:lt1>
      <a:dk2>
        <a:srgbClr val="3B3B3B"/>
      </a:dk2>
      <a:lt2>
        <a:srgbClr val="7FC9FF"/>
      </a:lt2>
      <a:accent1>
        <a:srgbClr val="45FFFA"/>
      </a:accent1>
      <a:accent2>
        <a:srgbClr val="0070C0"/>
      </a:accent2>
      <a:accent3>
        <a:srgbClr val="0070C0"/>
      </a:accent3>
      <a:accent4>
        <a:srgbClr val="0070C0"/>
      </a:accent4>
      <a:accent5>
        <a:srgbClr val="0070C0"/>
      </a:accent5>
      <a:accent6>
        <a:srgbClr val="0070C0"/>
      </a:accent6>
      <a:hlink>
        <a:srgbClr val="0070C0"/>
      </a:hlink>
      <a:folHlink>
        <a:srgbClr val="A116E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7371</TotalTime>
  <Words>2557</Words>
  <Application>Microsoft Office PowerPoint</Application>
  <PresentationFormat>Экран (4:3)</PresentationFormat>
  <Paragraphs>535</Paragraphs>
  <Slides>40</Slides>
  <Notes>34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Открытая</vt:lpstr>
      <vt:lpstr>Слайд 1</vt:lpstr>
      <vt:lpstr>Слайд 2</vt:lpstr>
      <vt:lpstr>Слайд 3</vt:lpstr>
      <vt:lpstr>Слайд 4</vt:lpstr>
      <vt:lpstr>Основы составления проекта бюджета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НАЛОГОВЫЕ  ДОХОДЫ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lutik</dc:creator>
  <cp:lastModifiedBy>Specialist6</cp:lastModifiedBy>
  <cp:revision>768</cp:revision>
  <cp:lastPrinted>2020-12-12T09:05:52Z</cp:lastPrinted>
  <dcterms:created xsi:type="dcterms:W3CDTF">2019-07-16T07:59:53Z</dcterms:created>
  <dcterms:modified xsi:type="dcterms:W3CDTF">2020-12-17T08:16:37Z</dcterms:modified>
</cp:coreProperties>
</file>