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64" r:id="rId3"/>
    <p:sldId id="274" r:id="rId4"/>
    <p:sldId id="277" r:id="rId5"/>
    <p:sldId id="279" r:id="rId6"/>
    <p:sldId id="275" r:id="rId7"/>
    <p:sldId id="276" r:id="rId8"/>
    <p:sldId id="272" r:id="rId9"/>
    <p:sldId id="278" r:id="rId10"/>
    <p:sldId id="258" r:id="rId11"/>
    <p:sldId id="265" r:id="rId12"/>
    <p:sldId id="267" r:id="rId13"/>
    <p:sldId id="266" r:id="rId14"/>
    <p:sldId id="268" r:id="rId15"/>
    <p:sldId id="269" r:id="rId16"/>
    <p:sldId id="283" r:id="rId17"/>
    <p:sldId id="270" r:id="rId18"/>
    <p:sldId id="280" r:id="rId19"/>
    <p:sldId id="271" r:id="rId20"/>
    <p:sldId id="282" r:id="rId21"/>
    <p:sldId id="281"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3" d="100"/>
          <a:sy n="103" d="100"/>
        </p:scale>
        <p:origin x="-20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BCAFD45-3763-49D2-8E95-90317E5AB7E3}" type="datetimeFigureOut">
              <a:rPr lang="ru-RU" smtClean="0"/>
              <a:pPr/>
              <a:t>13.12.2018</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38E9BAC-969D-4DDF-8956-B33819F59A3B}" type="slidenum">
              <a:rPr lang="ru-RU" smtClean="0"/>
              <a:pPr/>
              <a:t>‹#›</a:t>
            </a:fld>
            <a:endParaRPr lang="ru-RU"/>
          </a:p>
        </p:txBody>
      </p:sp>
    </p:spTree>
    <p:extLst>
      <p:ext uri="{BB962C8B-B14F-4D97-AF65-F5344CB8AC3E}">
        <p14:creationId xmlns:p14="http://schemas.microsoft.com/office/powerpoint/2010/main" xmlns="" val="20440531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038E9BAC-969D-4DDF-8956-B33819F59A3B}" type="slidenum">
              <a:rPr lang="ru-RU" smtClean="0"/>
              <a:pPr/>
              <a:t>6</a:t>
            </a:fld>
            <a:endParaRPr lang="ru-RU"/>
          </a:p>
        </p:txBody>
      </p:sp>
    </p:spTree>
    <p:extLst>
      <p:ext uri="{BB962C8B-B14F-4D97-AF65-F5344CB8AC3E}">
        <p14:creationId xmlns:p14="http://schemas.microsoft.com/office/powerpoint/2010/main" xmlns="" val="16372636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0" y="685800"/>
            <a:ext cx="4572000" cy="3429000"/>
          </a:xfrm>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mn-lt"/>
                <a:ea typeface="+mn-ea"/>
                <a:cs typeface="+mn-cs"/>
              </a:rPr>
              <a:t>Особый интерес вызывает проект предпринимателя Игнатова Николая Юрьевича «Создание высокотехнологичной линии глубокой лесопереработки на территории </a:t>
            </a:r>
            <a:r>
              <a:rPr lang="ru-RU" sz="1200" kern="1200" dirty="0" err="1" smtClean="0">
                <a:solidFill>
                  <a:schemeClr val="tx1"/>
                </a:solidFill>
                <a:latin typeface="+mn-lt"/>
                <a:ea typeface="+mn-ea"/>
                <a:cs typeface="+mn-cs"/>
              </a:rPr>
              <a:t>Усть-Куломского</a:t>
            </a:r>
            <a:r>
              <a:rPr lang="ru-RU" sz="1200" kern="1200" dirty="0" smtClean="0">
                <a:solidFill>
                  <a:schemeClr val="tx1"/>
                </a:solidFill>
                <a:latin typeface="+mn-lt"/>
                <a:ea typeface="+mn-ea"/>
                <a:cs typeface="+mn-cs"/>
              </a:rPr>
              <a:t> района Республики Коми», который предполагает создание нового производства для более глубокой переработки пиломатериалов в с. Усть-Нем </a:t>
            </a:r>
            <a:r>
              <a:rPr lang="ru-RU" sz="1200" kern="1200" dirty="0" err="1" smtClean="0">
                <a:solidFill>
                  <a:schemeClr val="tx1"/>
                </a:solidFill>
                <a:latin typeface="+mn-lt"/>
                <a:ea typeface="+mn-ea"/>
                <a:cs typeface="+mn-cs"/>
              </a:rPr>
              <a:t>Усть-Куломского</a:t>
            </a:r>
            <a:r>
              <a:rPr lang="ru-RU" sz="1200" kern="1200" dirty="0" smtClean="0">
                <a:solidFill>
                  <a:schemeClr val="tx1"/>
                </a:solidFill>
                <a:latin typeface="+mn-lt"/>
                <a:ea typeface="+mn-ea"/>
                <a:cs typeface="+mn-cs"/>
              </a:rPr>
              <a:t> района с трудоустройством до 25 человек рабочих из числа местного населения.  Будет освоено производство новых видов продукции – </a:t>
            </a:r>
            <a:r>
              <a:rPr lang="ru-RU" sz="1200" kern="1200" dirty="0" err="1" smtClean="0">
                <a:solidFill>
                  <a:schemeClr val="tx1"/>
                </a:solidFill>
                <a:latin typeface="+mn-lt"/>
                <a:ea typeface="+mn-ea"/>
                <a:cs typeface="+mn-cs"/>
              </a:rPr>
              <a:t>погонажных</a:t>
            </a:r>
            <a:r>
              <a:rPr lang="ru-RU" sz="1200" kern="1200" dirty="0" smtClean="0">
                <a:solidFill>
                  <a:schemeClr val="tx1"/>
                </a:solidFill>
                <a:latin typeface="+mn-lt"/>
                <a:ea typeface="+mn-ea"/>
                <a:cs typeface="+mn-cs"/>
              </a:rPr>
              <a:t> изделий (</a:t>
            </a:r>
            <a:r>
              <a:rPr lang="ru-RU" sz="1200" kern="1200" dirty="0" err="1" smtClean="0">
                <a:solidFill>
                  <a:schemeClr val="tx1"/>
                </a:solidFill>
                <a:latin typeface="+mn-lt"/>
                <a:ea typeface="+mn-ea"/>
                <a:cs typeface="+mn-cs"/>
              </a:rPr>
              <a:t>вагонка</a:t>
            </a:r>
            <a:r>
              <a:rPr lang="ru-RU" sz="1200" kern="1200" dirty="0" smtClean="0">
                <a:solidFill>
                  <a:schemeClr val="tx1"/>
                </a:solidFill>
                <a:latin typeface="+mn-lt"/>
                <a:ea typeface="+mn-ea"/>
                <a:cs typeface="+mn-cs"/>
              </a:rPr>
              <a:t>, </a:t>
            </a:r>
            <a:r>
              <a:rPr lang="ru-RU" sz="1200" kern="1200" dirty="0" err="1" smtClean="0">
                <a:solidFill>
                  <a:schemeClr val="tx1"/>
                </a:solidFill>
                <a:latin typeface="+mn-lt"/>
                <a:ea typeface="+mn-ea"/>
                <a:cs typeface="+mn-cs"/>
              </a:rPr>
              <a:t>блокхаус</a:t>
            </a:r>
            <a:r>
              <a:rPr lang="ru-RU" sz="1200" kern="1200" dirty="0" smtClean="0">
                <a:solidFill>
                  <a:schemeClr val="tx1"/>
                </a:solidFill>
                <a:latin typeface="+mn-lt"/>
                <a:ea typeface="+mn-ea"/>
                <a:cs typeface="+mn-cs"/>
              </a:rPr>
              <a:t>, брусок, наличник, плинтус, имитация бруса, половая доска, доска сухая строганная и пр.). В ходе реализации проекта предполагается строительство нового утепленного ангара (площадь 600 кв.м., высота 6 м.), где будет располагаться цех по производству </a:t>
            </a:r>
            <a:r>
              <a:rPr lang="ru-RU" sz="1200" kern="1200" dirty="0" err="1" smtClean="0">
                <a:solidFill>
                  <a:schemeClr val="tx1"/>
                </a:solidFill>
                <a:latin typeface="+mn-lt"/>
                <a:ea typeface="+mn-ea"/>
                <a:cs typeface="+mn-cs"/>
              </a:rPr>
              <a:t>погонажных</a:t>
            </a:r>
            <a:r>
              <a:rPr lang="ru-RU" sz="1200" kern="1200" dirty="0" smtClean="0">
                <a:solidFill>
                  <a:schemeClr val="tx1"/>
                </a:solidFill>
                <a:latin typeface="+mn-lt"/>
                <a:ea typeface="+mn-ea"/>
                <a:cs typeface="+mn-cs"/>
              </a:rPr>
              <a:t> изделий, и закупка деревообрабатывающего оборудования. На сегодняшний день частично закуплены станки, сушильная камера для древесины, котел твердотопливный, всего на сумму свыше 9,0 млн. руб., завершается строительство ангара, получено разрешение на увеличение мощности потребления электроэнергии. Администрацией МР «</a:t>
            </a:r>
            <a:r>
              <a:rPr lang="ru-RU" sz="1200" kern="1200" dirty="0" err="1" smtClean="0">
                <a:solidFill>
                  <a:schemeClr val="tx1"/>
                </a:solidFill>
                <a:latin typeface="+mn-lt"/>
                <a:ea typeface="+mn-ea"/>
                <a:cs typeface="+mn-cs"/>
              </a:rPr>
              <a:t>Усть-Куломский</a:t>
            </a:r>
            <a:r>
              <a:rPr lang="ru-RU" sz="1200" kern="1200" dirty="0" smtClean="0">
                <a:solidFill>
                  <a:schemeClr val="tx1"/>
                </a:solidFill>
                <a:latin typeface="+mn-lt"/>
                <a:ea typeface="+mn-ea"/>
                <a:cs typeface="+mn-cs"/>
              </a:rPr>
              <a:t>» на реализацию указанного проекта оказана финансовая поддержка ИП Игнатов Н.Ю. в размере  2,8 млн. руб.</a:t>
            </a:r>
          </a:p>
          <a:p>
            <a:endParaRPr lang="ru-RU" dirty="0"/>
          </a:p>
        </p:txBody>
      </p:sp>
      <p:sp>
        <p:nvSpPr>
          <p:cNvPr id="4" name="Номер слайда 3"/>
          <p:cNvSpPr>
            <a:spLocks noGrp="1"/>
          </p:cNvSpPr>
          <p:nvPr>
            <p:ph type="sldNum" sz="quarter" idx="10"/>
          </p:nvPr>
        </p:nvSpPr>
        <p:spPr/>
        <p:txBody>
          <a:bodyPr/>
          <a:lstStyle/>
          <a:p>
            <a:fld id="{1076D787-470F-4BAF-B08A-FBC6E0C8F5C3}" type="slidenum">
              <a:rPr lang="ru-RU" smtClean="0"/>
              <a:pPr/>
              <a:t>7</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038E9BAC-969D-4DDF-8956-B33819F59A3B}" type="slidenum">
              <a:rPr lang="ru-RU" smtClean="0"/>
              <a:pPr/>
              <a:t>13</a:t>
            </a:fld>
            <a:endParaRPr lang="ru-RU"/>
          </a:p>
        </p:txBody>
      </p:sp>
    </p:spTree>
    <p:extLst>
      <p:ext uri="{BB962C8B-B14F-4D97-AF65-F5344CB8AC3E}">
        <p14:creationId xmlns:p14="http://schemas.microsoft.com/office/powerpoint/2010/main" xmlns="" val="37820022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13.12.2018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13.12.2018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13.12.2018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13.12.2018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13.12.2018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13.12.2018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13.12.2018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13.12.2018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13.12.2018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13.12.2018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13.12.2018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13.12.2018</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2.jpe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11.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image" Target="../media/image43.jpeg"/><Relationship Id="rId7" Type="http://schemas.openxmlformats.org/officeDocument/2006/relationships/hyperlink" Target="https://www.bnkomi.ru/content/news/images/82227/IMAL8764.jpg" TargetMode="External"/><Relationship Id="rId2" Type="http://schemas.openxmlformats.org/officeDocument/2006/relationships/hyperlink" Target="https://www.bnkomi.ru/content/news/images/82227/IMAL8620.jpg" TargetMode="Externa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44.jpeg"/><Relationship Id="rId4" Type="http://schemas.openxmlformats.org/officeDocument/2006/relationships/hyperlink" Target="https://www.bnkomi.ru/content/news/images/82227/IMAL8563.jpg" TargetMode="External"/><Relationship Id="rId9" Type="http://schemas.openxmlformats.org/officeDocument/2006/relationships/image" Target="../media/image28.jpeg"/></Relationships>
</file>

<file path=ppt/slides/_rels/slide12.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46.jpeg"/><Relationship Id="rId7" Type="http://schemas.openxmlformats.org/officeDocument/2006/relationships/image" Target="../media/image48.jpeg"/><Relationship Id="rId2" Type="http://schemas.openxmlformats.org/officeDocument/2006/relationships/hyperlink" Target="https://www.bnkomi.ru/content/news/images/81398/PSV_0764.jpg" TargetMode="External"/><Relationship Id="rId1" Type="http://schemas.openxmlformats.org/officeDocument/2006/relationships/slideLayout" Target="../slideLayouts/slideLayout2.xml"/><Relationship Id="rId6" Type="http://schemas.openxmlformats.org/officeDocument/2006/relationships/image" Target="../media/image47.jpeg"/><Relationship Id="rId5" Type="http://schemas.openxmlformats.org/officeDocument/2006/relationships/hyperlink" Target="https://www.bnkomi.ru/content/news/images/81398/PSV_0763_mainPhoto.jpg" TargetMode="Externa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0.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s://www.bnkomi.ru/content/news/images/81398/PSV_0763_mainPhoto.jpg" TargetMode="External"/><Relationship Id="rId5" Type="http://schemas.openxmlformats.org/officeDocument/2006/relationships/image" Target="../media/image49.jpeg"/><Relationship Id="rId4" Type="http://schemas.openxmlformats.org/officeDocument/2006/relationships/hyperlink" Target="https://www.bnkomi.ru/content/news/images/81398/PSV_0764.jpg" TargetMode="External"/></Relationships>
</file>

<file path=ppt/slides/_rels/slide14.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hyperlink" Target="https://www.bnkomi.ru/content/news/images/81398/PSV_0763_mainPhoto.jpg" TargetMode="External"/><Relationship Id="rId7" Type="http://schemas.openxmlformats.org/officeDocument/2006/relationships/image" Target="../media/image1.png"/><Relationship Id="rId2" Type="http://schemas.openxmlformats.org/officeDocument/2006/relationships/image" Target="../media/image51.jpeg"/><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hyperlink" Target="https://www.bnkomi.ru/content/news/images/81398/PSV_0764.jpg" TargetMode="External"/><Relationship Id="rId4" Type="http://schemas.openxmlformats.org/officeDocument/2006/relationships/image" Target="../media/image52.jpeg"/></Relationships>
</file>

<file path=ppt/slides/_rels/slide1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www.bnkomi.ru/content/news/images/81398/PSV_0764.jpg" TargetMode="External"/><Relationship Id="rId1" Type="http://schemas.openxmlformats.org/officeDocument/2006/relationships/slideLayout" Target="../slideLayouts/slideLayout2.xml"/><Relationship Id="rId6" Type="http://schemas.openxmlformats.org/officeDocument/2006/relationships/image" Target="../media/image56.jpeg"/><Relationship Id="rId5" Type="http://schemas.openxmlformats.org/officeDocument/2006/relationships/hyperlink" Target="https://www.bnkomi.ru/content/news/images/81398/PSV_0763_mainPhoto.jpg" TargetMode="Externa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57.jpeg"/><Relationship Id="rId7" Type="http://schemas.openxmlformats.org/officeDocument/2006/relationships/image" Target="../media/image59.jpeg"/><Relationship Id="rId2" Type="http://schemas.openxmlformats.org/officeDocument/2006/relationships/hyperlink" Target="https://www.bnkomi.ru/content/news/images/81398/PSV_0764.jpg" TargetMode="External"/><Relationship Id="rId1" Type="http://schemas.openxmlformats.org/officeDocument/2006/relationships/slideLayout" Target="../slideLayouts/slideLayout2.xml"/><Relationship Id="rId6" Type="http://schemas.openxmlformats.org/officeDocument/2006/relationships/image" Target="../media/image58.jpeg"/><Relationship Id="rId5" Type="http://schemas.openxmlformats.org/officeDocument/2006/relationships/hyperlink" Target="https://www.bnkomi.ru/content/news/images/81398/PSV_0763_mainPhoto.jpg" TargetMode="Externa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1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1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bnkomi.ru/content/news/images/81398/PSV_0764.jpg" TargetMode="External"/><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hyperlink" Target="https://www.bnkomi.ru/content/news/images/81398/PSV_0763_mainPhoto.jpg" TargetMode="External"/><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8" Type="http://schemas.openxmlformats.org/officeDocument/2006/relationships/image" Target="../media/image12.jpeg"/><Relationship Id="rId13" Type="http://schemas.openxmlformats.org/officeDocument/2006/relationships/image" Target="../media/image17.jpeg"/><Relationship Id="rId18" Type="http://schemas.openxmlformats.org/officeDocument/2006/relationships/image" Target="../media/image22.png"/><Relationship Id="rId3" Type="http://schemas.openxmlformats.org/officeDocument/2006/relationships/image" Target="../media/image7.jpeg"/><Relationship Id="rId21" Type="http://schemas.openxmlformats.org/officeDocument/2006/relationships/image" Target="../media/image25.jpeg"/><Relationship Id="rId7" Type="http://schemas.openxmlformats.org/officeDocument/2006/relationships/image" Target="../media/image11.jpeg"/><Relationship Id="rId12" Type="http://schemas.openxmlformats.org/officeDocument/2006/relationships/image" Target="../media/image16.jpeg"/><Relationship Id="rId17" Type="http://schemas.openxmlformats.org/officeDocument/2006/relationships/image" Target="../media/image21.jpeg"/><Relationship Id="rId2" Type="http://schemas.openxmlformats.org/officeDocument/2006/relationships/image" Target="../media/image6.jpeg"/><Relationship Id="rId16" Type="http://schemas.openxmlformats.org/officeDocument/2006/relationships/image" Target="../media/image20.jpeg"/><Relationship Id="rId20" Type="http://schemas.openxmlformats.org/officeDocument/2006/relationships/image" Target="../media/image24.png"/><Relationship Id="rId1" Type="http://schemas.openxmlformats.org/officeDocument/2006/relationships/slideLayout" Target="../slideLayouts/slideLayout6.xml"/><Relationship Id="rId6" Type="http://schemas.openxmlformats.org/officeDocument/2006/relationships/image" Target="../media/image10.jpeg"/><Relationship Id="rId11" Type="http://schemas.openxmlformats.org/officeDocument/2006/relationships/image" Target="../media/image15.jpeg"/><Relationship Id="rId5" Type="http://schemas.openxmlformats.org/officeDocument/2006/relationships/image" Target="../media/image9.jpeg"/><Relationship Id="rId15" Type="http://schemas.openxmlformats.org/officeDocument/2006/relationships/image" Target="../media/image19.jpeg"/><Relationship Id="rId23" Type="http://schemas.openxmlformats.org/officeDocument/2006/relationships/image" Target="../media/image27.jpeg"/><Relationship Id="rId10" Type="http://schemas.openxmlformats.org/officeDocument/2006/relationships/image" Target="../media/image14.jpeg"/><Relationship Id="rId19" Type="http://schemas.openxmlformats.org/officeDocument/2006/relationships/image" Target="../media/image23.jpeg"/><Relationship Id="rId4" Type="http://schemas.openxmlformats.org/officeDocument/2006/relationships/image" Target="../media/image8.jpeg"/><Relationship Id="rId9" Type="http://schemas.openxmlformats.org/officeDocument/2006/relationships/image" Target="../media/image13.jpeg"/><Relationship Id="rId14" Type="http://schemas.openxmlformats.org/officeDocument/2006/relationships/image" Target="../media/image18.jpeg"/><Relationship Id="rId22" Type="http://schemas.openxmlformats.org/officeDocument/2006/relationships/image" Target="../media/image26.jpeg"/></Relationships>
</file>

<file path=ppt/slides/_rels/slide6.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28.jpeg"/><Relationship Id="rId7" Type="http://schemas.openxmlformats.org/officeDocument/2006/relationships/image" Target="../media/image30.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29.jpeg"/><Relationship Id="rId4" Type="http://schemas.openxmlformats.org/officeDocument/2006/relationships/hyperlink" Target="https://www.bnkomi.ru/content/news/images/68304/BOB_5069.jpg" TargetMode="External"/></Relationships>
</file>

<file path=ppt/slides/_rels/slide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image" Target="../media/image34.png"/><Relationship Id="rId4" Type="http://schemas.openxmlformats.org/officeDocument/2006/relationships/image" Target="../media/image33.png"/><Relationship Id="rId9" Type="http://schemas.openxmlformats.org/officeDocument/2006/relationships/image" Target="../media/image37.png"/></Relationships>
</file>

<file path=ppt/slides/_rels/slide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https://www.bnkomi.ru/content/news/images/68304/BOB_5069.jpg" TargetMode="External"/><Relationship Id="rId1" Type="http://schemas.openxmlformats.org/officeDocument/2006/relationships/slideLayout" Target="../slideLayouts/slideLayout2.xml"/><Relationship Id="rId5" Type="http://schemas.openxmlformats.org/officeDocument/2006/relationships/image" Target="../media/image39.jpe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0.jpeg"/><Relationship Id="rId1" Type="http://schemas.openxmlformats.org/officeDocument/2006/relationships/slideLayout" Target="../slideLayouts/slideLayout2.xml"/><Relationship Id="rId4" Type="http://schemas.openxmlformats.org/officeDocument/2006/relationships/image" Target="../media/image4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fontScale="90000"/>
          </a:bodyPr>
          <a:lstStyle/>
          <a:p>
            <a:r>
              <a:rPr lang="ru-RU" b="1" dirty="0" smtClean="0"/>
              <a:t/>
            </a:r>
            <a:br>
              <a:rPr lang="ru-RU" b="1" dirty="0" smtClean="0"/>
            </a:br>
            <a:r>
              <a:rPr lang="ru-RU" b="1" dirty="0" smtClean="0"/>
              <a:t/>
            </a:r>
            <a:br>
              <a:rPr lang="ru-RU" b="1" dirty="0" smtClean="0"/>
            </a:br>
            <a:r>
              <a:rPr lang="ru-RU" sz="3100" b="1" dirty="0" smtClean="0">
                <a:latin typeface="Times New Roman" panose="02020603050405020304" pitchFamily="18" charset="0"/>
                <a:cs typeface="Times New Roman" panose="02020603050405020304" pitchFamily="18" charset="0"/>
              </a:rPr>
              <a:t>О реализации </a:t>
            </a:r>
            <a:r>
              <a:rPr lang="ru-RU" sz="3100" b="1" dirty="0">
                <a:latin typeface="Times New Roman" panose="02020603050405020304" pitchFamily="18" charset="0"/>
                <a:cs typeface="Times New Roman" panose="02020603050405020304" pitchFamily="18" charset="0"/>
              </a:rPr>
              <a:t>в 2018 году на </a:t>
            </a:r>
            <a:r>
              <a:rPr lang="ru-RU" sz="3100" b="1" dirty="0" smtClean="0">
                <a:latin typeface="Times New Roman" panose="02020603050405020304" pitchFamily="18" charset="0"/>
                <a:cs typeface="Times New Roman" panose="02020603050405020304" pitchFamily="18" charset="0"/>
              </a:rPr>
              <a:t>территории </a:t>
            </a:r>
            <a:br>
              <a:rPr lang="ru-RU" sz="3100" b="1" dirty="0" smtClean="0">
                <a:latin typeface="Times New Roman" panose="02020603050405020304" pitchFamily="18" charset="0"/>
                <a:cs typeface="Times New Roman" panose="02020603050405020304" pitchFamily="18" charset="0"/>
              </a:rPr>
            </a:br>
            <a:r>
              <a:rPr lang="ru-RU" sz="3100" b="1" dirty="0" smtClean="0">
                <a:latin typeface="Times New Roman" panose="02020603050405020304" pitchFamily="18" charset="0"/>
                <a:cs typeface="Times New Roman" panose="02020603050405020304" pitchFamily="18" charset="0"/>
              </a:rPr>
              <a:t>МО МР «</a:t>
            </a:r>
            <a:r>
              <a:rPr lang="ru-RU" sz="3100" b="1" dirty="0" err="1" smtClean="0">
                <a:latin typeface="Times New Roman" panose="02020603050405020304" pitchFamily="18" charset="0"/>
                <a:cs typeface="Times New Roman" panose="02020603050405020304" pitchFamily="18" charset="0"/>
              </a:rPr>
              <a:t>Усть-Куломский</a:t>
            </a:r>
            <a:r>
              <a:rPr lang="ru-RU" sz="3100" b="1" dirty="0" smtClean="0">
                <a:latin typeface="Times New Roman" panose="02020603050405020304" pitchFamily="18" charset="0"/>
                <a:cs typeface="Times New Roman" panose="02020603050405020304" pitchFamily="18" charset="0"/>
              </a:rPr>
              <a:t>» наиболее значимых проектов, в том числе в рамках реализации Указа Президента РФ от 07.05.2012 г. № 596</a:t>
            </a:r>
            <a:br>
              <a:rPr lang="ru-RU" sz="3100" b="1" dirty="0" smtClean="0">
                <a:latin typeface="Times New Roman" panose="02020603050405020304" pitchFamily="18" charset="0"/>
                <a:cs typeface="Times New Roman" panose="02020603050405020304" pitchFamily="18" charset="0"/>
              </a:rPr>
            </a:br>
            <a:endParaRPr lang="ru-RU" sz="3100" b="1"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0" y="0"/>
            <a:ext cx="9144000" cy="1643050"/>
          </a:xfrm>
        </p:spPr>
        <p:style>
          <a:lnRef idx="1">
            <a:schemeClr val="accent6"/>
          </a:lnRef>
          <a:fillRef idx="2">
            <a:schemeClr val="accent6"/>
          </a:fillRef>
          <a:effectRef idx="1">
            <a:schemeClr val="accent6"/>
          </a:effectRef>
          <a:fontRef idx="minor">
            <a:schemeClr val="dk1"/>
          </a:fontRef>
        </p:style>
        <p:txBody>
          <a:bodyPr>
            <a:normAutofit/>
          </a:bodyPr>
          <a:lstStyle/>
          <a:p>
            <a:r>
              <a:rPr lang="ru-RU" sz="2000" dirty="0" smtClean="0"/>
              <a:t>                             </a:t>
            </a:r>
          </a:p>
          <a:p>
            <a:r>
              <a:rPr lang="ru-RU" sz="2000" dirty="0" smtClean="0">
                <a:solidFill>
                  <a:schemeClr val="tx1"/>
                </a:solidFill>
              </a:rPr>
              <a:t>                               </a:t>
            </a:r>
            <a:r>
              <a:rPr lang="ru-RU" sz="2000" dirty="0" smtClean="0">
                <a:solidFill>
                  <a:schemeClr val="tx1"/>
                </a:solidFill>
                <a:latin typeface="Times New Roman" panose="02020603050405020304" pitchFamily="18" charset="0"/>
                <a:cs typeface="Times New Roman" panose="02020603050405020304" pitchFamily="18" charset="0"/>
              </a:rPr>
              <a:t>Администрация МР «Усть-Куломский»</a:t>
            </a:r>
            <a:endParaRPr lang="ru-RU" sz="2000" dirty="0">
              <a:solidFill>
                <a:schemeClr val="tx1"/>
              </a:solidFill>
              <a:latin typeface="Times New Roman" panose="02020603050405020304" pitchFamily="18" charset="0"/>
              <a:cs typeface="Times New Roman" panose="02020603050405020304" pitchFamily="18" charset="0"/>
            </a:endParaRPr>
          </a:p>
        </p:txBody>
      </p:sp>
      <p:pic>
        <p:nvPicPr>
          <p:cNvPr id="4" name="Picture 7" descr="герб"/>
          <p:cNvPicPr>
            <a:picLocks noChangeAspect="1" noChangeArrowheads="1"/>
          </p:cNvPicPr>
          <p:nvPr/>
        </p:nvPicPr>
        <p:blipFill>
          <a:blip r:embed="rId2"/>
          <a:srcRect/>
          <a:stretch>
            <a:fillRect/>
          </a:stretch>
        </p:blipFill>
        <p:spPr bwMode="auto">
          <a:xfrm>
            <a:off x="7858148" y="142852"/>
            <a:ext cx="1110496" cy="1357322"/>
          </a:xfrm>
          <a:prstGeom prst="rect">
            <a:avLst/>
          </a:prstGeom>
          <a:noFill/>
          <a:ln w="9525">
            <a:noFill/>
            <a:miter lim="800000"/>
            <a:headEnd/>
            <a:tailEnd/>
          </a:ln>
          <a:effectLst>
            <a:glow rad="228600">
              <a:schemeClr val="accent6">
                <a:satMod val="175000"/>
                <a:alpha val="40000"/>
              </a:schemeClr>
            </a:glow>
          </a:effectLst>
        </p:spPr>
      </p:pic>
      <p:sp>
        <p:nvSpPr>
          <p:cNvPr id="5" name="TextBox 4"/>
          <p:cNvSpPr txBox="1"/>
          <p:nvPr/>
        </p:nvSpPr>
        <p:spPr>
          <a:xfrm>
            <a:off x="2195736" y="5569659"/>
            <a:ext cx="6524158" cy="584775"/>
          </a:xfrm>
          <a:prstGeom prst="rect">
            <a:avLst/>
          </a:prstGeom>
          <a:noFill/>
        </p:spPr>
        <p:txBody>
          <a:bodyPr wrap="none" rtlCol="0">
            <a:spAutoFit/>
          </a:bodyPr>
          <a:lstStyle/>
          <a:p>
            <a:r>
              <a:rPr lang="ru-RU" sz="1600" dirty="0" smtClean="0">
                <a:latin typeface="Times New Roman" panose="02020603050405020304" pitchFamily="18" charset="0"/>
                <a:cs typeface="Times New Roman" panose="02020603050405020304" pitchFamily="18" charset="0"/>
              </a:rPr>
              <a:t>Докладчик: заведующий отделом экономической и налоговой политики</a:t>
            </a:r>
          </a:p>
          <a:p>
            <a:r>
              <a:rPr lang="ru-RU" sz="1600" dirty="0" err="1" smtClean="0">
                <a:latin typeface="Times New Roman" panose="02020603050405020304" pitchFamily="18" charset="0"/>
                <a:cs typeface="Times New Roman" panose="02020603050405020304" pitchFamily="18" charset="0"/>
              </a:rPr>
              <a:t>Цгоева</a:t>
            </a:r>
            <a:r>
              <a:rPr lang="ru-RU" sz="1600" dirty="0" smtClean="0">
                <a:latin typeface="Times New Roman" panose="02020603050405020304" pitchFamily="18" charset="0"/>
                <a:cs typeface="Times New Roman" panose="02020603050405020304" pitchFamily="18" charset="0"/>
              </a:rPr>
              <a:t> Елена Владимировна </a:t>
            </a:r>
            <a:endParaRPr lang="ru-RU" sz="16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b="28027"/>
          <a:stretch/>
        </p:blipFill>
        <p:spPr bwMode="auto">
          <a:xfrm>
            <a:off x="321104" y="1412776"/>
            <a:ext cx="8581526" cy="53180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457200" y="274638"/>
            <a:ext cx="7329510" cy="1143000"/>
          </a:xfrm>
        </p:spPr>
        <p:txBody>
          <a:bodyPr>
            <a:normAutofit/>
          </a:bodyPr>
          <a:lstStyle/>
          <a:p>
            <a:r>
              <a:rPr lang="ru-RU" sz="2600" b="1" dirty="0" smtClean="0">
                <a:latin typeface="Times New Roman" panose="02020603050405020304" pitchFamily="18" charset="0"/>
                <a:cs typeface="Times New Roman" panose="02020603050405020304" pitchFamily="18" charset="0"/>
              </a:rPr>
              <a:t>«Строительство коровника на 200 голов КРС и молочного блока  в с. Помоздино»</a:t>
            </a:r>
            <a:endParaRPr lang="ru-RU" sz="2600" b="1" dirty="0">
              <a:latin typeface="Times New Roman" panose="02020603050405020304" pitchFamily="18" charset="0"/>
              <a:cs typeface="Times New Roman" panose="02020603050405020304" pitchFamily="18" charset="0"/>
            </a:endParaRPr>
          </a:p>
        </p:txBody>
      </p:sp>
      <p:pic>
        <p:nvPicPr>
          <p:cNvPr id="4" name="Picture 7" descr="герб"/>
          <p:cNvPicPr>
            <a:picLocks noChangeAspect="1" noChangeArrowheads="1"/>
          </p:cNvPicPr>
          <p:nvPr/>
        </p:nvPicPr>
        <p:blipFill>
          <a:blip r:embed="rId3"/>
          <a:srcRect/>
          <a:stretch>
            <a:fillRect/>
          </a:stretch>
        </p:blipFill>
        <p:spPr bwMode="auto">
          <a:xfrm>
            <a:off x="7819196" y="142852"/>
            <a:ext cx="1110496" cy="1357322"/>
          </a:xfrm>
          <a:prstGeom prst="rect">
            <a:avLst/>
          </a:prstGeom>
          <a:noFill/>
          <a:ln w="9525">
            <a:noFill/>
            <a:miter lim="800000"/>
            <a:headEnd/>
            <a:tailEnd/>
          </a:ln>
          <a:effectLst>
            <a:glow rad="228600">
              <a:schemeClr val="accent6">
                <a:satMod val="175000"/>
                <a:alpha val="40000"/>
              </a:schemeClr>
            </a:glow>
          </a:effectLst>
        </p:spPr>
      </p:pic>
      <p:sp>
        <p:nvSpPr>
          <p:cNvPr id="5" name="Объект 4"/>
          <p:cNvSpPr>
            <a:spLocks noGrp="1"/>
          </p:cNvSpPr>
          <p:nvPr>
            <p:ph idx="1"/>
          </p:nvPr>
        </p:nvSpPr>
        <p:spPr>
          <a:xfrm>
            <a:off x="321104" y="1268760"/>
            <a:ext cx="8445430" cy="4525963"/>
          </a:xfrm>
        </p:spPr>
        <p:txBody>
          <a:bodyPr>
            <a:normAutofit/>
          </a:bodyPr>
          <a:lstStyle/>
          <a:p>
            <a:pPr marL="0" indent="0">
              <a:buNone/>
            </a:pPr>
            <a:r>
              <a:rPr lang="ru-RU" sz="1600" b="1" dirty="0" smtClean="0">
                <a:latin typeface="Times New Roman" panose="02020603050405020304" pitchFamily="18" charset="0"/>
                <a:cs typeface="Times New Roman" panose="02020603050405020304" pitchFamily="18" charset="0"/>
              </a:rPr>
              <a:t>Инициатор проекта – СПК «Помоздино»</a:t>
            </a:r>
          </a:p>
          <a:p>
            <a:pPr marL="0" indent="0">
              <a:buNone/>
            </a:pPr>
            <a:r>
              <a:rPr lang="ru-RU" sz="1600" b="1" dirty="0" smtClean="0">
                <a:latin typeface="Times New Roman" panose="02020603050405020304" pitchFamily="18" charset="0"/>
                <a:cs typeface="Times New Roman" panose="02020603050405020304" pitchFamily="18" charset="0"/>
              </a:rPr>
              <a:t> цель проекта – размещение скота из аварийной фермы</a:t>
            </a:r>
          </a:p>
          <a:p>
            <a:pPr marL="0" indent="0">
              <a:buNone/>
            </a:pPr>
            <a:r>
              <a:rPr lang="ru-RU" sz="1600" b="1" dirty="0" smtClean="0">
                <a:latin typeface="Times New Roman" panose="02020603050405020304" pitchFamily="18" charset="0"/>
                <a:cs typeface="Times New Roman" panose="02020603050405020304" pitchFamily="18" charset="0"/>
              </a:rPr>
              <a:t>Стоимость проекта – 36,4 млн. руб., </a:t>
            </a:r>
          </a:p>
          <a:p>
            <a:pPr marL="0" indent="0">
              <a:buNone/>
            </a:pPr>
            <a:r>
              <a:rPr lang="ru-RU" sz="1600" b="1" dirty="0">
                <a:latin typeface="Times New Roman" panose="02020603050405020304" pitchFamily="18" charset="0"/>
                <a:cs typeface="Times New Roman" panose="02020603050405020304" pitchFamily="18" charset="0"/>
              </a:rPr>
              <a:t>и</a:t>
            </a:r>
            <a:r>
              <a:rPr lang="ru-RU" sz="1600" b="1" dirty="0" smtClean="0">
                <a:latin typeface="Times New Roman" panose="02020603050405020304" pitchFamily="18" charset="0"/>
                <a:cs typeface="Times New Roman" panose="02020603050405020304" pitchFamily="18" charset="0"/>
              </a:rPr>
              <a:t>з них: заемные средства 4,0 млн.руб., </a:t>
            </a:r>
          </a:p>
          <a:p>
            <a:pPr marL="0" indent="0">
              <a:buNone/>
            </a:pPr>
            <a:r>
              <a:rPr lang="ru-RU" sz="1600" b="1" dirty="0" smtClean="0">
                <a:latin typeface="Times New Roman" panose="02020603050405020304" pitchFamily="18" charset="0"/>
                <a:cs typeface="Times New Roman" panose="02020603050405020304" pitchFamily="18" charset="0"/>
              </a:rPr>
              <a:t>субсидия из республиканского бюджет 25,4 млн. руб.,</a:t>
            </a:r>
          </a:p>
          <a:p>
            <a:pPr marL="0" indent="0">
              <a:buNone/>
            </a:pPr>
            <a:r>
              <a:rPr lang="ru-RU" sz="1600" b="1" dirty="0">
                <a:latin typeface="Times New Roman" panose="02020603050405020304" pitchFamily="18" charset="0"/>
                <a:cs typeface="Times New Roman" panose="02020603050405020304" pitchFamily="18" charset="0"/>
              </a:rPr>
              <a:t>с</a:t>
            </a:r>
            <a:r>
              <a:rPr lang="ru-RU" sz="1600" b="1" dirty="0" smtClean="0">
                <a:latin typeface="Times New Roman" panose="02020603050405020304" pitchFamily="18" charset="0"/>
                <a:cs typeface="Times New Roman" panose="02020603050405020304" pitchFamily="18" charset="0"/>
              </a:rPr>
              <a:t>обственные средства 2,0 млн.руб.</a:t>
            </a:r>
          </a:p>
          <a:p>
            <a:pPr marL="0" indent="0">
              <a:buNone/>
            </a:pPr>
            <a:r>
              <a:rPr lang="ru-RU" sz="1600" b="1" dirty="0" smtClean="0">
                <a:latin typeface="Times New Roman" panose="02020603050405020304" pitchFamily="18" charset="0"/>
                <a:cs typeface="Times New Roman" panose="02020603050405020304" pitchFamily="18" charset="0"/>
              </a:rPr>
              <a:t>Сумма поддержки в рамках соглашения с АО «</a:t>
            </a:r>
            <a:r>
              <a:rPr lang="ru-RU" sz="1600" b="1" dirty="0" err="1" smtClean="0">
                <a:latin typeface="Times New Roman" panose="02020603050405020304" pitchFamily="18" charset="0"/>
                <a:cs typeface="Times New Roman" panose="02020603050405020304" pitchFamily="18" charset="0"/>
              </a:rPr>
              <a:t>Монди</a:t>
            </a:r>
            <a:r>
              <a:rPr lang="ru-RU" sz="1600" b="1" dirty="0" smtClean="0">
                <a:latin typeface="Times New Roman" panose="02020603050405020304" pitchFamily="18" charset="0"/>
                <a:cs typeface="Times New Roman" panose="02020603050405020304" pitchFamily="18" charset="0"/>
              </a:rPr>
              <a:t> СЛПК» :</a:t>
            </a:r>
          </a:p>
          <a:p>
            <a:pPr marL="0" indent="0">
              <a:buNone/>
            </a:pPr>
            <a:r>
              <a:rPr lang="ru-RU" sz="1600" b="1" dirty="0">
                <a:latin typeface="Times New Roman" panose="02020603050405020304" pitchFamily="18" charset="0"/>
                <a:cs typeface="Times New Roman" panose="02020603050405020304" pitchFamily="18" charset="0"/>
              </a:rPr>
              <a:t>в</a:t>
            </a:r>
            <a:r>
              <a:rPr lang="ru-RU" sz="1600" b="1" dirty="0" smtClean="0">
                <a:latin typeface="Times New Roman" panose="02020603050405020304" pitchFamily="18" charset="0"/>
                <a:cs typeface="Times New Roman" panose="02020603050405020304" pitchFamily="18" charset="0"/>
              </a:rPr>
              <a:t> 2017 году – 2,2 млн. руб.</a:t>
            </a:r>
          </a:p>
          <a:p>
            <a:pPr marL="0" indent="0">
              <a:buNone/>
            </a:pPr>
            <a:r>
              <a:rPr lang="ru-RU" sz="1600" b="1" dirty="0" smtClean="0">
                <a:latin typeface="Times New Roman" panose="02020603050405020304" pitchFamily="18" charset="0"/>
                <a:cs typeface="Times New Roman" panose="02020603050405020304" pitchFamily="18" charset="0"/>
              </a:rPr>
              <a:t>в 2018 году – 2,8 млн. руб.</a:t>
            </a:r>
            <a:endParaRPr lang="ru-RU" sz="1600" b="1" dirty="0">
              <a:latin typeface="Times New Roman" panose="02020603050405020304" pitchFamily="18" charset="0"/>
              <a:cs typeface="Times New Roman" panose="02020603050405020304" pitchFamily="18" charset="0"/>
            </a:endParaRPr>
          </a:p>
        </p:txBody>
      </p:sp>
      <p:pic>
        <p:nvPicPr>
          <p:cNvPr id="7" name="Содержимое 4" descr="Mondi_rgb.jpg"/>
          <p:cNvPicPr>
            <a:picLocks noChangeAspect="1"/>
          </p:cNvPicPr>
          <p:nvPr/>
        </p:nvPicPr>
        <p:blipFill rotWithShape="1">
          <a:blip r:embed="rId4" cstate="print"/>
          <a:srcRect b="19287"/>
          <a:stretch/>
        </p:blipFill>
        <p:spPr>
          <a:xfrm>
            <a:off x="7236296" y="2204864"/>
            <a:ext cx="1518235" cy="919157"/>
          </a:xfrm>
          <a:prstGeom prst="rect">
            <a:avLst/>
          </a:prstGeom>
          <a:ln>
            <a:solidFill>
              <a:schemeClr val="accent6">
                <a:lumMod val="50000"/>
              </a:schemeClr>
            </a:solidFill>
          </a:ln>
          <a:effectLst/>
        </p:spPr>
      </p:pic>
      <p:sp>
        <p:nvSpPr>
          <p:cNvPr id="8" name="TextBox 7"/>
          <p:cNvSpPr txBox="1"/>
          <p:nvPr/>
        </p:nvSpPr>
        <p:spPr>
          <a:xfrm>
            <a:off x="7326896" y="2132856"/>
            <a:ext cx="1427635" cy="307777"/>
          </a:xfrm>
          <a:prstGeom prst="rect">
            <a:avLst/>
          </a:prstGeom>
          <a:noFill/>
        </p:spPr>
        <p:txBody>
          <a:bodyPr wrap="none" rtlCol="0">
            <a:spAutoFit/>
          </a:bodyPr>
          <a:lstStyle/>
          <a:p>
            <a:r>
              <a:rPr lang="ru-RU" sz="1400" b="1" i="1" dirty="0" smtClean="0">
                <a:solidFill>
                  <a:schemeClr val="accent6">
                    <a:lumMod val="50000"/>
                  </a:schemeClr>
                </a:solidFill>
                <a:latin typeface="Times New Roman" panose="02020603050405020304" pitchFamily="18" charset="0"/>
                <a:cs typeface="Times New Roman" panose="02020603050405020304" pitchFamily="18" charset="0"/>
              </a:rPr>
              <a:t>При поддержке</a:t>
            </a:r>
            <a:endParaRPr lang="ru-RU" sz="1400" b="1" i="1" dirty="0">
              <a:solidFill>
                <a:schemeClr val="accent6">
                  <a:lumMod val="50000"/>
                </a:schemeClr>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descr="IMAL8620.jpg">
            <a:hlinkClick r:id="rId2" tooltip="&quot;&quot;"/>
          </p:cNvPr>
          <p:cNvPicPr/>
          <p:nvPr/>
        </p:nvPicPr>
        <p:blipFill rotWithShape="1">
          <a:blip r:embed="rId3">
            <a:extLst>
              <a:ext uri="{28A0092B-C50C-407E-A947-70E740481C1C}">
                <a14:useLocalDpi xmlns:a14="http://schemas.microsoft.com/office/drawing/2010/main" xmlns="" val="0"/>
              </a:ext>
            </a:extLst>
          </a:blip>
          <a:srcRect l="26387" t="30305" r="9330"/>
          <a:stretch/>
        </p:blipFill>
        <p:spPr bwMode="auto">
          <a:xfrm>
            <a:off x="5153972" y="1473137"/>
            <a:ext cx="3733800" cy="2696527"/>
          </a:xfrm>
          <a:prstGeom prst="rect">
            <a:avLst/>
          </a:prstGeom>
          <a:noFill/>
          <a:ln>
            <a:noFill/>
          </a:ln>
        </p:spPr>
      </p:pic>
      <p:pic>
        <p:nvPicPr>
          <p:cNvPr id="8" name="Рисунок 7" descr="IMAL8563.jpg">
            <a:hlinkClick r:id="rId4" tooltip="&quot;&quot;"/>
          </p:cNvPr>
          <p:cNvPicPr/>
          <p:nvPr/>
        </p:nvPicPr>
        <p:blipFill rotWithShape="1">
          <a:blip r:embed="rId5">
            <a:extLst>
              <a:ext uri="{28A0092B-C50C-407E-A947-70E740481C1C}">
                <a14:useLocalDpi xmlns:a14="http://schemas.microsoft.com/office/drawing/2010/main" xmlns="" val="0"/>
              </a:ext>
            </a:extLst>
          </a:blip>
          <a:srcRect t="39660" b="25135"/>
          <a:stretch/>
        </p:blipFill>
        <p:spPr bwMode="auto">
          <a:xfrm>
            <a:off x="217173" y="5229200"/>
            <a:ext cx="5808345" cy="1362075"/>
          </a:xfrm>
          <a:prstGeom prst="rect">
            <a:avLst/>
          </a:prstGeom>
          <a:noFill/>
          <a:ln>
            <a:noFill/>
          </a:ln>
        </p:spPr>
      </p:pic>
      <p:sp>
        <p:nvSpPr>
          <p:cNvPr id="2" name="Заголовок 1"/>
          <p:cNvSpPr>
            <a:spLocks noGrp="1"/>
          </p:cNvSpPr>
          <p:nvPr>
            <p:ph type="title"/>
          </p:nvPr>
        </p:nvSpPr>
        <p:spPr>
          <a:xfrm>
            <a:off x="457200" y="274638"/>
            <a:ext cx="7329510" cy="1143000"/>
          </a:xfrm>
        </p:spPr>
        <p:txBody>
          <a:bodyPr>
            <a:normAutofit/>
          </a:bodyPr>
          <a:lstStyle/>
          <a:p>
            <a:r>
              <a:rPr lang="ru-RU" sz="2900" b="1" dirty="0" smtClean="0">
                <a:latin typeface="Times New Roman" panose="02020603050405020304" pitchFamily="18" charset="0"/>
                <a:cs typeface="Times New Roman" panose="02020603050405020304" pitchFamily="18" charset="0"/>
              </a:rPr>
              <a:t>«Строительство фермы на 50 голов </a:t>
            </a:r>
            <a:br>
              <a:rPr lang="ru-RU" sz="2900" b="1" dirty="0" smtClean="0">
                <a:latin typeface="Times New Roman" panose="02020603050405020304" pitchFamily="18" charset="0"/>
                <a:cs typeface="Times New Roman" panose="02020603050405020304" pitchFamily="18" charset="0"/>
              </a:rPr>
            </a:br>
            <a:r>
              <a:rPr lang="ru-RU" sz="2900" b="1" dirty="0" smtClean="0">
                <a:latin typeface="Times New Roman" panose="02020603050405020304" pitchFamily="18" charset="0"/>
                <a:cs typeface="Times New Roman" panose="02020603050405020304" pitchFamily="18" charset="0"/>
              </a:rPr>
              <a:t>в с. Усть-Кулом»</a:t>
            </a:r>
            <a:endParaRPr lang="ru-RU" sz="2900" b="1" dirty="0">
              <a:latin typeface="Times New Roman" panose="02020603050405020304" pitchFamily="18" charset="0"/>
              <a:cs typeface="Times New Roman" panose="02020603050405020304" pitchFamily="18" charset="0"/>
            </a:endParaRPr>
          </a:p>
        </p:txBody>
      </p:sp>
      <p:pic>
        <p:nvPicPr>
          <p:cNvPr id="4" name="Picture 7" descr="герб"/>
          <p:cNvPicPr>
            <a:picLocks noChangeAspect="1" noChangeArrowheads="1"/>
          </p:cNvPicPr>
          <p:nvPr/>
        </p:nvPicPr>
        <p:blipFill>
          <a:blip r:embed="rId6"/>
          <a:srcRect/>
          <a:stretch>
            <a:fillRect/>
          </a:stretch>
        </p:blipFill>
        <p:spPr bwMode="auto">
          <a:xfrm>
            <a:off x="7819196" y="142852"/>
            <a:ext cx="1110496" cy="1357322"/>
          </a:xfrm>
          <a:prstGeom prst="rect">
            <a:avLst/>
          </a:prstGeom>
          <a:noFill/>
          <a:ln w="9525">
            <a:noFill/>
            <a:miter lim="800000"/>
            <a:headEnd/>
            <a:tailEnd/>
          </a:ln>
          <a:effectLst>
            <a:glow rad="228600">
              <a:schemeClr val="accent6">
                <a:satMod val="175000"/>
                <a:alpha val="40000"/>
              </a:schemeClr>
            </a:glow>
          </a:effectLst>
        </p:spPr>
      </p:pic>
      <p:sp>
        <p:nvSpPr>
          <p:cNvPr id="5" name="Объект 4"/>
          <p:cNvSpPr>
            <a:spLocks noGrp="1"/>
          </p:cNvSpPr>
          <p:nvPr>
            <p:ph idx="1"/>
          </p:nvPr>
        </p:nvSpPr>
        <p:spPr>
          <a:xfrm>
            <a:off x="214282" y="1600200"/>
            <a:ext cx="2773542" cy="4525963"/>
          </a:xfrm>
        </p:spPr>
        <p:txBody>
          <a:bodyPr>
            <a:normAutofit/>
          </a:bodyPr>
          <a:lstStyle/>
          <a:p>
            <a:pPr marL="0" indent="0">
              <a:buNone/>
            </a:pPr>
            <a:r>
              <a:rPr lang="ru-RU" sz="1600" b="1" dirty="0" smtClean="0">
                <a:latin typeface="Times New Roman" panose="02020603050405020304" pitchFamily="18" charset="0"/>
                <a:cs typeface="Times New Roman" panose="02020603050405020304" pitchFamily="18" charset="0"/>
              </a:rPr>
              <a:t>Инициатор проекта – ИП – глава К(Ф)Х </a:t>
            </a:r>
          </a:p>
          <a:p>
            <a:pPr marL="0" indent="0">
              <a:buNone/>
            </a:pPr>
            <a:r>
              <a:rPr lang="ru-RU" sz="1600" b="1" dirty="0" err="1" smtClean="0">
                <a:latin typeface="Times New Roman" panose="02020603050405020304" pitchFamily="18" charset="0"/>
                <a:cs typeface="Times New Roman" panose="02020603050405020304" pitchFamily="18" charset="0"/>
              </a:rPr>
              <a:t>Епов</a:t>
            </a:r>
            <a:r>
              <a:rPr lang="ru-RU" sz="1600" b="1" dirty="0" smtClean="0">
                <a:latin typeface="Times New Roman" panose="02020603050405020304" pitchFamily="18" charset="0"/>
                <a:cs typeface="Times New Roman" panose="02020603050405020304" pitchFamily="18" charset="0"/>
              </a:rPr>
              <a:t> Л.Ю.</a:t>
            </a:r>
          </a:p>
          <a:p>
            <a:pPr marL="0" indent="0">
              <a:buNone/>
            </a:pPr>
            <a:r>
              <a:rPr lang="ru-RU" sz="1600" b="1" dirty="0" smtClean="0">
                <a:latin typeface="Times New Roman" panose="02020603050405020304" pitchFamily="18" charset="0"/>
                <a:cs typeface="Times New Roman" panose="02020603050405020304" pitchFamily="18" charset="0"/>
              </a:rPr>
              <a:t>Стоимость проекта – 8,961 млн. руб., из них</a:t>
            </a:r>
          </a:p>
          <a:p>
            <a:pPr marL="0" indent="0">
              <a:buNone/>
            </a:pPr>
            <a:r>
              <a:rPr lang="ru-RU" sz="1600" b="1" dirty="0">
                <a:latin typeface="Times New Roman" panose="02020603050405020304" pitchFamily="18" charset="0"/>
                <a:cs typeface="Times New Roman" panose="02020603050405020304" pitchFamily="18" charset="0"/>
              </a:rPr>
              <a:t> </a:t>
            </a:r>
            <a:r>
              <a:rPr lang="ru-RU" sz="1600" b="1" dirty="0" smtClean="0">
                <a:latin typeface="Times New Roman" panose="02020603050405020304" pitchFamily="18" charset="0"/>
                <a:cs typeface="Times New Roman" panose="02020603050405020304" pitchFamily="18" charset="0"/>
              </a:rPr>
              <a:t> 5,4 млн. руб.  средства республиканского бюджета,</a:t>
            </a:r>
          </a:p>
          <a:p>
            <a:pPr marL="0" indent="0">
              <a:buNone/>
            </a:pPr>
            <a:r>
              <a:rPr lang="ru-RU" sz="1600" b="1" dirty="0" smtClean="0">
                <a:latin typeface="Times New Roman" panose="02020603050405020304" pitchFamily="18" charset="0"/>
                <a:cs typeface="Times New Roman" panose="02020603050405020304" pitchFamily="18" charset="0"/>
              </a:rPr>
              <a:t>Сумма поддержки в рамках соглашения с АО «</a:t>
            </a:r>
            <a:r>
              <a:rPr lang="ru-RU" sz="1600" b="1" dirty="0" err="1" smtClean="0">
                <a:latin typeface="Times New Roman" panose="02020603050405020304" pitchFamily="18" charset="0"/>
                <a:cs typeface="Times New Roman" panose="02020603050405020304" pitchFamily="18" charset="0"/>
              </a:rPr>
              <a:t>Монди</a:t>
            </a:r>
            <a:r>
              <a:rPr lang="ru-RU" sz="1600" b="1" dirty="0" smtClean="0">
                <a:latin typeface="Times New Roman" panose="02020603050405020304" pitchFamily="18" charset="0"/>
                <a:cs typeface="Times New Roman" panose="02020603050405020304" pitchFamily="18" charset="0"/>
              </a:rPr>
              <a:t> СЛПК» в 2018 году – 1,0 млн. руб</a:t>
            </a:r>
            <a:r>
              <a:rPr lang="ru-RU" sz="1600" b="1" dirty="0">
                <a:latin typeface="Times New Roman" panose="02020603050405020304" pitchFamily="18" charset="0"/>
                <a:cs typeface="Times New Roman" panose="02020603050405020304" pitchFamily="18" charset="0"/>
              </a:rPr>
              <a:t>. Предусматривается создание   3 рабочих мест</a:t>
            </a:r>
          </a:p>
          <a:p>
            <a:pPr marL="0" indent="0">
              <a:buNone/>
            </a:pPr>
            <a:endParaRPr lang="ru-RU" sz="1600" b="1" dirty="0">
              <a:latin typeface="Times New Roman" panose="02020603050405020304" pitchFamily="18" charset="0"/>
              <a:cs typeface="Times New Roman" panose="02020603050405020304" pitchFamily="18" charset="0"/>
            </a:endParaRPr>
          </a:p>
        </p:txBody>
      </p:sp>
      <p:pic>
        <p:nvPicPr>
          <p:cNvPr id="6" name="Рисунок 5" descr="IMAL8764.jpg">
            <a:hlinkClick r:id="rId7" tooltip="&quot;&quot;"/>
          </p:cNvPr>
          <p:cNvPicPr/>
          <p:nvPr/>
        </p:nvPicPr>
        <p:blipFill rotWithShape="1">
          <a:blip r:embed="rId8">
            <a:extLst>
              <a:ext uri="{28A0092B-C50C-407E-A947-70E740481C1C}">
                <a14:useLocalDpi xmlns:a14="http://schemas.microsoft.com/office/drawing/2010/main" xmlns="" val="0"/>
              </a:ext>
            </a:extLst>
          </a:blip>
          <a:srcRect t="15135"/>
          <a:stretch/>
        </p:blipFill>
        <p:spPr bwMode="auto">
          <a:xfrm>
            <a:off x="3121347" y="3438525"/>
            <a:ext cx="5808345" cy="3283466"/>
          </a:xfrm>
          <a:prstGeom prst="rect">
            <a:avLst/>
          </a:prstGeom>
          <a:noFill/>
          <a:ln>
            <a:noFill/>
          </a:ln>
        </p:spPr>
      </p:pic>
      <p:pic>
        <p:nvPicPr>
          <p:cNvPr id="10" name="Содержимое 4" descr="Mondi_rgb.jpg"/>
          <p:cNvPicPr>
            <a:picLocks noChangeAspect="1"/>
          </p:cNvPicPr>
          <p:nvPr/>
        </p:nvPicPr>
        <p:blipFill rotWithShape="1">
          <a:blip r:embed="rId9" cstate="print"/>
          <a:srcRect b="19287"/>
          <a:stretch/>
        </p:blipFill>
        <p:spPr>
          <a:xfrm>
            <a:off x="7060078" y="5517232"/>
            <a:ext cx="1518235" cy="919157"/>
          </a:xfrm>
          <a:prstGeom prst="rect">
            <a:avLst/>
          </a:prstGeom>
          <a:ln>
            <a:solidFill>
              <a:schemeClr val="accent6">
                <a:lumMod val="50000"/>
              </a:schemeClr>
            </a:solidFill>
          </a:ln>
          <a:effectLst/>
        </p:spPr>
      </p:pic>
      <p:sp>
        <p:nvSpPr>
          <p:cNvPr id="11" name="TextBox 10"/>
          <p:cNvSpPr txBox="1"/>
          <p:nvPr/>
        </p:nvSpPr>
        <p:spPr>
          <a:xfrm>
            <a:off x="7150678" y="5445224"/>
            <a:ext cx="1427635" cy="307777"/>
          </a:xfrm>
          <a:prstGeom prst="rect">
            <a:avLst/>
          </a:prstGeom>
          <a:noFill/>
        </p:spPr>
        <p:txBody>
          <a:bodyPr wrap="none" rtlCol="0">
            <a:spAutoFit/>
          </a:bodyPr>
          <a:lstStyle/>
          <a:p>
            <a:r>
              <a:rPr lang="ru-RU" sz="1400" b="1" i="1" dirty="0" smtClean="0">
                <a:solidFill>
                  <a:schemeClr val="accent6">
                    <a:lumMod val="50000"/>
                  </a:schemeClr>
                </a:solidFill>
                <a:latin typeface="Times New Roman" panose="02020603050405020304" pitchFamily="18" charset="0"/>
                <a:cs typeface="Times New Roman" panose="02020603050405020304" pitchFamily="18" charset="0"/>
              </a:rPr>
              <a:t>При поддержке</a:t>
            </a:r>
            <a:endParaRPr lang="ru-RU" sz="1400" b="1" i="1" dirty="0">
              <a:solidFill>
                <a:schemeClr val="accent6">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65659965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hlinkClick r:id="rId2" tooltip="&quot;&quot;"/>
          </p:cNvPr>
          <p:cNvPicPr/>
          <p:nvPr/>
        </p:nvPicPr>
        <p:blipFill rotWithShape="1">
          <a:blip r:embed="rId3" cstate="print">
            <a:extLst>
              <a:ext uri="{28A0092B-C50C-407E-A947-70E740481C1C}">
                <a14:useLocalDpi xmlns:a14="http://schemas.microsoft.com/office/drawing/2010/main" xmlns="" val="0"/>
              </a:ext>
            </a:extLst>
          </a:blip>
          <a:srcRect l="11181"/>
          <a:stretch/>
        </p:blipFill>
        <p:spPr bwMode="auto">
          <a:xfrm>
            <a:off x="4067944" y="1500174"/>
            <a:ext cx="4924697" cy="4176464"/>
          </a:xfrm>
          <a:prstGeom prst="rect">
            <a:avLst/>
          </a:prstGeom>
          <a:noFill/>
          <a:ln>
            <a:noFill/>
          </a:ln>
        </p:spPr>
      </p:pic>
      <p:sp>
        <p:nvSpPr>
          <p:cNvPr id="2" name="Заголовок 1"/>
          <p:cNvSpPr>
            <a:spLocks noGrp="1"/>
          </p:cNvSpPr>
          <p:nvPr>
            <p:ph type="title"/>
          </p:nvPr>
        </p:nvSpPr>
        <p:spPr>
          <a:xfrm>
            <a:off x="323528" y="116640"/>
            <a:ext cx="7284966" cy="1383534"/>
          </a:xfrm>
        </p:spPr>
        <p:txBody>
          <a:bodyPr>
            <a:normAutofit/>
          </a:bodyPr>
          <a:lstStyle/>
          <a:p>
            <a:r>
              <a:rPr lang="ru-RU" sz="2700" b="1" dirty="0" smtClean="0">
                <a:latin typeface="Times New Roman" panose="02020603050405020304" pitchFamily="18" charset="0"/>
                <a:cs typeface="Times New Roman" panose="02020603050405020304" pitchFamily="18" charset="0"/>
              </a:rPr>
              <a:t> </a:t>
            </a:r>
            <a:r>
              <a:rPr lang="ru-RU" sz="2600" b="1" dirty="0" smtClean="0">
                <a:latin typeface="Times New Roman" panose="02020603050405020304" pitchFamily="18" charset="0"/>
                <a:cs typeface="Times New Roman" panose="02020603050405020304" pitchFamily="18" charset="0"/>
              </a:rPr>
              <a:t>«Строительство здания и открытие кафе «Апельсин»</a:t>
            </a:r>
            <a:endParaRPr lang="ru-RU" sz="2600" dirty="0">
              <a:latin typeface="Times New Roman" panose="02020603050405020304" pitchFamily="18" charset="0"/>
              <a:cs typeface="Times New Roman" panose="02020603050405020304" pitchFamily="18" charset="0"/>
            </a:endParaRPr>
          </a:p>
        </p:txBody>
      </p:sp>
      <p:sp>
        <p:nvSpPr>
          <p:cNvPr id="3" name="Содержимое 2"/>
          <p:cNvSpPr>
            <a:spLocks noGrp="1"/>
          </p:cNvSpPr>
          <p:nvPr>
            <p:ph idx="1"/>
          </p:nvPr>
        </p:nvSpPr>
        <p:spPr>
          <a:xfrm>
            <a:off x="251520" y="1124744"/>
            <a:ext cx="4104456" cy="3456384"/>
          </a:xfrm>
        </p:spPr>
        <p:txBody>
          <a:bodyPr>
            <a:normAutofit fontScale="25000" lnSpcReduction="20000"/>
          </a:bodyPr>
          <a:lstStyle/>
          <a:p>
            <a:endParaRPr lang="ru-RU" sz="2600" dirty="0" smtClean="0"/>
          </a:p>
          <a:p>
            <a:pPr marL="0" indent="0">
              <a:lnSpc>
                <a:spcPct val="120000"/>
              </a:lnSpc>
              <a:buNone/>
            </a:pPr>
            <a:r>
              <a:rPr lang="ru-RU" sz="7200" b="1" dirty="0">
                <a:latin typeface="Times New Roman" panose="02020603050405020304" pitchFamily="18" charset="0"/>
                <a:cs typeface="Times New Roman" panose="02020603050405020304" pitchFamily="18" charset="0"/>
              </a:rPr>
              <a:t>Инициатор проекта </a:t>
            </a:r>
            <a:r>
              <a:rPr lang="ru-RU" sz="7200" b="1" dirty="0" smtClean="0">
                <a:latin typeface="Times New Roman" panose="02020603050405020304" pitchFamily="18" charset="0"/>
                <a:cs typeface="Times New Roman" panose="02020603050405020304" pitchFamily="18" charset="0"/>
              </a:rPr>
              <a:t>– индивидуальный предприниматель</a:t>
            </a:r>
          </a:p>
          <a:p>
            <a:pPr marL="0" indent="0">
              <a:lnSpc>
                <a:spcPct val="120000"/>
              </a:lnSpc>
              <a:buNone/>
            </a:pPr>
            <a:r>
              <a:rPr lang="ru-RU" sz="7200" b="1" dirty="0" err="1" smtClean="0">
                <a:latin typeface="Times New Roman" panose="02020603050405020304" pitchFamily="18" charset="0"/>
                <a:cs typeface="Times New Roman" panose="02020603050405020304" pitchFamily="18" charset="0"/>
              </a:rPr>
              <a:t>Шанин</a:t>
            </a:r>
            <a:r>
              <a:rPr lang="ru-RU" sz="7200" b="1" dirty="0" smtClean="0">
                <a:latin typeface="Times New Roman" panose="02020603050405020304" pitchFamily="18" charset="0"/>
                <a:cs typeface="Times New Roman" panose="02020603050405020304" pitchFamily="18" charset="0"/>
              </a:rPr>
              <a:t> А.И.</a:t>
            </a:r>
          </a:p>
          <a:p>
            <a:pPr marL="0" indent="0">
              <a:lnSpc>
                <a:spcPct val="120000"/>
              </a:lnSpc>
              <a:spcBef>
                <a:spcPts val="0"/>
              </a:spcBef>
              <a:buNone/>
            </a:pPr>
            <a:r>
              <a:rPr lang="ru-RU" sz="7200" b="1" dirty="0" smtClean="0">
                <a:latin typeface="Times New Roman" panose="02020603050405020304" pitchFamily="18" charset="0"/>
                <a:cs typeface="Times New Roman" panose="02020603050405020304" pitchFamily="18" charset="0"/>
              </a:rPr>
              <a:t>Стоимость проекта – 9,5 млн. руб.</a:t>
            </a:r>
          </a:p>
          <a:p>
            <a:pPr marL="0" indent="0">
              <a:lnSpc>
                <a:spcPct val="120000"/>
              </a:lnSpc>
              <a:spcBef>
                <a:spcPts val="0"/>
              </a:spcBef>
              <a:buNone/>
            </a:pPr>
            <a:r>
              <a:rPr lang="ru-RU" sz="7200" b="1" dirty="0" smtClean="0">
                <a:latin typeface="Times New Roman" panose="02020603050405020304" pitchFamily="18" charset="0"/>
                <a:cs typeface="Times New Roman" panose="02020603050405020304" pitchFamily="18" charset="0"/>
              </a:rPr>
              <a:t>Трудоустроено 6 человек</a:t>
            </a:r>
          </a:p>
          <a:p>
            <a:pPr marL="0" indent="0">
              <a:lnSpc>
                <a:spcPct val="120000"/>
              </a:lnSpc>
              <a:spcBef>
                <a:spcPts val="0"/>
              </a:spcBef>
              <a:buNone/>
            </a:pPr>
            <a:r>
              <a:rPr lang="ru-RU" sz="7200" b="1" dirty="0" smtClean="0">
                <a:latin typeface="Times New Roman" panose="02020603050405020304" pitchFamily="18" charset="0"/>
                <a:cs typeface="Times New Roman" panose="02020603050405020304" pitchFamily="18" charset="0"/>
              </a:rPr>
              <a:t>в 2018 году оказана поддержка в размере 150,135 тыс. руб. на приобретение оборудования</a:t>
            </a:r>
            <a:r>
              <a:rPr lang="ru-RU" sz="7200" dirty="0">
                <a:latin typeface="Times New Roman" panose="02020603050405020304" pitchFamily="18" charset="0"/>
                <a:cs typeface="Times New Roman" panose="02020603050405020304" pitchFamily="18" charset="0"/>
              </a:rPr>
              <a:t/>
            </a:r>
            <a:br>
              <a:rPr lang="ru-RU" sz="7200" dirty="0">
                <a:latin typeface="Times New Roman" panose="02020603050405020304" pitchFamily="18" charset="0"/>
                <a:cs typeface="Times New Roman" panose="02020603050405020304" pitchFamily="18" charset="0"/>
              </a:rPr>
            </a:br>
            <a:r>
              <a:rPr lang="ru-RU" sz="7200" b="1" i="1" dirty="0" smtClean="0">
                <a:latin typeface="Times New Roman" panose="02020603050405020304" pitchFamily="18" charset="0"/>
                <a:cs typeface="Times New Roman" panose="02020603050405020304" pitchFamily="18" charset="0"/>
              </a:rPr>
              <a:t>(средства АО «</a:t>
            </a:r>
            <a:r>
              <a:rPr lang="ru-RU" sz="7200" b="1" i="1" dirty="0" err="1" smtClean="0">
                <a:latin typeface="Times New Roman" panose="02020603050405020304" pitchFamily="18" charset="0"/>
                <a:cs typeface="Times New Roman" panose="02020603050405020304" pitchFamily="18" charset="0"/>
              </a:rPr>
              <a:t>Монди</a:t>
            </a:r>
            <a:r>
              <a:rPr lang="ru-RU" sz="7200" b="1" i="1" dirty="0" smtClean="0">
                <a:latin typeface="Times New Roman" panose="02020603050405020304" pitchFamily="18" charset="0"/>
                <a:cs typeface="Times New Roman" panose="02020603050405020304" pitchFamily="18" charset="0"/>
              </a:rPr>
              <a:t> СЛПК</a:t>
            </a:r>
            <a:r>
              <a:rPr lang="ru-RU" sz="7200" b="1" dirty="0" smtClean="0">
                <a:latin typeface="Times New Roman" panose="02020603050405020304" pitchFamily="18" charset="0"/>
                <a:cs typeface="Times New Roman" panose="02020603050405020304" pitchFamily="18" charset="0"/>
              </a:rPr>
              <a:t>)</a:t>
            </a:r>
            <a:endParaRPr lang="ru-RU" sz="7200" b="1" dirty="0">
              <a:latin typeface="Times New Roman" panose="02020603050405020304" pitchFamily="18" charset="0"/>
              <a:cs typeface="Times New Roman" panose="02020603050405020304" pitchFamily="18" charset="0"/>
            </a:endParaRPr>
          </a:p>
        </p:txBody>
      </p:sp>
      <p:pic>
        <p:nvPicPr>
          <p:cNvPr id="4" name="Picture 7" descr="герб"/>
          <p:cNvPicPr>
            <a:picLocks noChangeAspect="1" noChangeArrowheads="1"/>
          </p:cNvPicPr>
          <p:nvPr/>
        </p:nvPicPr>
        <p:blipFill>
          <a:blip r:embed="rId4"/>
          <a:srcRect/>
          <a:stretch>
            <a:fillRect/>
          </a:stretch>
        </p:blipFill>
        <p:spPr bwMode="auto">
          <a:xfrm>
            <a:off x="7819196" y="142852"/>
            <a:ext cx="1110496" cy="1357322"/>
          </a:xfrm>
          <a:prstGeom prst="rect">
            <a:avLst/>
          </a:prstGeom>
          <a:noFill/>
          <a:ln w="9525">
            <a:noFill/>
            <a:miter lim="800000"/>
            <a:headEnd/>
            <a:tailEnd/>
          </a:ln>
          <a:effectLst>
            <a:glow rad="228600">
              <a:schemeClr val="accent6">
                <a:satMod val="175000"/>
                <a:alpha val="40000"/>
              </a:schemeClr>
            </a:glow>
          </a:effectLst>
        </p:spPr>
      </p:pic>
      <p:pic>
        <p:nvPicPr>
          <p:cNvPr id="8" name="Рисунок 7">
            <a:hlinkClick r:id="rId5" tooltip="&quot;&quot;"/>
          </p:cNvPr>
          <p:cNvPicPr/>
          <p:nvPr/>
        </p:nvPicPr>
        <p:blipFill rotWithShape="1">
          <a:blip r:embed="rId6" cstate="print">
            <a:extLst>
              <a:ext uri="{28A0092B-C50C-407E-A947-70E740481C1C}">
                <a14:useLocalDpi xmlns:a14="http://schemas.microsoft.com/office/drawing/2010/main" xmlns="" val="0"/>
              </a:ext>
            </a:extLst>
          </a:blip>
          <a:srcRect l="4259" t="16865" b="18765"/>
          <a:stretch/>
        </p:blipFill>
        <p:spPr bwMode="auto">
          <a:xfrm>
            <a:off x="4067944" y="5114923"/>
            <a:ext cx="2980582" cy="1661646"/>
          </a:xfrm>
          <a:prstGeom prst="rect">
            <a:avLst/>
          </a:prstGeom>
          <a:noFill/>
          <a:ln>
            <a:noFill/>
          </a:ln>
        </p:spPr>
      </p:pic>
      <p:pic>
        <p:nvPicPr>
          <p:cNvPr id="5" name="Рисунок 4"/>
          <p:cNvPicPr>
            <a:picLocks noChangeAspect="1"/>
          </p:cNvPicPr>
          <p:nvPr/>
        </p:nvPicPr>
        <p:blipFill rotWithShape="1">
          <a:blip r:embed="rId7" cstate="print">
            <a:extLst>
              <a:ext uri="{28A0092B-C50C-407E-A947-70E740481C1C}">
                <a14:useLocalDpi xmlns:a14="http://schemas.microsoft.com/office/drawing/2010/main" xmlns="" val="0"/>
              </a:ext>
            </a:extLst>
          </a:blip>
          <a:srcRect l="12081" t="9751" r="10979" b="4806"/>
          <a:stretch/>
        </p:blipFill>
        <p:spPr>
          <a:xfrm>
            <a:off x="179512" y="3873872"/>
            <a:ext cx="3744416" cy="2902697"/>
          </a:xfrm>
          <a:prstGeom prst="rect">
            <a:avLst/>
          </a:prstGeom>
        </p:spPr>
      </p:pic>
      <p:pic>
        <p:nvPicPr>
          <p:cNvPr id="9" name="Содержимое 4" descr="Mondi_rgb.jpg"/>
          <p:cNvPicPr>
            <a:picLocks noChangeAspect="1"/>
          </p:cNvPicPr>
          <p:nvPr/>
        </p:nvPicPr>
        <p:blipFill rotWithShape="1">
          <a:blip r:embed="rId8" cstate="print"/>
          <a:srcRect b="19287"/>
          <a:stretch/>
        </p:blipFill>
        <p:spPr>
          <a:xfrm>
            <a:off x="7411457" y="5733261"/>
            <a:ext cx="1518235" cy="919157"/>
          </a:xfrm>
          <a:prstGeom prst="rect">
            <a:avLst/>
          </a:prstGeom>
          <a:ln>
            <a:solidFill>
              <a:schemeClr val="accent6">
                <a:lumMod val="50000"/>
              </a:schemeClr>
            </a:solidFill>
          </a:ln>
          <a:effectLst/>
        </p:spPr>
      </p:pic>
      <p:sp>
        <p:nvSpPr>
          <p:cNvPr id="10" name="TextBox 9"/>
          <p:cNvSpPr txBox="1"/>
          <p:nvPr/>
        </p:nvSpPr>
        <p:spPr>
          <a:xfrm>
            <a:off x="7398112" y="5669494"/>
            <a:ext cx="1427635" cy="307777"/>
          </a:xfrm>
          <a:prstGeom prst="rect">
            <a:avLst/>
          </a:prstGeom>
          <a:noFill/>
        </p:spPr>
        <p:txBody>
          <a:bodyPr wrap="none" rtlCol="0">
            <a:spAutoFit/>
          </a:bodyPr>
          <a:lstStyle/>
          <a:p>
            <a:r>
              <a:rPr lang="ru-RU" sz="1400" b="1" i="1" dirty="0" smtClean="0">
                <a:solidFill>
                  <a:schemeClr val="accent6">
                    <a:lumMod val="50000"/>
                  </a:schemeClr>
                </a:solidFill>
                <a:latin typeface="Times New Roman" panose="02020603050405020304" pitchFamily="18" charset="0"/>
                <a:cs typeface="Times New Roman" panose="02020603050405020304" pitchFamily="18" charset="0"/>
              </a:rPr>
              <a:t>При поддержке</a:t>
            </a:r>
            <a:endParaRPr lang="ru-RU" sz="1400" b="1" i="1" dirty="0">
              <a:solidFill>
                <a:schemeClr val="accent6">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72721466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16640"/>
            <a:ext cx="7284966" cy="1872200"/>
          </a:xfrm>
        </p:spPr>
        <p:txBody>
          <a:bodyPr>
            <a:normAutofit fontScale="90000"/>
          </a:bodyPr>
          <a:lstStyle/>
          <a:p>
            <a:r>
              <a:rPr lang="ru-RU" sz="2000" b="1" dirty="0" smtClean="0"/>
              <a:t/>
            </a:r>
            <a:br>
              <a:rPr lang="ru-RU" sz="2000" b="1" dirty="0" smtClean="0"/>
            </a:br>
            <a:r>
              <a:rPr lang="ru-RU" sz="3200" b="1" dirty="0" smtClean="0">
                <a:latin typeface="Times New Roman" panose="02020603050405020304" pitchFamily="18" charset="0"/>
                <a:cs typeface="Times New Roman" panose="02020603050405020304" pitchFamily="18" charset="0"/>
              </a:rPr>
              <a:t>«Строительство здания для размещения коммерческой клиники </a:t>
            </a:r>
            <a:br>
              <a:rPr lang="ru-RU" sz="3200" b="1" dirty="0" smtClean="0">
                <a:latin typeface="Times New Roman" panose="02020603050405020304" pitchFamily="18" charset="0"/>
                <a:cs typeface="Times New Roman" panose="02020603050405020304" pitchFamily="18" charset="0"/>
              </a:rPr>
            </a:br>
            <a:r>
              <a:rPr lang="ru-RU" sz="3200" b="1" dirty="0" smtClean="0">
                <a:latin typeface="Times New Roman" panose="02020603050405020304" pitchFamily="18" charset="0"/>
                <a:cs typeface="Times New Roman" panose="02020603050405020304" pitchFamily="18" charset="0"/>
              </a:rPr>
              <a:t>ООО «Медицинский центр </a:t>
            </a:r>
            <a:r>
              <a:rPr lang="ru-RU" sz="3200" b="1" dirty="0">
                <a:latin typeface="Times New Roman" panose="02020603050405020304" pitchFamily="18" charset="0"/>
                <a:cs typeface="Times New Roman" panose="02020603050405020304" pitchFamily="18" charset="0"/>
              </a:rPr>
              <a:t>з</a:t>
            </a:r>
            <a:r>
              <a:rPr lang="ru-RU" sz="3200" b="1" dirty="0" smtClean="0">
                <a:latin typeface="Times New Roman" panose="02020603050405020304" pitchFamily="18" charset="0"/>
                <a:cs typeface="Times New Roman" panose="02020603050405020304" pitchFamily="18" charset="0"/>
              </a:rPr>
              <a:t>доровья»</a:t>
            </a:r>
            <a:r>
              <a:rPr lang="ru-RU" sz="2700" b="1" dirty="0" smtClean="0">
                <a:latin typeface="Times New Roman" panose="02020603050405020304" pitchFamily="18" charset="0"/>
                <a:cs typeface="Times New Roman" panose="02020603050405020304" pitchFamily="18" charset="0"/>
              </a:rPr>
              <a:t/>
            </a:r>
            <a:br>
              <a:rPr lang="ru-RU" sz="2700" b="1" dirty="0" smtClean="0">
                <a:latin typeface="Times New Roman" panose="02020603050405020304" pitchFamily="18" charset="0"/>
                <a:cs typeface="Times New Roman" panose="02020603050405020304" pitchFamily="18" charset="0"/>
              </a:rPr>
            </a:br>
            <a:endParaRPr lang="ru-RU" sz="2200" dirty="0">
              <a:latin typeface="Times New Roman" panose="02020603050405020304" pitchFamily="18" charset="0"/>
              <a:cs typeface="Times New Roman" panose="02020603050405020304" pitchFamily="18" charset="0"/>
            </a:endParaRPr>
          </a:p>
        </p:txBody>
      </p:sp>
      <p:sp>
        <p:nvSpPr>
          <p:cNvPr id="3" name="Содержимое 2"/>
          <p:cNvSpPr>
            <a:spLocks noGrp="1"/>
          </p:cNvSpPr>
          <p:nvPr>
            <p:ph idx="1"/>
          </p:nvPr>
        </p:nvSpPr>
        <p:spPr>
          <a:xfrm>
            <a:off x="251520" y="1794359"/>
            <a:ext cx="2448272" cy="2088232"/>
          </a:xfrm>
        </p:spPr>
        <p:txBody>
          <a:bodyPr>
            <a:normAutofit fontScale="25000" lnSpcReduction="20000"/>
          </a:bodyPr>
          <a:lstStyle/>
          <a:p>
            <a:endParaRPr lang="ru-RU" sz="2600" dirty="0" smtClean="0"/>
          </a:p>
          <a:p>
            <a:pPr marL="0" indent="0">
              <a:lnSpc>
                <a:spcPct val="120000"/>
              </a:lnSpc>
              <a:buNone/>
            </a:pPr>
            <a:r>
              <a:rPr lang="ru-RU" sz="7200" b="1" dirty="0">
                <a:latin typeface="Times New Roman" panose="02020603050405020304" pitchFamily="18" charset="0"/>
                <a:cs typeface="Times New Roman" panose="02020603050405020304" pitchFamily="18" charset="0"/>
              </a:rPr>
              <a:t>Инициатор проекта </a:t>
            </a:r>
            <a:r>
              <a:rPr lang="ru-RU" sz="7200" b="1" dirty="0" smtClean="0">
                <a:latin typeface="Times New Roman" panose="02020603050405020304" pitchFamily="18" charset="0"/>
                <a:cs typeface="Times New Roman" panose="02020603050405020304" pitchFamily="18" charset="0"/>
              </a:rPr>
              <a:t>– индивидуальный предприниматель</a:t>
            </a:r>
          </a:p>
          <a:p>
            <a:pPr marL="0" indent="0">
              <a:lnSpc>
                <a:spcPct val="120000"/>
              </a:lnSpc>
              <a:buNone/>
            </a:pPr>
            <a:r>
              <a:rPr lang="ru-RU" sz="7200" b="1" dirty="0" err="1" smtClean="0">
                <a:latin typeface="Times New Roman" panose="02020603050405020304" pitchFamily="18" charset="0"/>
                <a:cs typeface="Times New Roman" panose="02020603050405020304" pitchFamily="18" charset="0"/>
              </a:rPr>
              <a:t>Цгоев</a:t>
            </a:r>
            <a:r>
              <a:rPr lang="ru-RU" sz="7200" b="1" dirty="0" smtClean="0">
                <a:latin typeface="Times New Roman" panose="02020603050405020304" pitchFamily="18" charset="0"/>
                <a:cs typeface="Times New Roman" panose="02020603050405020304" pitchFamily="18" charset="0"/>
              </a:rPr>
              <a:t> С.А.</a:t>
            </a:r>
          </a:p>
          <a:p>
            <a:pPr marL="0" indent="0">
              <a:lnSpc>
                <a:spcPct val="120000"/>
              </a:lnSpc>
              <a:buNone/>
            </a:pPr>
            <a:r>
              <a:rPr lang="ru-RU" sz="7200" b="1" dirty="0" smtClean="0">
                <a:latin typeface="Times New Roman" panose="02020603050405020304" pitchFamily="18" charset="0"/>
                <a:cs typeface="Times New Roman" panose="02020603050405020304" pitchFamily="18" charset="0"/>
              </a:rPr>
              <a:t>Стоимость проекта – 6 млн. руб.</a:t>
            </a:r>
          </a:p>
          <a:p>
            <a:pPr marL="0" indent="0">
              <a:lnSpc>
                <a:spcPct val="120000"/>
              </a:lnSpc>
              <a:buNone/>
            </a:pPr>
            <a:r>
              <a:rPr lang="ru-RU" sz="7200" b="1" dirty="0" smtClean="0">
                <a:latin typeface="Times New Roman" panose="02020603050405020304" pitchFamily="18" charset="0"/>
                <a:cs typeface="Times New Roman" panose="02020603050405020304" pitchFamily="18" charset="0"/>
              </a:rPr>
              <a:t>Созданы условия для трудоустройства   15 человек</a:t>
            </a:r>
          </a:p>
          <a:p>
            <a:pPr marL="0" indent="0">
              <a:lnSpc>
                <a:spcPct val="120000"/>
              </a:lnSpc>
              <a:buNone/>
            </a:pPr>
            <a:r>
              <a:rPr lang="ru-RU" sz="7200" dirty="0">
                <a:latin typeface="Times New Roman" panose="02020603050405020304" pitchFamily="18" charset="0"/>
                <a:cs typeface="Times New Roman" panose="02020603050405020304" pitchFamily="18" charset="0"/>
              </a:rPr>
              <a:t/>
            </a:r>
            <a:br>
              <a:rPr lang="ru-RU" sz="7200" dirty="0">
                <a:latin typeface="Times New Roman" panose="02020603050405020304" pitchFamily="18" charset="0"/>
                <a:cs typeface="Times New Roman" panose="02020603050405020304" pitchFamily="18" charset="0"/>
              </a:rPr>
            </a:br>
            <a:endParaRPr lang="ru-RU" sz="7200" dirty="0">
              <a:latin typeface="Times New Roman" panose="02020603050405020304" pitchFamily="18" charset="0"/>
              <a:cs typeface="Times New Roman" panose="02020603050405020304" pitchFamily="18" charset="0"/>
            </a:endParaRPr>
          </a:p>
        </p:txBody>
      </p:sp>
      <p:pic>
        <p:nvPicPr>
          <p:cNvPr id="4" name="Picture 7" descr="герб"/>
          <p:cNvPicPr>
            <a:picLocks noChangeAspect="1" noChangeArrowheads="1"/>
          </p:cNvPicPr>
          <p:nvPr/>
        </p:nvPicPr>
        <p:blipFill>
          <a:blip r:embed="rId3"/>
          <a:srcRect/>
          <a:stretch>
            <a:fillRect/>
          </a:stretch>
        </p:blipFill>
        <p:spPr bwMode="auto">
          <a:xfrm>
            <a:off x="7819196" y="142852"/>
            <a:ext cx="1110496" cy="1357322"/>
          </a:xfrm>
          <a:prstGeom prst="rect">
            <a:avLst/>
          </a:prstGeom>
          <a:noFill/>
          <a:ln w="9525">
            <a:noFill/>
            <a:miter lim="800000"/>
            <a:headEnd/>
            <a:tailEnd/>
          </a:ln>
          <a:effectLst>
            <a:glow rad="228600">
              <a:schemeClr val="accent6">
                <a:satMod val="175000"/>
                <a:alpha val="40000"/>
              </a:schemeClr>
            </a:glow>
          </a:effectLst>
        </p:spPr>
      </p:pic>
      <p:pic>
        <p:nvPicPr>
          <p:cNvPr id="7" name="Рисунок 6">
            <a:hlinkClick r:id="rId4" tooltip="&quot;&quot;"/>
          </p:cNvPr>
          <p:cNvPicPr/>
          <p:nvPr/>
        </p:nvPicPr>
        <p:blipFill>
          <a:blip r:embed="rId5" cstate="print">
            <a:extLst>
              <a:ext uri="{28A0092B-C50C-407E-A947-70E740481C1C}">
                <a14:useLocalDpi xmlns:a14="http://schemas.microsoft.com/office/drawing/2010/main" xmlns="" val="0"/>
              </a:ext>
            </a:extLst>
          </a:blip>
          <a:stretch>
            <a:fillRect/>
          </a:stretch>
        </p:blipFill>
        <p:spPr bwMode="auto">
          <a:xfrm>
            <a:off x="2915816" y="1961837"/>
            <a:ext cx="6120680" cy="4590510"/>
          </a:xfrm>
          <a:prstGeom prst="rect">
            <a:avLst/>
          </a:prstGeom>
          <a:noFill/>
          <a:ln>
            <a:noFill/>
          </a:ln>
        </p:spPr>
      </p:pic>
      <p:pic>
        <p:nvPicPr>
          <p:cNvPr id="8" name="Рисунок 7">
            <a:hlinkClick r:id="rId6" tooltip="&quot;&quot;"/>
          </p:cNvPr>
          <p:cNvPicPr/>
          <p:nvPr/>
        </p:nvPicPr>
        <p:blipFill rotWithShape="1">
          <a:blip r:embed="rId7" cstate="print">
            <a:extLst>
              <a:ext uri="{28A0092B-C50C-407E-A947-70E740481C1C}">
                <a14:useLocalDpi xmlns:a14="http://schemas.microsoft.com/office/drawing/2010/main" xmlns="" val="0"/>
              </a:ext>
            </a:extLst>
          </a:blip>
          <a:srcRect l="12410" t="5632" r="22524"/>
          <a:stretch/>
        </p:blipFill>
        <p:spPr bwMode="auto">
          <a:xfrm>
            <a:off x="323528" y="4618958"/>
            <a:ext cx="2117626" cy="2162302"/>
          </a:xfrm>
          <a:prstGeom prst="rect">
            <a:avLst/>
          </a:prstGeom>
          <a:noFill/>
          <a:ln>
            <a:noFill/>
          </a:ln>
        </p:spPr>
      </p:pic>
    </p:spTree>
    <p:extLst>
      <p:ext uri="{BB962C8B-B14F-4D97-AF65-F5344CB8AC3E}">
        <p14:creationId xmlns:p14="http://schemas.microsoft.com/office/powerpoint/2010/main" xmlns="" val="272721466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descr="H:\Сеголня\СППССК Комиагрорегион\6. Проекты\2016\4. рай адмнистрацию\пункт\IMG_5786.JPG"/>
          <p:cNvPicPr>
            <a:picLocks noChangeAspect="1" noChangeArrowheads="1"/>
          </p:cNvPicPr>
          <p:nvPr/>
        </p:nvPicPr>
        <p:blipFill>
          <a:blip r:embed="rId2" cstate="print"/>
          <a:srcRect/>
          <a:stretch>
            <a:fillRect/>
          </a:stretch>
        </p:blipFill>
        <p:spPr bwMode="auto">
          <a:xfrm>
            <a:off x="4669171" y="1917738"/>
            <a:ext cx="4401378" cy="3454571"/>
          </a:xfrm>
          <a:prstGeom prst="rect">
            <a:avLst/>
          </a:prstGeom>
          <a:ln>
            <a:noFill/>
          </a:ln>
          <a:effectLst>
            <a:softEdge rad="112500"/>
          </a:effectLst>
        </p:spPr>
      </p:pic>
      <p:pic>
        <p:nvPicPr>
          <p:cNvPr id="8" name="Рисунок 7">
            <a:hlinkClick r:id="rId3" tooltip="&quot;&quot;"/>
          </p:cNvPr>
          <p:cNvPicPr/>
          <p:nvPr/>
        </p:nvPicPr>
        <p:blipFill rotWithShape="1">
          <a:blip r:embed="rId4">
            <a:extLst>
              <a:ext uri="{28A0092B-C50C-407E-A947-70E740481C1C}">
                <a14:useLocalDpi xmlns:a14="http://schemas.microsoft.com/office/drawing/2010/main" xmlns="" val="0"/>
              </a:ext>
            </a:extLst>
          </a:blip>
          <a:srcRect l="4220" r="14401"/>
          <a:stretch/>
        </p:blipFill>
        <p:spPr bwMode="auto">
          <a:xfrm>
            <a:off x="2404545" y="3840833"/>
            <a:ext cx="2376264" cy="2902445"/>
          </a:xfrm>
          <a:prstGeom prst="rect">
            <a:avLst/>
          </a:prstGeom>
          <a:noFill/>
          <a:ln>
            <a:solidFill>
              <a:schemeClr val="accent6">
                <a:lumMod val="50000"/>
              </a:schemeClr>
            </a:solidFill>
          </a:ln>
        </p:spPr>
      </p:pic>
      <p:pic>
        <p:nvPicPr>
          <p:cNvPr id="7" name="Рисунок 6">
            <a:hlinkClick r:id="rId5" tooltip="&quot;&quot;"/>
          </p:cNvPr>
          <p:cNvPicPr/>
          <p:nvPr/>
        </p:nvPicPr>
        <p:blipFill rotWithShape="1">
          <a:blip r:embed="rId6">
            <a:extLst>
              <a:ext uri="{28A0092B-C50C-407E-A947-70E740481C1C}">
                <a14:useLocalDpi xmlns:a14="http://schemas.microsoft.com/office/drawing/2010/main" xmlns="" val="0"/>
              </a:ext>
            </a:extLst>
          </a:blip>
          <a:srcRect l="10625" t="2572" r="9676" b="2139"/>
          <a:stretch/>
        </p:blipFill>
        <p:spPr bwMode="auto">
          <a:xfrm>
            <a:off x="6567843" y="3645024"/>
            <a:ext cx="2502706" cy="2522190"/>
          </a:xfrm>
          <a:prstGeom prst="rect">
            <a:avLst/>
          </a:prstGeom>
          <a:noFill/>
          <a:ln>
            <a:solidFill>
              <a:schemeClr val="accent6">
                <a:lumMod val="50000"/>
              </a:schemeClr>
            </a:solidFill>
          </a:ln>
        </p:spPr>
      </p:pic>
      <p:sp>
        <p:nvSpPr>
          <p:cNvPr id="2" name="Заголовок 1"/>
          <p:cNvSpPr>
            <a:spLocks noGrp="1"/>
          </p:cNvSpPr>
          <p:nvPr>
            <p:ph type="title"/>
          </p:nvPr>
        </p:nvSpPr>
        <p:spPr>
          <a:xfrm>
            <a:off x="323528" y="116640"/>
            <a:ext cx="7284966" cy="2088224"/>
          </a:xfrm>
        </p:spPr>
        <p:txBody>
          <a:bodyPr>
            <a:normAutofit fontScale="90000"/>
          </a:bodyPr>
          <a:lstStyle/>
          <a:p>
            <a:r>
              <a:rPr lang="ru-RU" sz="2700" b="1" dirty="0">
                <a:latin typeface="Times New Roman" panose="02020603050405020304" pitchFamily="18" charset="0"/>
                <a:cs typeface="Times New Roman" panose="02020603050405020304" pitchFamily="18" charset="0"/>
              </a:rPr>
              <a:t>Н</a:t>
            </a:r>
            <a:r>
              <a:rPr lang="ru-RU" sz="2700" b="1" dirty="0" smtClean="0">
                <a:latin typeface="Times New Roman" panose="02020603050405020304" pitchFamily="18" charset="0"/>
                <a:cs typeface="Times New Roman" panose="02020603050405020304" pitchFamily="18" charset="0"/>
              </a:rPr>
              <a:t>ародный проект в сфере агропромышленного комплекса </a:t>
            </a:r>
            <a:r>
              <a:rPr lang="ru-RU" sz="3200" b="1" dirty="0" smtClean="0">
                <a:latin typeface="Times New Roman" panose="02020603050405020304" pitchFamily="18" charset="0"/>
                <a:cs typeface="Times New Roman" panose="02020603050405020304" pitchFamily="18" charset="0"/>
              </a:rPr>
              <a:t>«</a:t>
            </a:r>
            <a:r>
              <a:rPr lang="ru-RU" sz="2900" b="1" dirty="0" smtClean="0">
                <a:latin typeface="Times New Roman" panose="02020603050405020304" pitchFamily="18" charset="0"/>
                <a:cs typeface="Times New Roman" panose="02020603050405020304" pitchFamily="18" charset="0"/>
              </a:rPr>
              <a:t>Приобретение технологического оборудования по переработке молока</a:t>
            </a:r>
            <a:br>
              <a:rPr lang="ru-RU" sz="2900" b="1" dirty="0" smtClean="0">
                <a:latin typeface="Times New Roman" panose="02020603050405020304" pitchFamily="18" charset="0"/>
                <a:cs typeface="Times New Roman" panose="02020603050405020304" pitchFamily="18" charset="0"/>
              </a:rPr>
            </a:br>
            <a:r>
              <a:rPr lang="ru-RU" sz="2900" b="1" dirty="0" smtClean="0">
                <a:latin typeface="Times New Roman" panose="02020603050405020304" pitchFamily="18" charset="0"/>
                <a:cs typeface="Times New Roman" panose="02020603050405020304" pitchFamily="18" charset="0"/>
              </a:rPr>
              <a:t> в д. Верхний </a:t>
            </a:r>
            <a:r>
              <a:rPr lang="ru-RU" sz="2900" b="1" dirty="0" err="1" smtClean="0">
                <a:latin typeface="Times New Roman" panose="02020603050405020304" pitchFamily="18" charset="0"/>
                <a:cs typeface="Times New Roman" panose="02020603050405020304" pitchFamily="18" charset="0"/>
              </a:rPr>
              <a:t>Воч</a:t>
            </a:r>
            <a:r>
              <a:rPr lang="ru-RU" sz="2900" b="1" dirty="0" smtClean="0">
                <a:latin typeface="Times New Roman" panose="02020603050405020304" pitchFamily="18" charset="0"/>
                <a:cs typeface="Times New Roman" panose="02020603050405020304" pitchFamily="18" charset="0"/>
              </a:rPr>
              <a:t>»</a:t>
            </a:r>
            <a:endParaRPr lang="ru-RU" sz="2900" dirty="0">
              <a:latin typeface="Times New Roman" panose="02020603050405020304" pitchFamily="18" charset="0"/>
              <a:cs typeface="Times New Roman" panose="02020603050405020304" pitchFamily="18" charset="0"/>
            </a:endParaRPr>
          </a:p>
        </p:txBody>
      </p:sp>
      <p:sp>
        <p:nvSpPr>
          <p:cNvPr id="3" name="Содержимое 2"/>
          <p:cNvSpPr>
            <a:spLocks noGrp="1"/>
          </p:cNvSpPr>
          <p:nvPr>
            <p:ph idx="1"/>
          </p:nvPr>
        </p:nvSpPr>
        <p:spPr>
          <a:xfrm>
            <a:off x="179512" y="1894865"/>
            <a:ext cx="5040560" cy="1872208"/>
          </a:xfrm>
        </p:spPr>
        <p:txBody>
          <a:bodyPr>
            <a:normAutofit lnSpcReduction="10000"/>
          </a:bodyPr>
          <a:lstStyle/>
          <a:p>
            <a:pPr marL="0" indent="0">
              <a:spcBef>
                <a:spcPts val="0"/>
              </a:spcBef>
              <a:buNone/>
            </a:pPr>
            <a:r>
              <a:rPr lang="ru-RU" sz="1800" b="1" dirty="0" smtClean="0">
                <a:latin typeface="Times New Roman" panose="02020603050405020304" pitchFamily="18" charset="0"/>
                <a:cs typeface="Times New Roman" panose="02020603050405020304" pitchFamily="18" charset="0"/>
              </a:rPr>
              <a:t>Инициатор </a:t>
            </a:r>
            <a:r>
              <a:rPr lang="ru-RU" sz="1800" b="1" dirty="0">
                <a:latin typeface="Times New Roman" panose="02020603050405020304" pitchFamily="18" charset="0"/>
                <a:cs typeface="Times New Roman" panose="02020603050405020304" pitchFamily="18" charset="0"/>
              </a:rPr>
              <a:t>проекта </a:t>
            </a:r>
            <a:r>
              <a:rPr lang="ru-RU" sz="1800" b="1" dirty="0" smtClean="0">
                <a:latin typeface="Times New Roman" panose="02020603050405020304" pitchFamily="18" charset="0"/>
                <a:cs typeface="Times New Roman" panose="02020603050405020304" pitchFamily="18" charset="0"/>
              </a:rPr>
              <a:t>– </a:t>
            </a:r>
          </a:p>
          <a:p>
            <a:pPr marL="0" indent="0">
              <a:spcBef>
                <a:spcPts val="0"/>
              </a:spcBef>
              <a:buNone/>
            </a:pPr>
            <a:r>
              <a:rPr lang="ru-RU" sz="1800" b="1" dirty="0" smtClean="0">
                <a:latin typeface="Times New Roman" panose="02020603050405020304" pitchFamily="18" charset="0"/>
                <a:cs typeface="Times New Roman" panose="02020603050405020304" pitchFamily="18" charset="0"/>
              </a:rPr>
              <a:t>СППССК «</a:t>
            </a:r>
            <a:r>
              <a:rPr lang="ru-RU" sz="1800" b="1" dirty="0" err="1" smtClean="0">
                <a:latin typeface="Times New Roman" panose="02020603050405020304" pitchFamily="18" charset="0"/>
                <a:cs typeface="Times New Roman" panose="02020603050405020304" pitchFamily="18" charset="0"/>
              </a:rPr>
              <a:t>Комиагрорегион</a:t>
            </a:r>
            <a:r>
              <a:rPr lang="ru-RU" sz="1800" b="1" dirty="0" smtClean="0">
                <a:latin typeface="Times New Roman" panose="02020603050405020304" pitchFamily="18" charset="0"/>
                <a:cs typeface="Times New Roman" panose="02020603050405020304" pitchFamily="18" charset="0"/>
              </a:rPr>
              <a:t>»</a:t>
            </a:r>
          </a:p>
          <a:p>
            <a:pPr marL="0" indent="0">
              <a:spcBef>
                <a:spcPts val="0"/>
              </a:spcBef>
              <a:buNone/>
            </a:pPr>
            <a:r>
              <a:rPr lang="ru-RU" sz="1800" b="1" dirty="0" smtClean="0">
                <a:latin typeface="Times New Roman" panose="02020603050405020304" pitchFamily="18" charset="0"/>
                <a:cs typeface="Times New Roman" panose="02020603050405020304" pitchFamily="18" charset="0"/>
              </a:rPr>
              <a:t>Стоимость проекта – 802,6 тыс. руб.</a:t>
            </a:r>
          </a:p>
          <a:p>
            <a:pPr marL="0" indent="0">
              <a:spcBef>
                <a:spcPts val="0"/>
              </a:spcBef>
              <a:buNone/>
            </a:pPr>
            <a:r>
              <a:rPr lang="ru-RU" sz="1800" b="1" dirty="0" smtClean="0">
                <a:latin typeface="Times New Roman" panose="02020603050405020304" pitchFamily="18" charset="0"/>
                <a:cs typeface="Times New Roman" panose="02020603050405020304" pitchFamily="18" charset="0"/>
              </a:rPr>
              <a:t>Сумма поддержки -580,26 тыс. руб., из них</a:t>
            </a:r>
          </a:p>
          <a:p>
            <a:pPr marL="0" indent="0">
              <a:spcBef>
                <a:spcPts val="0"/>
              </a:spcBef>
              <a:buNone/>
            </a:pPr>
            <a:r>
              <a:rPr lang="ru-RU" sz="1800" b="1" dirty="0" smtClean="0">
                <a:latin typeface="Times New Roman" panose="02020603050405020304" pitchFamily="18" charset="0"/>
                <a:cs typeface="Times New Roman" panose="02020603050405020304" pitchFamily="18" charset="0"/>
              </a:rPr>
              <a:t>500,0 тыс. руб. средства республиканского бюджета;</a:t>
            </a:r>
          </a:p>
          <a:p>
            <a:pPr marL="0" indent="0">
              <a:spcBef>
                <a:spcPts val="0"/>
              </a:spcBef>
              <a:buNone/>
            </a:pPr>
            <a:r>
              <a:rPr lang="ru-RU" sz="1800" b="1" dirty="0" smtClean="0">
                <a:latin typeface="Times New Roman" panose="02020603050405020304" pitchFamily="18" charset="0"/>
                <a:cs typeface="Times New Roman" panose="02020603050405020304" pitchFamily="18" charset="0"/>
              </a:rPr>
              <a:t>80,26 – средства местного бюджета</a:t>
            </a:r>
          </a:p>
        </p:txBody>
      </p:sp>
      <p:pic>
        <p:nvPicPr>
          <p:cNvPr id="4" name="Picture 7" descr="герб"/>
          <p:cNvPicPr>
            <a:picLocks noChangeAspect="1" noChangeArrowheads="1"/>
          </p:cNvPicPr>
          <p:nvPr/>
        </p:nvPicPr>
        <p:blipFill>
          <a:blip r:embed="rId7"/>
          <a:srcRect/>
          <a:stretch>
            <a:fillRect/>
          </a:stretch>
        </p:blipFill>
        <p:spPr bwMode="auto">
          <a:xfrm>
            <a:off x="7819196" y="142852"/>
            <a:ext cx="1110496" cy="1357322"/>
          </a:xfrm>
          <a:prstGeom prst="rect">
            <a:avLst/>
          </a:prstGeom>
          <a:noFill/>
          <a:ln w="9525">
            <a:noFill/>
            <a:miter lim="800000"/>
            <a:headEnd/>
            <a:tailEnd/>
          </a:ln>
          <a:effectLst>
            <a:glow rad="228600">
              <a:schemeClr val="accent6">
                <a:satMod val="175000"/>
                <a:alpha val="40000"/>
              </a:schemeClr>
            </a:glow>
          </a:effectLst>
        </p:spPr>
      </p:pic>
      <p:sp>
        <p:nvSpPr>
          <p:cNvPr id="5" name="TextBox 4"/>
          <p:cNvSpPr txBox="1"/>
          <p:nvPr/>
        </p:nvSpPr>
        <p:spPr>
          <a:xfrm>
            <a:off x="3193964" y="6351949"/>
            <a:ext cx="3173689" cy="369332"/>
          </a:xfrm>
          <a:prstGeom prst="rect">
            <a:avLst/>
          </a:prstGeom>
          <a:solidFill>
            <a:schemeClr val="accent6">
              <a:lumMod val="60000"/>
              <a:lumOff val="40000"/>
            </a:schemeClr>
          </a:solidFill>
          <a:effectLst>
            <a:softEdge rad="63500"/>
          </a:effectLst>
        </p:spPr>
        <p:txBody>
          <a:bodyPr wrap="none" rtlCol="0">
            <a:spAutoFit/>
          </a:bodyPr>
          <a:lstStyle/>
          <a:p>
            <a:r>
              <a:rPr lang="ru-RU" dirty="0" smtClean="0"/>
              <a:t>Сепаратор - сливкоотделитель</a:t>
            </a:r>
            <a:endParaRPr lang="ru-RU" dirty="0"/>
          </a:p>
        </p:txBody>
      </p:sp>
      <p:sp>
        <p:nvSpPr>
          <p:cNvPr id="6" name="TextBox 5"/>
          <p:cNvSpPr txBox="1"/>
          <p:nvPr/>
        </p:nvSpPr>
        <p:spPr>
          <a:xfrm>
            <a:off x="5661010" y="5727615"/>
            <a:ext cx="3456384" cy="646331"/>
          </a:xfrm>
          <a:prstGeom prst="rect">
            <a:avLst/>
          </a:prstGeom>
          <a:solidFill>
            <a:schemeClr val="accent6">
              <a:lumMod val="40000"/>
              <a:lumOff val="60000"/>
            </a:schemeClr>
          </a:solidFill>
          <a:effectLst>
            <a:softEdge rad="63500"/>
          </a:effectLst>
        </p:spPr>
        <p:txBody>
          <a:bodyPr wrap="square" rtlCol="0">
            <a:spAutoFit/>
          </a:bodyPr>
          <a:lstStyle/>
          <a:p>
            <a:r>
              <a:rPr lang="ru-RU" dirty="0" smtClean="0"/>
              <a:t>Ванна длительной пастеризации</a:t>
            </a:r>
          </a:p>
          <a:p>
            <a:r>
              <a:rPr lang="ru-RU" dirty="0" smtClean="0"/>
              <a:t> ВДП -0,1П</a:t>
            </a:r>
            <a:endParaRPr lang="ru-RU" dirty="0"/>
          </a:p>
        </p:txBody>
      </p:sp>
      <p:pic>
        <p:nvPicPr>
          <p:cNvPr id="9" name="Рисунок 8"/>
          <p:cNvPicPr>
            <a:picLocks noChangeAspect="1"/>
          </p:cNvPicPr>
          <p:nvPr/>
        </p:nvPicPr>
        <p:blipFill rotWithShape="1">
          <a:blip r:embed="rId8">
            <a:extLst>
              <a:ext uri="{28A0092B-C50C-407E-A947-70E740481C1C}">
                <a14:useLocalDpi xmlns:a14="http://schemas.microsoft.com/office/drawing/2010/main" xmlns="" val="0"/>
              </a:ext>
            </a:extLst>
          </a:blip>
          <a:srcRect l="20773" r="29434"/>
          <a:stretch/>
        </p:blipFill>
        <p:spPr>
          <a:xfrm>
            <a:off x="179512" y="3861048"/>
            <a:ext cx="2068535" cy="2902446"/>
          </a:xfrm>
          <a:prstGeom prst="rect">
            <a:avLst/>
          </a:prstGeom>
          <a:ln>
            <a:solidFill>
              <a:schemeClr val="accent6">
                <a:lumMod val="50000"/>
              </a:schemeClr>
            </a:solidFill>
          </a:ln>
        </p:spPr>
      </p:pic>
      <p:sp>
        <p:nvSpPr>
          <p:cNvPr id="10" name="TextBox 9"/>
          <p:cNvSpPr txBox="1"/>
          <p:nvPr/>
        </p:nvSpPr>
        <p:spPr>
          <a:xfrm>
            <a:off x="323528" y="6394162"/>
            <a:ext cx="2077941" cy="369332"/>
          </a:xfrm>
          <a:prstGeom prst="rect">
            <a:avLst/>
          </a:prstGeom>
          <a:solidFill>
            <a:schemeClr val="accent6">
              <a:lumMod val="40000"/>
              <a:lumOff val="60000"/>
            </a:schemeClr>
          </a:solidFill>
          <a:effectLst>
            <a:softEdge rad="63500"/>
          </a:effectLst>
        </p:spPr>
        <p:txBody>
          <a:bodyPr wrap="none" rtlCol="0">
            <a:spAutoFit/>
          </a:bodyPr>
          <a:lstStyle/>
          <a:p>
            <a:r>
              <a:rPr lang="ru-RU" dirty="0" err="1" smtClean="0"/>
              <a:t>маслоизготовитель</a:t>
            </a:r>
            <a:endParaRPr lang="ru-RU" dirty="0"/>
          </a:p>
        </p:txBody>
      </p:sp>
    </p:spTree>
    <p:extLst>
      <p:ext uri="{BB962C8B-B14F-4D97-AF65-F5344CB8AC3E}">
        <p14:creationId xmlns:p14="http://schemas.microsoft.com/office/powerpoint/2010/main" xmlns="" val="272721466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hlinkClick r:id="rId2" tooltip="&quot;&quot;"/>
          </p:cNvPr>
          <p:cNvPicPr/>
          <p:nvPr/>
        </p:nvPicPr>
        <p:blipFill>
          <a:blip r:embed="rId3" cstate="print">
            <a:extLst>
              <a:ext uri="{28A0092B-C50C-407E-A947-70E740481C1C}">
                <a14:useLocalDpi xmlns:a14="http://schemas.microsoft.com/office/drawing/2010/main" xmlns="" val="0"/>
              </a:ext>
            </a:extLst>
          </a:blip>
          <a:stretch>
            <a:fillRect/>
          </a:stretch>
        </p:blipFill>
        <p:spPr bwMode="auto">
          <a:xfrm>
            <a:off x="4071934" y="1988840"/>
            <a:ext cx="4964562" cy="4608512"/>
          </a:xfrm>
          <a:prstGeom prst="rect">
            <a:avLst/>
          </a:prstGeom>
          <a:noFill/>
          <a:ln>
            <a:noFill/>
          </a:ln>
        </p:spPr>
      </p:pic>
      <p:sp>
        <p:nvSpPr>
          <p:cNvPr id="2" name="Заголовок 1"/>
          <p:cNvSpPr>
            <a:spLocks noGrp="1"/>
          </p:cNvSpPr>
          <p:nvPr>
            <p:ph type="title"/>
          </p:nvPr>
        </p:nvSpPr>
        <p:spPr>
          <a:xfrm>
            <a:off x="141090" y="125365"/>
            <a:ext cx="7284966" cy="1656184"/>
          </a:xfrm>
        </p:spPr>
        <p:txBody>
          <a:bodyPr>
            <a:normAutofit/>
          </a:bodyPr>
          <a:lstStyle/>
          <a:p>
            <a:r>
              <a:rPr lang="ru-RU" sz="2700" dirty="0" smtClean="0">
                <a:latin typeface="Times New Roman" panose="02020603050405020304" pitchFamily="18" charset="0"/>
                <a:cs typeface="Times New Roman" panose="02020603050405020304" pitchFamily="18" charset="0"/>
              </a:rPr>
              <a:t>народный проект в сфере предпринимательства </a:t>
            </a:r>
            <a:br>
              <a:rPr lang="ru-RU" sz="2700" dirty="0" smtClean="0">
                <a:latin typeface="Times New Roman" panose="02020603050405020304" pitchFamily="18" charset="0"/>
                <a:cs typeface="Times New Roman" panose="02020603050405020304" pitchFamily="18" charset="0"/>
              </a:rPr>
            </a:br>
            <a:r>
              <a:rPr lang="ru-RU" sz="2600" b="1" dirty="0" smtClean="0">
                <a:latin typeface="Times New Roman" panose="02020603050405020304" pitchFamily="18" charset="0"/>
                <a:cs typeface="Times New Roman" panose="02020603050405020304" pitchFamily="18" charset="0"/>
              </a:rPr>
              <a:t>«Прощальный зал»</a:t>
            </a:r>
            <a:endParaRPr lang="ru-RU" sz="2600" dirty="0">
              <a:latin typeface="Times New Roman" panose="02020603050405020304" pitchFamily="18" charset="0"/>
              <a:cs typeface="Times New Roman" panose="02020603050405020304" pitchFamily="18" charset="0"/>
            </a:endParaRPr>
          </a:p>
        </p:txBody>
      </p:sp>
      <p:sp>
        <p:nvSpPr>
          <p:cNvPr id="3" name="Содержимое 2"/>
          <p:cNvSpPr>
            <a:spLocks noGrp="1"/>
          </p:cNvSpPr>
          <p:nvPr>
            <p:ph idx="1"/>
          </p:nvPr>
        </p:nvSpPr>
        <p:spPr>
          <a:xfrm>
            <a:off x="179512" y="1412776"/>
            <a:ext cx="4104456" cy="2988332"/>
          </a:xfrm>
        </p:spPr>
        <p:txBody>
          <a:bodyPr>
            <a:normAutofit fontScale="25000" lnSpcReduction="20000"/>
          </a:bodyPr>
          <a:lstStyle/>
          <a:p>
            <a:endParaRPr lang="ru-RU" sz="2600" dirty="0" smtClean="0"/>
          </a:p>
          <a:p>
            <a:pPr marL="0" indent="0">
              <a:lnSpc>
                <a:spcPct val="120000"/>
              </a:lnSpc>
              <a:buNone/>
            </a:pPr>
            <a:r>
              <a:rPr lang="ru-RU" sz="7200" b="1" dirty="0">
                <a:latin typeface="Times New Roman" panose="02020603050405020304" pitchFamily="18" charset="0"/>
                <a:cs typeface="Times New Roman" panose="02020603050405020304" pitchFamily="18" charset="0"/>
              </a:rPr>
              <a:t>Инициатор проекта </a:t>
            </a:r>
            <a:r>
              <a:rPr lang="ru-RU" sz="7200" b="1" dirty="0" smtClean="0">
                <a:latin typeface="Times New Roman" panose="02020603050405020304" pitchFamily="18" charset="0"/>
                <a:cs typeface="Times New Roman" panose="02020603050405020304" pitchFamily="18" charset="0"/>
              </a:rPr>
              <a:t>–</a:t>
            </a:r>
          </a:p>
          <a:p>
            <a:pPr marL="0" indent="0">
              <a:lnSpc>
                <a:spcPct val="120000"/>
              </a:lnSpc>
              <a:buNone/>
            </a:pPr>
            <a:r>
              <a:rPr lang="ru-RU" sz="7200" b="1" dirty="0" smtClean="0">
                <a:latin typeface="Times New Roman" panose="02020603050405020304" pitchFamily="18" charset="0"/>
                <a:cs typeface="Times New Roman" panose="02020603050405020304" pitchFamily="18" charset="0"/>
              </a:rPr>
              <a:t> ИП Белецкая Н.А.</a:t>
            </a:r>
          </a:p>
          <a:p>
            <a:pPr marL="0" indent="0">
              <a:lnSpc>
                <a:spcPct val="120000"/>
              </a:lnSpc>
              <a:buNone/>
            </a:pPr>
            <a:r>
              <a:rPr lang="ru-RU" sz="7200" b="1" dirty="0" smtClean="0">
                <a:latin typeface="Times New Roman" panose="02020603050405020304" pitchFamily="18" charset="0"/>
                <a:cs typeface="Times New Roman" panose="02020603050405020304" pitchFamily="18" charset="0"/>
              </a:rPr>
              <a:t>Стоимость проекта – 1, 05 млн. руб.</a:t>
            </a:r>
          </a:p>
          <a:p>
            <a:pPr marL="0" indent="0">
              <a:lnSpc>
                <a:spcPct val="120000"/>
              </a:lnSpc>
              <a:buNone/>
            </a:pPr>
            <a:r>
              <a:rPr lang="ru-RU" sz="7200" b="1" dirty="0" smtClean="0">
                <a:latin typeface="Times New Roman" panose="02020603050405020304" pitchFamily="18" charset="0"/>
                <a:cs typeface="Times New Roman" panose="02020603050405020304" pitchFamily="18" charset="0"/>
              </a:rPr>
              <a:t>Сумма поддержки – 600,0 тыс. руб., из них 495,0 тыс. руб. средства республиканского бюджета,</a:t>
            </a:r>
          </a:p>
          <a:p>
            <a:pPr marL="0" indent="0">
              <a:lnSpc>
                <a:spcPct val="120000"/>
              </a:lnSpc>
              <a:buNone/>
            </a:pPr>
            <a:r>
              <a:rPr lang="ru-RU" sz="7200" b="1" dirty="0" smtClean="0">
                <a:latin typeface="Times New Roman" panose="02020603050405020304" pitchFamily="18" charset="0"/>
                <a:cs typeface="Times New Roman" panose="02020603050405020304" pitchFamily="18" charset="0"/>
              </a:rPr>
              <a:t>105,0 тыс. руб. – средства бюджета </a:t>
            </a:r>
          </a:p>
          <a:p>
            <a:pPr marL="0" indent="0">
              <a:lnSpc>
                <a:spcPct val="120000"/>
              </a:lnSpc>
              <a:buNone/>
            </a:pPr>
            <a:r>
              <a:rPr lang="ru-RU" sz="7200" b="1" dirty="0" smtClean="0">
                <a:latin typeface="Times New Roman" panose="02020603050405020304" pitchFamily="18" charset="0"/>
                <a:cs typeface="Times New Roman" panose="02020603050405020304" pitchFamily="18" charset="0"/>
              </a:rPr>
              <a:t>МО МР «</a:t>
            </a:r>
            <a:r>
              <a:rPr lang="ru-RU" sz="7200" b="1" dirty="0" err="1" smtClean="0">
                <a:latin typeface="Times New Roman" panose="02020603050405020304" pitchFamily="18" charset="0"/>
                <a:cs typeface="Times New Roman" panose="02020603050405020304" pitchFamily="18" charset="0"/>
              </a:rPr>
              <a:t>Усть-Куломский</a:t>
            </a:r>
            <a:r>
              <a:rPr lang="ru-RU" sz="7200" b="1" dirty="0" smtClean="0">
                <a:latin typeface="Times New Roman" panose="02020603050405020304" pitchFamily="18" charset="0"/>
                <a:cs typeface="Times New Roman" panose="02020603050405020304" pitchFamily="18" charset="0"/>
              </a:rPr>
              <a:t>»</a:t>
            </a:r>
          </a:p>
        </p:txBody>
      </p:sp>
      <p:pic>
        <p:nvPicPr>
          <p:cNvPr id="4" name="Picture 7" descr="герб"/>
          <p:cNvPicPr>
            <a:picLocks noChangeAspect="1" noChangeArrowheads="1"/>
          </p:cNvPicPr>
          <p:nvPr/>
        </p:nvPicPr>
        <p:blipFill>
          <a:blip r:embed="rId4"/>
          <a:srcRect/>
          <a:stretch>
            <a:fillRect/>
          </a:stretch>
        </p:blipFill>
        <p:spPr bwMode="auto">
          <a:xfrm>
            <a:off x="7819196" y="142852"/>
            <a:ext cx="1110496" cy="1357322"/>
          </a:xfrm>
          <a:prstGeom prst="rect">
            <a:avLst/>
          </a:prstGeom>
          <a:noFill/>
          <a:ln w="9525">
            <a:noFill/>
            <a:miter lim="800000"/>
            <a:headEnd/>
            <a:tailEnd/>
          </a:ln>
          <a:effectLst>
            <a:glow rad="228600">
              <a:schemeClr val="accent6">
                <a:satMod val="175000"/>
                <a:alpha val="40000"/>
              </a:schemeClr>
            </a:glow>
          </a:effectLst>
        </p:spPr>
      </p:pic>
      <p:pic>
        <p:nvPicPr>
          <p:cNvPr id="8" name="Рисунок 7">
            <a:hlinkClick r:id="rId5" tooltip="&quot;&quot;"/>
          </p:cNvPr>
          <p:cNvPicPr/>
          <p:nvPr/>
        </p:nvPicPr>
        <p:blipFill>
          <a:blip r:embed="rId6" cstate="print">
            <a:extLst>
              <a:ext uri="{28A0092B-C50C-407E-A947-70E740481C1C}">
                <a14:useLocalDpi xmlns:a14="http://schemas.microsoft.com/office/drawing/2010/main" xmlns="" val="0"/>
              </a:ext>
            </a:extLst>
          </a:blip>
          <a:stretch>
            <a:fillRect/>
          </a:stretch>
        </p:blipFill>
        <p:spPr bwMode="auto">
          <a:xfrm>
            <a:off x="467544" y="4316685"/>
            <a:ext cx="3096344" cy="2484276"/>
          </a:xfrm>
          <a:prstGeom prst="rect">
            <a:avLst/>
          </a:prstGeom>
          <a:noFill/>
          <a:ln>
            <a:noFill/>
          </a:ln>
        </p:spPr>
      </p:pic>
    </p:spTree>
    <p:extLst>
      <p:ext uri="{BB962C8B-B14F-4D97-AF65-F5344CB8AC3E}">
        <p14:creationId xmlns:p14="http://schemas.microsoft.com/office/powerpoint/2010/main" xmlns="" val="44089302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hlinkClick r:id="rId2" tooltip="&quot;&quot;"/>
          </p:cNvPr>
          <p:cNvPicPr/>
          <p:nvPr/>
        </p:nvPicPr>
        <p:blipFill>
          <a:blip r:embed="rId3" cstate="print"/>
          <a:srcRect b="9627"/>
          <a:stretch>
            <a:fillRect/>
          </a:stretch>
        </p:blipFill>
        <p:spPr bwMode="auto">
          <a:xfrm>
            <a:off x="3857620" y="3429000"/>
            <a:ext cx="5112568" cy="3071834"/>
          </a:xfrm>
          <a:prstGeom prst="rect">
            <a:avLst/>
          </a:prstGeom>
          <a:noFill/>
          <a:ln>
            <a:noFill/>
          </a:ln>
        </p:spPr>
      </p:pic>
      <p:sp>
        <p:nvSpPr>
          <p:cNvPr id="2" name="Заголовок 1"/>
          <p:cNvSpPr>
            <a:spLocks noGrp="1"/>
          </p:cNvSpPr>
          <p:nvPr>
            <p:ph type="title"/>
          </p:nvPr>
        </p:nvSpPr>
        <p:spPr>
          <a:xfrm>
            <a:off x="141090" y="125365"/>
            <a:ext cx="7284966" cy="803305"/>
          </a:xfrm>
        </p:spPr>
        <p:txBody>
          <a:bodyPr>
            <a:normAutofit/>
          </a:bodyPr>
          <a:lstStyle/>
          <a:p>
            <a:r>
              <a:rPr lang="ru-RU" sz="2400" b="1" dirty="0" smtClean="0">
                <a:latin typeface="Times New Roman" panose="02020603050405020304" pitchFamily="18" charset="0"/>
                <a:cs typeface="Times New Roman" panose="02020603050405020304" pitchFamily="18" charset="0"/>
              </a:rPr>
              <a:t>Строительство гостевого дома «</a:t>
            </a:r>
            <a:r>
              <a:rPr lang="ru-RU" sz="2400" b="1" dirty="0" err="1" smtClean="0">
                <a:latin typeface="Times New Roman" panose="02020603050405020304" pitchFamily="18" charset="0"/>
                <a:cs typeface="Times New Roman" panose="02020603050405020304" pitchFamily="18" charset="0"/>
              </a:rPr>
              <a:t>Эжвайыв</a:t>
            </a:r>
            <a:r>
              <a:rPr lang="ru-RU" sz="2400" b="1" dirty="0" smtClean="0">
                <a:latin typeface="Times New Roman" panose="02020603050405020304" pitchFamily="18" charset="0"/>
                <a:cs typeface="Times New Roman" panose="02020603050405020304" pitchFamily="18" charset="0"/>
              </a:rPr>
              <a:t> </a:t>
            </a:r>
            <a:r>
              <a:rPr lang="ru-RU" sz="2400" b="1" dirty="0" err="1" smtClean="0">
                <a:latin typeface="Times New Roman" panose="02020603050405020304" pitchFamily="18" charset="0"/>
                <a:cs typeface="Times New Roman" panose="02020603050405020304" pitchFamily="18" charset="0"/>
              </a:rPr>
              <a:t>керка</a:t>
            </a:r>
            <a:r>
              <a:rPr lang="ru-RU" sz="2400" b="1" dirty="0" smtClean="0">
                <a:latin typeface="Times New Roman" panose="02020603050405020304" pitchFamily="18" charset="0"/>
                <a:cs typeface="Times New Roman" panose="02020603050405020304" pitchFamily="18" charset="0"/>
              </a:rPr>
              <a:t>»</a:t>
            </a:r>
            <a:endParaRPr lang="ru-RU" sz="2400" b="1" dirty="0">
              <a:latin typeface="Times New Roman" panose="02020603050405020304" pitchFamily="18" charset="0"/>
              <a:cs typeface="Times New Roman" panose="02020603050405020304" pitchFamily="18" charset="0"/>
            </a:endParaRPr>
          </a:p>
        </p:txBody>
      </p:sp>
      <p:sp>
        <p:nvSpPr>
          <p:cNvPr id="3" name="Содержимое 2"/>
          <p:cNvSpPr>
            <a:spLocks noGrp="1"/>
          </p:cNvSpPr>
          <p:nvPr>
            <p:ph idx="1"/>
          </p:nvPr>
        </p:nvSpPr>
        <p:spPr>
          <a:xfrm>
            <a:off x="214282" y="857232"/>
            <a:ext cx="3890174" cy="2988332"/>
          </a:xfrm>
        </p:spPr>
        <p:txBody>
          <a:bodyPr>
            <a:normAutofit fontScale="25000" lnSpcReduction="20000"/>
          </a:bodyPr>
          <a:lstStyle/>
          <a:p>
            <a:endParaRPr lang="ru-RU" sz="2600" dirty="0" smtClean="0"/>
          </a:p>
          <a:p>
            <a:pPr marL="0" indent="0">
              <a:lnSpc>
                <a:spcPct val="120000"/>
              </a:lnSpc>
              <a:buNone/>
            </a:pPr>
            <a:r>
              <a:rPr lang="ru-RU" sz="6400" b="1" dirty="0">
                <a:latin typeface="Times New Roman" panose="02020603050405020304" pitchFamily="18" charset="0"/>
                <a:cs typeface="Times New Roman" panose="02020603050405020304" pitchFamily="18" charset="0"/>
              </a:rPr>
              <a:t>Инициатор проекта </a:t>
            </a:r>
            <a:r>
              <a:rPr lang="ru-RU" sz="6400" b="1" dirty="0" smtClean="0">
                <a:latin typeface="Times New Roman" panose="02020603050405020304" pitchFamily="18" charset="0"/>
                <a:cs typeface="Times New Roman" panose="02020603050405020304" pitchFamily="18" charset="0"/>
              </a:rPr>
              <a:t>–</a:t>
            </a:r>
          </a:p>
          <a:p>
            <a:pPr marL="0" indent="0">
              <a:lnSpc>
                <a:spcPct val="120000"/>
              </a:lnSpc>
              <a:buNone/>
            </a:pPr>
            <a:r>
              <a:rPr lang="ru-RU" sz="6400" b="1" dirty="0" smtClean="0">
                <a:latin typeface="Times New Roman" panose="02020603050405020304" pitchFamily="18" charset="0"/>
                <a:cs typeface="Times New Roman" panose="02020603050405020304" pitchFamily="18" charset="0"/>
              </a:rPr>
              <a:t> ИП Напалков В.Д.</a:t>
            </a:r>
          </a:p>
          <a:p>
            <a:pPr marL="0" indent="0">
              <a:lnSpc>
                <a:spcPct val="120000"/>
              </a:lnSpc>
              <a:buNone/>
            </a:pPr>
            <a:r>
              <a:rPr lang="ru-RU" sz="6400" b="1" dirty="0" smtClean="0">
                <a:latin typeface="Times New Roman" panose="02020603050405020304" pitchFamily="18" charset="0"/>
                <a:cs typeface="Times New Roman" panose="02020603050405020304" pitchFamily="18" charset="0"/>
              </a:rPr>
              <a:t> Стоимость проекта – 2,5 млн. руб.</a:t>
            </a:r>
          </a:p>
          <a:p>
            <a:pPr marL="0" indent="0">
              <a:lnSpc>
                <a:spcPct val="120000"/>
              </a:lnSpc>
              <a:buNone/>
            </a:pPr>
            <a:r>
              <a:rPr lang="ru-RU" sz="6400" b="1" dirty="0" smtClean="0">
                <a:latin typeface="Times New Roman" panose="02020603050405020304" pitchFamily="18" charset="0"/>
                <a:cs typeface="Times New Roman" panose="02020603050405020304" pitchFamily="18" charset="0"/>
              </a:rPr>
              <a:t>Сумма поддержки – из республиканского бюджета - 600,0 тыс. руб., </a:t>
            </a:r>
          </a:p>
          <a:p>
            <a:pPr marL="0" indent="0">
              <a:lnSpc>
                <a:spcPct val="120000"/>
              </a:lnSpc>
              <a:buNone/>
            </a:pPr>
            <a:r>
              <a:rPr lang="ru-RU" sz="6400" b="1" dirty="0" smtClean="0">
                <a:latin typeface="Times New Roman" panose="02020603050405020304" pitchFamily="18" charset="0"/>
                <a:cs typeface="Times New Roman" panose="02020603050405020304" pitchFamily="18" charset="0"/>
              </a:rPr>
              <a:t>Из бюджета МО МР «</a:t>
            </a:r>
            <a:r>
              <a:rPr lang="ru-RU" sz="6400" b="1" dirty="0" err="1" smtClean="0">
                <a:latin typeface="Times New Roman" panose="02020603050405020304" pitchFamily="18" charset="0"/>
                <a:cs typeface="Times New Roman" panose="02020603050405020304" pitchFamily="18" charset="0"/>
              </a:rPr>
              <a:t>Усть-Куломский</a:t>
            </a:r>
            <a:r>
              <a:rPr lang="ru-RU" sz="6400" b="1" dirty="0" smtClean="0">
                <a:latin typeface="Times New Roman" panose="02020603050405020304" pitchFamily="18" charset="0"/>
                <a:cs typeface="Times New Roman" panose="02020603050405020304" pitchFamily="18" charset="0"/>
              </a:rPr>
              <a:t>» в 2017 году - 67,2 тыс. руб. </a:t>
            </a:r>
          </a:p>
        </p:txBody>
      </p:sp>
      <p:pic>
        <p:nvPicPr>
          <p:cNvPr id="4" name="Picture 7" descr="герб"/>
          <p:cNvPicPr>
            <a:picLocks noChangeAspect="1" noChangeArrowheads="1"/>
          </p:cNvPicPr>
          <p:nvPr/>
        </p:nvPicPr>
        <p:blipFill>
          <a:blip r:embed="rId4"/>
          <a:srcRect/>
          <a:stretch>
            <a:fillRect/>
          </a:stretch>
        </p:blipFill>
        <p:spPr bwMode="auto">
          <a:xfrm>
            <a:off x="7819196" y="142852"/>
            <a:ext cx="1110496" cy="1357322"/>
          </a:xfrm>
          <a:prstGeom prst="rect">
            <a:avLst/>
          </a:prstGeom>
          <a:noFill/>
          <a:ln w="9525">
            <a:noFill/>
            <a:miter lim="800000"/>
            <a:headEnd/>
            <a:tailEnd/>
          </a:ln>
          <a:effectLst>
            <a:glow rad="228600">
              <a:schemeClr val="accent6">
                <a:satMod val="175000"/>
                <a:alpha val="40000"/>
              </a:schemeClr>
            </a:glow>
          </a:effectLst>
        </p:spPr>
      </p:pic>
      <p:pic>
        <p:nvPicPr>
          <p:cNvPr id="8" name="Рисунок 7">
            <a:hlinkClick r:id="rId5" tooltip="&quot;&quot;"/>
          </p:cNvPr>
          <p:cNvPicPr/>
          <p:nvPr/>
        </p:nvPicPr>
        <p:blipFill>
          <a:blip r:embed="rId6" cstate="print"/>
          <a:stretch>
            <a:fillRect/>
          </a:stretch>
        </p:blipFill>
        <p:spPr bwMode="auto">
          <a:xfrm>
            <a:off x="142844" y="3500438"/>
            <a:ext cx="3571900" cy="3016239"/>
          </a:xfrm>
          <a:prstGeom prst="rect">
            <a:avLst/>
          </a:prstGeom>
          <a:noFill/>
          <a:ln>
            <a:noFill/>
          </a:ln>
        </p:spPr>
      </p:pic>
      <p:pic>
        <p:nvPicPr>
          <p:cNvPr id="9" name="Рисунок 8" descr="6So_ScaWPdU.jpg"/>
          <p:cNvPicPr>
            <a:picLocks noChangeAspect="1"/>
          </p:cNvPicPr>
          <p:nvPr/>
        </p:nvPicPr>
        <p:blipFill>
          <a:blip r:embed="rId7" cstate="print"/>
          <a:stretch>
            <a:fillRect/>
          </a:stretch>
        </p:blipFill>
        <p:spPr>
          <a:xfrm>
            <a:off x="4143372" y="785794"/>
            <a:ext cx="3429024" cy="2571769"/>
          </a:xfrm>
          <a:prstGeom prst="rect">
            <a:avLst/>
          </a:prstGeom>
        </p:spPr>
      </p:pic>
    </p:spTree>
    <p:extLst>
      <p:ext uri="{BB962C8B-B14F-4D97-AF65-F5344CB8AC3E}">
        <p14:creationId xmlns:p14="http://schemas.microsoft.com/office/powerpoint/2010/main" xmlns="" val="44089302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42852"/>
            <a:ext cx="6961382" cy="1897701"/>
          </a:xfrm>
        </p:spPr>
        <p:txBody>
          <a:bodyPr>
            <a:normAutofit/>
          </a:bodyPr>
          <a:lstStyle/>
          <a:p>
            <a:r>
              <a:rPr lang="ru-RU" sz="2400" b="1" dirty="0">
                <a:latin typeface="Times New Roman" panose="02020603050405020304" pitchFamily="18" charset="0"/>
                <a:cs typeface="Times New Roman" panose="02020603050405020304" pitchFamily="18" charset="0"/>
              </a:rPr>
              <a:t>В</a:t>
            </a:r>
            <a:r>
              <a:rPr lang="ru-RU" sz="2400" b="1" dirty="0" smtClean="0">
                <a:latin typeface="Times New Roman" panose="02020603050405020304" pitchFamily="18" charset="0"/>
                <a:cs typeface="Times New Roman" panose="02020603050405020304" pitchFamily="18" charset="0"/>
              </a:rPr>
              <a:t> 2018 году в рамках реализации мероприятий по поддержке малого и среднего предпринимательства также оказана финансовая поддержка </a:t>
            </a:r>
            <a:endParaRPr lang="ru-RU" sz="2400" dirty="0">
              <a:latin typeface="Times New Roman" panose="02020603050405020304" pitchFamily="18" charset="0"/>
              <a:cs typeface="Times New Roman" panose="02020603050405020304" pitchFamily="18" charset="0"/>
            </a:endParaRPr>
          </a:p>
        </p:txBody>
      </p:sp>
      <p:sp>
        <p:nvSpPr>
          <p:cNvPr id="3" name="Содержимое 2"/>
          <p:cNvSpPr>
            <a:spLocks noGrp="1"/>
          </p:cNvSpPr>
          <p:nvPr>
            <p:ph idx="1"/>
          </p:nvPr>
        </p:nvSpPr>
        <p:spPr>
          <a:xfrm>
            <a:off x="611560" y="2276872"/>
            <a:ext cx="3672408" cy="3744416"/>
          </a:xfrm>
        </p:spPr>
        <p:txBody>
          <a:bodyPr>
            <a:normAutofit/>
          </a:bodyPr>
          <a:lstStyle/>
          <a:p>
            <a:pPr marL="0" indent="0">
              <a:lnSpc>
                <a:spcPct val="120000"/>
              </a:lnSpc>
              <a:buNone/>
            </a:pPr>
            <a:r>
              <a:rPr lang="ru-RU" sz="2000" b="1" dirty="0" smtClean="0">
                <a:latin typeface="Times New Roman" panose="02020603050405020304" pitchFamily="18" charset="0"/>
                <a:cs typeface="Times New Roman" panose="02020603050405020304" pitchFamily="18" charset="0"/>
              </a:rPr>
              <a:t>В сумме 92,677  тыс. руб. ИП Зубко Н.И. на приобретение хлебопекарной конвекционной электрической печи модели ХВ 895</a:t>
            </a:r>
          </a:p>
        </p:txBody>
      </p:sp>
      <p:pic>
        <p:nvPicPr>
          <p:cNvPr id="4" name="Picture 7" descr="герб"/>
          <p:cNvPicPr>
            <a:picLocks noChangeAspect="1" noChangeArrowheads="1"/>
          </p:cNvPicPr>
          <p:nvPr/>
        </p:nvPicPr>
        <p:blipFill>
          <a:blip r:embed="rId2"/>
          <a:srcRect/>
          <a:stretch>
            <a:fillRect/>
          </a:stretch>
        </p:blipFill>
        <p:spPr bwMode="auto">
          <a:xfrm>
            <a:off x="7819196" y="142852"/>
            <a:ext cx="1110496" cy="1357322"/>
          </a:xfrm>
          <a:prstGeom prst="rect">
            <a:avLst/>
          </a:prstGeom>
          <a:noFill/>
          <a:ln w="9525">
            <a:noFill/>
            <a:miter lim="800000"/>
            <a:headEnd/>
            <a:tailEnd/>
          </a:ln>
          <a:effectLst>
            <a:glow rad="228600">
              <a:schemeClr val="accent6">
                <a:satMod val="175000"/>
                <a:alpha val="40000"/>
              </a:schemeClr>
            </a:glow>
          </a:effectLst>
        </p:spPr>
      </p:pic>
      <p:pic>
        <p:nvPicPr>
          <p:cNvPr id="2050" name="Picture 2" descr="Печь конвекционная Unox XB 895"/>
          <p:cNvPicPr>
            <a:picLocks noChangeAspect="1" noChangeArrowheads="1"/>
          </p:cNvPicPr>
          <p:nvPr/>
        </p:nvPicPr>
        <p:blipFill rotWithShape="1">
          <a:blip r:embed="rId3">
            <a:extLst>
              <a:ext uri="{28A0092B-C50C-407E-A947-70E740481C1C}">
                <a14:useLocalDpi xmlns:a14="http://schemas.microsoft.com/office/drawing/2010/main" xmlns="" val="0"/>
              </a:ext>
            </a:extLst>
          </a:blip>
          <a:srcRect r="7954" b="6648"/>
          <a:stretch/>
        </p:blipFill>
        <p:spPr bwMode="auto">
          <a:xfrm>
            <a:off x="4355976" y="2204864"/>
            <a:ext cx="3645065" cy="4586808"/>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Содержимое 4" descr="Mondi_rgb.jpg"/>
          <p:cNvPicPr>
            <a:picLocks noChangeAspect="1"/>
          </p:cNvPicPr>
          <p:nvPr/>
        </p:nvPicPr>
        <p:blipFill rotWithShape="1">
          <a:blip r:embed="rId4" cstate="print"/>
          <a:srcRect b="19287"/>
          <a:stretch/>
        </p:blipFill>
        <p:spPr>
          <a:xfrm>
            <a:off x="1115616" y="5373216"/>
            <a:ext cx="1518235" cy="919157"/>
          </a:xfrm>
          <a:prstGeom prst="rect">
            <a:avLst/>
          </a:prstGeom>
          <a:ln>
            <a:solidFill>
              <a:schemeClr val="accent6">
                <a:lumMod val="50000"/>
              </a:schemeClr>
            </a:solidFill>
          </a:ln>
          <a:effectLst/>
        </p:spPr>
      </p:pic>
      <p:sp>
        <p:nvSpPr>
          <p:cNvPr id="7" name="TextBox 6"/>
          <p:cNvSpPr txBox="1"/>
          <p:nvPr/>
        </p:nvSpPr>
        <p:spPr>
          <a:xfrm>
            <a:off x="1183810" y="5285180"/>
            <a:ext cx="1427635" cy="307777"/>
          </a:xfrm>
          <a:prstGeom prst="rect">
            <a:avLst/>
          </a:prstGeom>
          <a:noFill/>
        </p:spPr>
        <p:txBody>
          <a:bodyPr wrap="none" rtlCol="0">
            <a:spAutoFit/>
          </a:bodyPr>
          <a:lstStyle/>
          <a:p>
            <a:r>
              <a:rPr lang="ru-RU" sz="1400" b="1" i="1" dirty="0" smtClean="0">
                <a:solidFill>
                  <a:schemeClr val="accent6">
                    <a:lumMod val="50000"/>
                  </a:schemeClr>
                </a:solidFill>
                <a:latin typeface="Times New Roman" panose="02020603050405020304" pitchFamily="18" charset="0"/>
                <a:cs typeface="Times New Roman" panose="02020603050405020304" pitchFamily="18" charset="0"/>
              </a:rPr>
              <a:t>При поддержке</a:t>
            </a:r>
            <a:endParaRPr lang="ru-RU" sz="1400" b="1" i="1" dirty="0">
              <a:solidFill>
                <a:schemeClr val="accent6">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44089302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79512" y="162324"/>
            <a:ext cx="7488832" cy="1337850"/>
          </a:xfrm>
        </p:spPr>
        <p:txBody>
          <a:bodyPr>
            <a:normAutofit/>
          </a:bodyPr>
          <a:lstStyle/>
          <a:p>
            <a:pPr marL="0" indent="0">
              <a:lnSpc>
                <a:spcPct val="120000"/>
              </a:lnSpc>
              <a:buNone/>
            </a:pPr>
            <a:r>
              <a:rPr lang="ru-RU" sz="2000" b="1" dirty="0" smtClean="0">
                <a:latin typeface="Times New Roman" panose="02020603050405020304" pitchFamily="18" charset="0"/>
                <a:cs typeface="Times New Roman" panose="02020603050405020304" pitchFamily="18" charset="0"/>
              </a:rPr>
              <a:t>В сумме 107,188 тыс. руб. ИП – главе К(Ф)Х </a:t>
            </a:r>
            <a:r>
              <a:rPr lang="ru-RU" sz="2000" b="1" dirty="0" err="1" smtClean="0">
                <a:latin typeface="Times New Roman" panose="02020603050405020304" pitchFamily="18" charset="0"/>
                <a:cs typeface="Times New Roman" panose="02020603050405020304" pitchFamily="18" charset="0"/>
              </a:rPr>
              <a:t>Булышеву</a:t>
            </a:r>
            <a:r>
              <a:rPr lang="ru-RU" sz="2000" b="1" dirty="0" smtClean="0">
                <a:latin typeface="Times New Roman" panose="02020603050405020304" pitchFamily="18" charset="0"/>
                <a:cs typeface="Times New Roman" panose="02020603050405020304" pitchFamily="18" charset="0"/>
              </a:rPr>
              <a:t> А.Е. на приобретение пресс-подборщика Р-12 в комплекте с упаковщиком рулонов</a:t>
            </a:r>
          </a:p>
        </p:txBody>
      </p:sp>
      <p:pic>
        <p:nvPicPr>
          <p:cNvPr id="4" name="Picture 7" descr="герб"/>
          <p:cNvPicPr>
            <a:picLocks noChangeAspect="1" noChangeArrowheads="1"/>
          </p:cNvPicPr>
          <p:nvPr/>
        </p:nvPicPr>
        <p:blipFill>
          <a:blip r:embed="rId2"/>
          <a:srcRect/>
          <a:stretch>
            <a:fillRect/>
          </a:stretch>
        </p:blipFill>
        <p:spPr bwMode="auto">
          <a:xfrm>
            <a:off x="7819196" y="142852"/>
            <a:ext cx="1110496" cy="1357322"/>
          </a:xfrm>
          <a:prstGeom prst="rect">
            <a:avLst/>
          </a:prstGeom>
          <a:noFill/>
          <a:ln w="9525">
            <a:noFill/>
            <a:miter lim="800000"/>
            <a:headEnd/>
            <a:tailEnd/>
          </a:ln>
          <a:effectLst>
            <a:glow rad="228600">
              <a:schemeClr val="accent6">
                <a:satMod val="175000"/>
                <a:alpha val="40000"/>
              </a:schemeClr>
            </a:glow>
          </a:effectLst>
        </p:spPr>
      </p:pic>
      <p:pic>
        <p:nvPicPr>
          <p:cNvPr id="3074" name="Picture 2" descr="https://risagro.ru/wp-content/uploads/2017/11/b90.jpg"/>
          <p:cNvPicPr>
            <a:picLocks noChangeAspect="1" noChangeArrowheads="1"/>
          </p:cNvPicPr>
          <p:nvPr/>
        </p:nvPicPr>
        <p:blipFill rotWithShape="1">
          <a:blip r:embed="rId3">
            <a:extLst>
              <a:ext uri="{28A0092B-C50C-407E-A947-70E740481C1C}">
                <a14:useLocalDpi xmlns:a14="http://schemas.microsoft.com/office/drawing/2010/main" xmlns="" val="0"/>
              </a:ext>
            </a:extLst>
          </a:blip>
          <a:srcRect l="19458" r="3532" b="8889"/>
          <a:stretch/>
        </p:blipFill>
        <p:spPr bwMode="auto">
          <a:xfrm>
            <a:off x="680940" y="1529270"/>
            <a:ext cx="6909716" cy="5140090"/>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Содержимое 4" descr="Mondi_rgb.jpg"/>
          <p:cNvPicPr>
            <a:picLocks noChangeAspect="1"/>
          </p:cNvPicPr>
          <p:nvPr/>
        </p:nvPicPr>
        <p:blipFill rotWithShape="1">
          <a:blip r:embed="rId4" cstate="print"/>
          <a:srcRect b="19287"/>
          <a:stretch/>
        </p:blipFill>
        <p:spPr>
          <a:xfrm>
            <a:off x="7060078" y="5517232"/>
            <a:ext cx="1518235" cy="919157"/>
          </a:xfrm>
          <a:prstGeom prst="rect">
            <a:avLst/>
          </a:prstGeom>
          <a:ln>
            <a:solidFill>
              <a:schemeClr val="accent6">
                <a:lumMod val="50000"/>
              </a:schemeClr>
            </a:solidFill>
          </a:ln>
          <a:effectLst/>
        </p:spPr>
      </p:pic>
      <p:sp>
        <p:nvSpPr>
          <p:cNvPr id="6" name="TextBox 5"/>
          <p:cNvSpPr txBox="1"/>
          <p:nvPr/>
        </p:nvSpPr>
        <p:spPr>
          <a:xfrm>
            <a:off x="7123616" y="5505772"/>
            <a:ext cx="1427635" cy="307777"/>
          </a:xfrm>
          <a:prstGeom prst="rect">
            <a:avLst/>
          </a:prstGeom>
          <a:noFill/>
        </p:spPr>
        <p:txBody>
          <a:bodyPr wrap="none" rtlCol="0">
            <a:spAutoFit/>
          </a:bodyPr>
          <a:lstStyle/>
          <a:p>
            <a:r>
              <a:rPr lang="ru-RU" sz="1400" b="1" i="1" dirty="0" smtClean="0">
                <a:solidFill>
                  <a:schemeClr val="accent6">
                    <a:lumMod val="50000"/>
                  </a:schemeClr>
                </a:solidFill>
                <a:latin typeface="Times New Roman" panose="02020603050405020304" pitchFamily="18" charset="0"/>
                <a:cs typeface="Times New Roman" panose="02020603050405020304" pitchFamily="18" charset="0"/>
              </a:rPr>
              <a:t>При поддержке</a:t>
            </a:r>
            <a:endParaRPr lang="ru-RU" sz="1400" b="1" i="1" dirty="0">
              <a:solidFill>
                <a:schemeClr val="accent6">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39245820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16640"/>
            <a:ext cx="7284966" cy="2088224"/>
          </a:xfrm>
        </p:spPr>
        <p:txBody>
          <a:bodyPr>
            <a:normAutofit/>
          </a:bodyPr>
          <a:lstStyle/>
          <a:p>
            <a:r>
              <a:rPr lang="ru-RU" sz="2400" b="1" dirty="0" smtClean="0">
                <a:latin typeface="Times New Roman" panose="02020603050405020304" pitchFamily="18" charset="0"/>
                <a:cs typeface="Times New Roman" panose="02020603050405020304" pitchFamily="18" charset="0"/>
              </a:rPr>
              <a:t>На инвестиционном портале Республики Коми размещен инвестиционный проект </a:t>
            </a:r>
            <a:br>
              <a:rPr lang="ru-RU" sz="2400" b="1" dirty="0" smtClean="0">
                <a:latin typeface="Times New Roman" panose="02020603050405020304" pitchFamily="18" charset="0"/>
                <a:cs typeface="Times New Roman" panose="02020603050405020304" pitchFamily="18" charset="0"/>
              </a:rPr>
            </a:br>
            <a:r>
              <a:rPr lang="ru-RU" sz="2400" b="1" dirty="0" smtClean="0">
                <a:latin typeface="Times New Roman" panose="02020603050405020304" pitchFamily="18" charset="0"/>
                <a:cs typeface="Times New Roman" panose="02020603050405020304" pitchFamily="18" charset="0"/>
              </a:rPr>
              <a:t>«Разработка строительного камня «</a:t>
            </a:r>
            <a:r>
              <a:rPr lang="ru-RU" sz="2400" b="1" dirty="0" err="1" smtClean="0">
                <a:latin typeface="Times New Roman" panose="02020603050405020304" pitchFamily="18" charset="0"/>
                <a:cs typeface="Times New Roman" panose="02020603050405020304" pitchFamily="18" charset="0"/>
              </a:rPr>
              <a:t>Ышкемес</a:t>
            </a:r>
            <a:r>
              <a:rPr lang="ru-RU" sz="2400" b="1" dirty="0" smtClean="0">
                <a:latin typeface="Times New Roman" panose="02020603050405020304" pitchFamily="18" charset="0"/>
                <a:cs typeface="Times New Roman" panose="02020603050405020304" pitchFamily="18" charset="0"/>
              </a:rPr>
              <a:t>»</a:t>
            </a:r>
            <a:endParaRPr lang="ru-RU" sz="2400" dirty="0">
              <a:latin typeface="Times New Roman" panose="02020603050405020304" pitchFamily="18" charset="0"/>
              <a:cs typeface="Times New Roman" panose="02020603050405020304" pitchFamily="18" charset="0"/>
            </a:endParaRPr>
          </a:p>
        </p:txBody>
      </p:sp>
      <p:sp>
        <p:nvSpPr>
          <p:cNvPr id="3" name="Содержимое 2"/>
          <p:cNvSpPr>
            <a:spLocks noGrp="1"/>
          </p:cNvSpPr>
          <p:nvPr>
            <p:ph idx="1"/>
          </p:nvPr>
        </p:nvSpPr>
        <p:spPr>
          <a:xfrm>
            <a:off x="179512" y="1916832"/>
            <a:ext cx="4963992" cy="2736304"/>
          </a:xfrm>
        </p:spPr>
        <p:txBody>
          <a:bodyPr>
            <a:normAutofit/>
          </a:bodyPr>
          <a:lstStyle/>
          <a:p>
            <a:pPr marL="0" indent="0">
              <a:spcBef>
                <a:spcPts val="0"/>
              </a:spcBef>
              <a:buNone/>
            </a:pPr>
            <a:r>
              <a:rPr lang="ru-RU" sz="1600" b="1" dirty="0" smtClean="0">
                <a:latin typeface="Times New Roman" panose="02020603050405020304" pitchFamily="18" charset="0"/>
                <a:cs typeface="Times New Roman" panose="02020603050405020304" pitchFamily="18" charset="0"/>
              </a:rPr>
              <a:t>Инициатор </a:t>
            </a:r>
            <a:r>
              <a:rPr lang="ru-RU" sz="1600" b="1" dirty="0">
                <a:latin typeface="Times New Roman" panose="02020603050405020304" pitchFamily="18" charset="0"/>
                <a:cs typeface="Times New Roman" panose="02020603050405020304" pitchFamily="18" charset="0"/>
              </a:rPr>
              <a:t>проекта </a:t>
            </a:r>
            <a:r>
              <a:rPr lang="ru-RU" sz="1600" b="1" dirty="0" smtClean="0">
                <a:latin typeface="Times New Roman" panose="02020603050405020304" pitchFamily="18" charset="0"/>
                <a:cs typeface="Times New Roman" panose="02020603050405020304" pitchFamily="18" charset="0"/>
              </a:rPr>
              <a:t>– ООО «НПС» (</a:t>
            </a:r>
            <a:r>
              <a:rPr lang="ru-RU" sz="1600" b="1" dirty="0" err="1" smtClean="0">
                <a:latin typeface="Times New Roman" panose="02020603050405020304" pitchFamily="18" charset="0"/>
                <a:cs typeface="Times New Roman" panose="02020603050405020304" pitchFamily="18" charset="0"/>
              </a:rPr>
              <a:t>НедроПользователь</a:t>
            </a:r>
            <a:r>
              <a:rPr lang="ru-RU" sz="1600" b="1" dirty="0" smtClean="0">
                <a:latin typeface="Times New Roman" panose="02020603050405020304" pitchFamily="18" charset="0"/>
                <a:cs typeface="Times New Roman" panose="02020603050405020304" pitchFamily="18" charset="0"/>
              </a:rPr>
              <a:t> Севера)</a:t>
            </a:r>
          </a:p>
          <a:p>
            <a:pPr marL="0" indent="0">
              <a:spcBef>
                <a:spcPts val="0"/>
              </a:spcBef>
              <a:buNone/>
            </a:pPr>
            <a:r>
              <a:rPr lang="ru-RU" sz="1600" b="1" dirty="0" smtClean="0">
                <a:latin typeface="Times New Roman" panose="02020603050405020304" pitchFamily="18" charset="0"/>
                <a:cs typeface="Times New Roman" panose="02020603050405020304" pitchFamily="18" charset="0"/>
              </a:rPr>
              <a:t>Цель проекта –разработка месторождения доломитов, пригодных для получения высокопрочного щебня, а по декоративным свойствам – пригодного для производства облицовочной плитки</a:t>
            </a:r>
          </a:p>
        </p:txBody>
      </p:sp>
      <p:pic>
        <p:nvPicPr>
          <p:cNvPr id="4" name="Picture 7" descr="герб"/>
          <p:cNvPicPr>
            <a:picLocks noChangeAspect="1" noChangeArrowheads="1"/>
          </p:cNvPicPr>
          <p:nvPr/>
        </p:nvPicPr>
        <p:blipFill>
          <a:blip r:embed="rId2"/>
          <a:srcRect/>
          <a:stretch>
            <a:fillRect/>
          </a:stretch>
        </p:blipFill>
        <p:spPr bwMode="auto">
          <a:xfrm>
            <a:off x="7819196" y="142852"/>
            <a:ext cx="1110496" cy="1357322"/>
          </a:xfrm>
          <a:prstGeom prst="rect">
            <a:avLst/>
          </a:prstGeom>
          <a:noFill/>
          <a:ln w="9525">
            <a:noFill/>
            <a:miter lim="800000"/>
            <a:headEnd/>
            <a:tailEnd/>
          </a:ln>
          <a:effectLst>
            <a:glow rad="228600">
              <a:schemeClr val="accent6">
                <a:satMod val="175000"/>
                <a:alpha val="40000"/>
              </a:schemeClr>
            </a:glow>
          </a:effectLst>
        </p:spPr>
      </p:pic>
      <p:pic>
        <p:nvPicPr>
          <p:cNvPr id="10" name="Рисунок 9"/>
          <p:cNvPicPr/>
          <p:nvPr/>
        </p:nvPicPr>
        <p:blipFill>
          <a:blip r:embed="rId3"/>
          <a:srcRect/>
          <a:stretch>
            <a:fillRect/>
          </a:stretch>
        </p:blipFill>
        <p:spPr bwMode="auto">
          <a:xfrm>
            <a:off x="285720" y="3500438"/>
            <a:ext cx="4000528" cy="3357562"/>
          </a:xfrm>
          <a:prstGeom prst="rect">
            <a:avLst/>
          </a:prstGeom>
          <a:noFill/>
          <a:ln w="9525" algn="in">
            <a:noFill/>
            <a:miter lim="800000"/>
            <a:headEnd/>
            <a:tailEnd/>
          </a:ln>
          <a:effectLst/>
        </p:spPr>
      </p:pic>
      <p:pic>
        <p:nvPicPr>
          <p:cNvPr id="1027" name="Picture 3" descr="F:\ЦГОЕВА\КАРЬЕРЫ\Ышкемес\Рисунок1.png"/>
          <p:cNvPicPr>
            <a:picLocks noChangeAspect="1" noChangeArrowheads="1"/>
          </p:cNvPicPr>
          <p:nvPr/>
        </p:nvPicPr>
        <p:blipFill>
          <a:blip r:embed="rId4"/>
          <a:srcRect/>
          <a:stretch>
            <a:fillRect/>
          </a:stretch>
        </p:blipFill>
        <p:spPr bwMode="auto">
          <a:xfrm>
            <a:off x="4714875" y="1714489"/>
            <a:ext cx="4107957" cy="5143512"/>
          </a:xfrm>
          <a:prstGeom prst="rect">
            <a:avLst/>
          </a:prstGeom>
          <a:noFill/>
        </p:spPr>
      </p:pic>
    </p:spTree>
    <p:extLst>
      <p:ext uri="{BB962C8B-B14F-4D97-AF65-F5344CB8AC3E}">
        <p14:creationId xmlns:p14="http://schemas.microsoft.com/office/powerpoint/2010/main" xmlns="" val="27945814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a:xfrm>
            <a:off x="457200" y="2892077"/>
            <a:ext cx="8229600" cy="3273227"/>
          </a:xfrm>
        </p:spPr>
        <p:txBody>
          <a:bodyPr>
            <a:normAutofit fontScale="92500" lnSpcReduction="20000"/>
          </a:bodyPr>
          <a:lstStyle/>
          <a:p>
            <a:pPr marL="0" indent="0" algn="ctr">
              <a:buNone/>
            </a:pPr>
            <a:endParaRPr lang="ru-RU" sz="2400" b="1" dirty="0" smtClean="0">
              <a:latin typeface="Times New Roman" panose="02020603050405020304" pitchFamily="18" charset="0"/>
              <a:cs typeface="Times New Roman" panose="02020603050405020304" pitchFamily="18" charset="0"/>
            </a:endParaRPr>
          </a:p>
          <a:p>
            <a:pPr marL="0" indent="0" algn="ctr">
              <a:buNone/>
            </a:pPr>
            <a:r>
              <a:rPr lang="ru-RU" sz="2600" b="1" dirty="0" smtClean="0">
                <a:latin typeface="Times New Roman" panose="02020603050405020304" pitchFamily="18" charset="0"/>
                <a:cs typeface="Times New Roman" panose="02020603050405020304" pitchFamily="18" charset="0"/>
              </a:rPr>
              <a:t>Поддержка и развитие предпринимательства  - одно из приоритетных направлений, обозначенных в «майском» Указе № 596 </a:t>
            </a:r>
            <a:r>
              <a:rPr lang="ru-RU" sz="2800" b="1" dirty="0">
                <a:latin typeface="Times New Roman" panose="02020603050405020304" pitchFamily="18" charset="0"/>
                <a:cs typeface="Times New Roman" panose="02020603050405020304" pitchFamily="18" charset="0"/>
              </a:rPr>
              <a:t>«О долгосрочной государственной экономической политике» </a:t>
            </a:r>
            <a:r>
              <a:rPr lang="ru-RU" sz="2600" b="1" dirty="0" smtClean="0">
                <a:latin typeface="Times New Roman" panose="02020603050405020304" pitchFamily="18" charset="0"/>
                <a:cs typeface="Times New Roman" panose="02020603050405020304" pitchFamily="18" charset="0"/>
              </a:rPr>
              <a:t>Президента </a:t>
            </a:r>
            <a:r>
              <a:rPr lang="ru-RU" sz="2600" b="1" dirty="0" smtClean="0">
                <a:latin typeface="Times New Roman" panose="02020603050405020304" pitchFamily="18" charset="0"/>
                <a:cs typeface="Times New Roman" panose="02020603050405020304" pitchFamily="18" charset="0"/>
              </a:rPr>
              <a:t>РФ </a:t>
            </a:r>
            <a:endParaRPr lang="ru-RU" sz="2600" b="1" dirty="0" smtClean="0">
              <a:latin typeface="Times New Roman" panose="02020603050405020304" pitchFamily="18" charset="0"/>
              <a:cs typeface="Times New Roman" panose="02020603050405020304" pitchFamily="18" charset="0"/>
            </a:endParaRPr>
          </a:p>
          <a:p>
            <a:pPr marL="0" indent="0" algn="ctr">
              <a:buNone/>
            </a:pPr>
            <a:r>
              <a:rPr lang="ru-RU" sz="2600" b="1" dirty="0" smtClean="0">
                <a:latin typeface="Times New Roman" panose="02020603050405020304" pitchFamily="18" charset="0"/>
                <a:cs typeface="Times New Roman" panose="02020603050405020304" pitchFamily="18" charset="0"/>
              </a:rPr>
              <a:t>Владимира Владимировича Путина</a:t>
            </a:r>
          </a:p>
          <a:p>
            <a:pPr marL="0" indent="0" algn="ctr">
              <a:buNone/>
            </a:pPr>
            <a:endParaRPr lang="ru-RU" sz="2000" dirty="0" smtClean="0">
              <a:latin typeface="Times New Roman" panose="02020603050405020304" pitchFamily="18" charset="0"/>
              <a:cs typeface="Times New Roman" panose="02020603050405020304" pitchFamily="18" charset="0"/>
            </a:endParaRPr>
          </a:p>
          <a:p>
            <a:pPr marL="0" indent="0" algn="ctr">
              <a:buNone/>
            </a:pPr>
            <a:r>
              <a:rPr lang="ru-RU" sz="2000" dirty="0" smtClean="0">
                <a:latin typeface="Times New Roman" panose="02020603050405020304" pitchFamily="18" charset="0"/>
                <a:cs typeface="Times New Roman" panose="02020603050405020304" pitchFamily="18" charset="0"/>
              </a:rPr>
              <a:t>Информация о достижении </a:t>
            </a:r>
            <a:r>
              <a:rPr lang="ru-RU" sz="2000" dirty="0">
                <a:latin typeface="Times New Roman" panose="02020603050405020304" pitchFamily="18" charset="0"/>
                <a:cs typeface="Times New Roman" panose="02020603050405020304" pitchFamily="18" charset="0"/>
              </a:rPr>
              <a:t>в</a:t>
            </a:r>
            <a:r>
              <a:rPr lang="ru-RU" sz="2000" dirty="0" smtClean="0">
                <a:latin typeface="Times New Roman" panose="02020603050405020304" pitchFamily="18" charset="0"/>
                <a:cs typeface="Times New Roman" panose="02020603050405020304" pitchFamily="18" charset="0"/>
              </a:rPr>
              <a:t> 2017 году показателей, установленных Указом Президента РФ от 07.05.2012 г. № 596 размещена на сайте Министерства инвестиций, промышленности и транспорта Республики Коми</a:t>
            </a:r>
          </a:p>
        </p:txBody>
      </p:sp>
      <p:pic>
        <p:nvPicPr>
          <p:cNvPr id="4" name="Picture 2" descr="F:\ЦГОЕВА\Презентации\малый бизнес\c05bd12d02b2ae7b0ad9b414c6d8d1b7.jpg"/>
          <p:cNvPicPr>
            <a:picLocks noChangeAspect="1" noChangeArrowheads="1"/>
          </p:cNvPicPr>
          <p:nvPr/>
        </p:nvPicPr>
        <p:blipFill>
          <a:blip r:embed="rId2"/>
          <a:srcRect t="22169" b="28567"/>
          <a:stretch>
            <a:fillRect/>
          </a:stretch>
        </p:blipFill>
        <p:spPr bwMode="auto">
          <a:xfrm>
            <a:off x="357158" y="349625"/>
            <a:ext cx="8434980" cy="2507871"/>
          </a:xfrm>
          <a:prstGeom prst="rect">
            <a:avLst/>
          </a:prstGeom>
          <a:noFill/>
        </p:spPr>
      </p:pic>
    </p:spTree>
    <p:extLst>
      <p:ext uri="{BB962C8B-B14F-4D97-AF65-F5344CB8AC3E}">
        <p14:creationId xmlns:p14="http://schemas.microsoft.com/office/powerpoint/2010/main" xmlns="" val="85469399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786210"/>
          </a:xfrm>
          <a:solidFill>
            <a:schemeClr val="accent6">
              <a:lumMod val="40000"/>
              <a:lumOff val="60000"/>
            </a:schemeClr>
          </a:solidFill>
        </p:spPr>
        <p:txBody>
          <a:bodyPr>
            <a:noAutofit/>
          </a:bodyPr>
          <a:lstStyle/>
          <a:p>
            <a:r>
              <a:rPr lang="ru-RU" sz="2000" b="1" dirty="0" smtClean="0">
                <a:latin typeface="Times New Roman" pitchFamily="18" charset="0"/>
                <a:cs typeface="Times New Roman" pitchFamily="18" charset="0"/>
              </a:rPr>
              <a:t>Комиссией по рассмотрению проектов по </a:t>
            </a:r>
            <a:r>
              <a:rPr lang="ru-RU" sz="2000" b="1" dirty="0" err="1" smtClean="0">
                <a:latin typeface="Times New Roman" pitchFamily="18" charset="0"/>
                <a:cs typeface="Times New Roman" pitchFamily="18" charset="0"/>
              </a:rPr>
              <a:t>самозанятости</a:t>
            </a:r>
            <a:r>
              <a:rPr lang="ru-RU" sz="2000" b="1" dirty="0" smtClean="0">
                <a:latin typeface="Times New Roman" pitchFamily="18" charset="0"/>
                <a:cs typeface="Times New Roman" pitchFamily="18" charset="0"/>
              </a:rPr>
              <a:t> населения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при ГУ РК «ЦЗН </a:t>
            </a:r>
            <a:r>
              <a:rPr lang="ru-RU" sz="2000" b="1" dirty="0" err="1" smtClean="0">
                <a:latin typeface="Times New Roman" pitchFamily="18" charset="0"/>
                <a:cs typeface="Times New Roman" pitchFamily="18" charset="0"/>
              </a:rPr>
              <a:t>Усть-Куломского</a:t>
            </a:r>
            <a:r>
              <a:rPr lang="ru-RU" sz="2000" b="1" dirty="0" smtClean="0">
                <a:latin typeface="Times New Roman" pitchFamily="18" charset="0"/>
                <a:cs typeface="Times New Roman" pitchFamily="18" charset="0"/>
              </a:rPr>
              <a:t> района» в 2018 году рассмотрены и рекомендованы к реализации с предоставлением поддержки в размере 59600 руб. 11 проектов безработных граждан в следующих направлениях деятельности</a:t>
            </a:r>
            <a:endParaRPr lang="ru-RU" sz="2000" b="1" dirty="0">
              <a:latin typeface="Times New Roman" pitchFamily="18" charset="0"/>
              <a:cs typeface="Times New Roman" pitchFamily="18" charset="0"/>
            </a:endParaRPr>
          </a:p>
        </p:txBody>
      </p:sp>
      <p:sp>
        <p:nvSpPr>
          <p:cNvPr id="3" name="Содержимое 2"/>
          <p:cNvSpPr>
            <a:spLocks noGrp="1"/>
          </p:cNvSpPr>
          <p:nvPr>
            <p:ph idx="1"/>
          </p:nvPr>
        </p:nvSpPr>
        <p:spPr>
          <a:xfrm>
            <a:off x="467544" y="2204864"/>
            <a:ext cx="8229600" cy="2476872"/>
          </a:xfrm>
        </p:spPr>
        <p:txBody>
          <a:bodyPr>
            <a:noAutofit/>
          </a:bodyPr>
          <a:lstStyle/>
          <a:p>
            <a:r>
              <a:rPr lang="ru-RU" sz="2000" b="1" dirty="0" smtClean="0">
                <a:latin typeface="Times New Roman" pitchFamily="18" charset="0"/>
                <a:cs typeface="Times New Roman" pitchFamily="18" charset="0"/>
              </a:rPr>
              <a:t>Разведение молочного крупного рогатого скота, производство сырого молока </a:t>
            </a:r>
          </a:p>
          <a:p>
            <a:r>
              <a:rPr lang="ru-RU" sz="2000" b="1" dirty="0" smtClean="0">
                <a:latin typeface="Times New Roman" pitchFamily="18" charset="0"/>
                <a:cs typeface="Times New Roman" pitchFamily="18" charset="0"/>
              </a:rPr>
              <a:t>Разработка строительных проектов</a:t>
            </a:r>
          </a:p>
          <a:p>
            <a:r>
              <a:rPr lang="ru-RU" sz="2000" b="1" dirty="0" smtClean="0">
                <a:latin typeface="Times New Roman" pitchFamily="18" charset="0"/>
                <a:cs typeface="Times New Roman" pitchFamily="18" charset="0"/>
              </a:rPr>
              <a:t>3 проекта - предоставление услуг парикмахерскими и салонами красоты</a:t>
            </a:r>
          </a:p>
          <a:p>
            <a:r>
              <a:rPr lang="ru-RU" sz="2000" b="1" dirty="0" smtClean="0">
                <a:latin typeface="Times New Roman" pitchFamily="18" charset="0"/>
                <a:cs typeface="Times New Roman" pitchFamily="18" charset="0"/>
              </a:rPr>
              <a:t>Деятельность зрелищно-развлекательная</a:t>
            </a:r>
          </a:p>
          <a:p>
            <a:r>
              <a:rPr lang="ru-RU" sz="2000" b="1" dirty="0" smtClean="0">
                <a:latin typeface="Times New Roman" pitchFamily="18" charset="0"/>
                <a:cs typeface="Times New Roman" pitchFamily="18" charset="0"/>
              </a:rPr>
              <a:t>Строительство жилых и нежилых зданий</a:t>
            </a:r>
          </a:p>
          <a:p>
            <a:r>
              <a:rPr lang="ru-RU" sz="2000" b="1" dirty="0" smtClean="0">
                <a:latin typeface="Times New Roman" pitchFamily="18" charset="0"/>
                <a:cs typeface="Times New Roman" pitchFamily="18" charset="0"/>
              </a:rPr>
              <a:t> Работы столярные и плотничные</a:t>
            </a:r>
          </a:p>
          <a:p>
            <a:r>
              <a:rPr lang="ru-RU" sz="2000" b="1" dirty="0" smtClean="0">
                <a:latin typeface="Times New Roman" pitchFamily="18" charset="0"/>
                <a:cs typeface="Times New Roman" pitchFamily="18" charset="0"/>
              </a:rPr>
              <a:t>Производство электромонтажных работ</a:t>
            </a:r>
          </a:p>
          <a:p>
            <a:r>
              <a:rPr lang="ru-RU" sz="2000" b="1" dirty="0">
                <a:latin typeface="Times New Roman" pitchFamily="18" charset="0"/>
                <a:cs typeface="Times New Roman" pitchFamily="18" charset="0"/>
              </a:rPr>
              <a:t>П</a:t>
            </a:r>
            <a:r>
              <a:rPr lang="ru-RU" sz="2000" b="1" dirty="0" smtClean="0">
                <a:latin typeface="Times New Roman" pitchFamily="18" charset="0"/>
                <a:cs typeface="Times New Roman" pitchFamily="18" charset="0"/>
              </a:rPr>
              <a:t>ассажирские перевозки</a:t>
            </a:r>
          </a:p>
          <a:p>
            <a:r>
              <a:rPr lang="ru-RU" sz="2000" b="1" dirty="0" smtClean="0">
                <a:latin typeface="Times New Roman" pitchFamily="18" charset="0"/>
                <a:cs typeface="Times New Roman" pitchFamily="18" charset="0"/>
              </a:rPr>
              <a:t>Разведение кроликов </a:t>
            </a:r>
            <a:endParaRPr lang="ru-RU" sz="20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TextBox 4"/>
          <p:cNvSpPr txBox="1">
            <a:spLocks noChangeArrowheads="1"/>
          </p:cNvSpPr>
          <p:nvPr/>
        </p:nvSpPr>
        <p:spPr bwMode="auto">
          <a:xfrm>
            <a:off x="251520" y="142852"/>
            <a:ext cx="8640960" cy="6432530"/>
          </a:xfrm>
          <a:prstGeom prst="rect">
            <a:avLst/>
          </a:prstGeom>
          <a:noFill/>
          <a:ln w="9525">
            <a:noFill/>
            <a:miter lim="800000"/>
            <a:headEnd/>
            <a:tailEnd/>
          </a:ln>
        </p:spPr>
        <p:txBody>
          <a:bodyPr wrap="square">
            <a:spAutoFit/>
          </a:bodyPr>
          <a:lstStyle/>
          <a:p>
            <a:pPr algn="ctr">
              <a:defRPr/>
            </a:pPr>
            <a:endParaRPr lang="ru-RU" sz="2800" b="1" dirty="0" smtClean="0">
              <a:latin typeface="Times New Roman" pitchFamily="18" charset="0"/>
              <a:cs typeface="Times New Roman" pitchFamily="18" charset="0"/>
            </a:endParaRPr>
          </a:p>
          <a:p>
            <a:pPr algn="ctr">
              <a:defRPr/>
            </a:pPr>
            <a:r>
              <a:rPr lang="ru-RU" sz="2800" b="1" dirty="0" smtClean="0">
                <a:latin typeface="Times New Roman" pitchFamily="18" charset="0"/>
                <a:cs typeface="Times New Roman" pitchFamily="18" charset="0"/>
              </a:rPr>
              <a:t>Информация о реализуемых проектах представлена</a:t>
            </a:r>
          </a:p>
          <a:p>
            <a:pPr marL="342900" indent="-342900" algn="ctr">
              <a:defRPr/>
            </a:pPr>
            <a:r>
              <a:rPr lang="ru-RU" sz="2800" b="1" dirty="0">
                <a:latin typeface="Times New Roman" pitchFamily="18" charset="0"/>
                <a:cs typeface="Times New Roman" pitchFamily="18" charset="0"/>
              </a:rPr>
              <a:t>в</a:t>
            </a:r>
            <a:r>
              <a:rPr lang="ru-RU" sz="2800" b="1" dirty="0" smtClean="0">
                <a:solidFill>
                  <a:schemeClr val="tx2">
                    <a:lumMod val="75000"/>
                  </a:schemeClr>
                </a:solidFill>
                <a:latin typeface="Times New Roman" pitchFamily="18" charset="0"/>
                <a:cs typeface="Times New Roman" pitchFamily="18" charset="0"/>
              </a:rPr>
              <a:t> «Инвестиционном паспорте </a:t>
            </a:r>
          </a:p>
          <a:p>
            <a:pPr marL="342900" indent="-342900" algn="ctr">
              <a:defRPr/>
            </a:pPr>
            <a:r>
              <a:rPr lang="ru-RU" sz="2800" b="1" dirty="0" err="1" smtClean="0">
                <a:solidFill>
                  <a:schemeClr val="tx2">
                    <a:lumMod val="75000"/>
                  </a:schemeClr>
                </a:solidFill>
                <a:latin typeface="Times New Roman" pitchFamily="18" charset="0"/>
                <a:cs typeface="Times New Roman" pitchFamily="18" charset="0"/>
              </a:rPr>
              <a:t>Усть-Куломского</a:t>
            </a:r>
            <a:r>
              <a:rPr lang="ru-RU" sz="2800" b="1" dirty="0" smtClean="0">
                <a:solidFill>
                  <a:schemeClr val="tx2">
                    <a:lumMod val="75000"/>
                  </a:schemeClr>
                </a:solidFill>
                <a:latin typeface="Times New Roman" pitchFamily="18" charset="0"/>
                <a:cs typeface="Times New Roman" pitchFamily="18" charset="0"/>
              </a:rPr>
              <a:t> </a:t>
            </a:r>
            <a:r>
              <a:rPr lang="ru-RU" sz="2800" b="1" dirty="0">
                <a:solidFill>
                  <a:schemeClr val="tx2">
                    <a:lumMod val="75000"/>
                  </a:schemeClr>
                </a:solidFill>
                <a:latin typeface="Times New Roman" pitchFamily="18" charset="0"/>
                <a:cs typeface="Times New Roman" pitchFamily="18" charset="0"/>
              </a:rPr>
              <a:t>района»</a:t>
            </a:r>
          </a:p>
          <a:p>
            <a:pPr marL="342900" indent="-342900" algn="ctr">
              <a:defRPr/>
            </a:pPr>
            <a:r>
              <a:rPr lang="ru-RU" sz="2800" b="1" dirty="0">
                <a:latin typeface="Times New Roman" pitchFamily="18" charset="0"/>
                <a:cs typeface="Times New Roman" pitchFamily="18" charset="0"/>
              </a:rPr>
              <a:t> </a:t>
            </a:r>
            <a:r>
              <a:rPr lang="ru-RU" sz="2800" b="1" dirty="0" smtClean="0">
                <a:latin typeface="Times New Roman" pitchFamily="18" charset="0"/>
                <a:cs typeface="Times New Roman" pitchFamily="18" charset="0"/>
              </a:rPr>
              <a:t> на официальном сайте администрации </a:t>
            </a:r>
          </a:p>
          <a:p>
            <a:pPr algn="ctr">
              <a:defRPr/>
            </a:pPr>
            <a:r>
              <a:rPr lang="ru-RU" sz="2800" b="1" dirty="0" smtClean="0">
                <a:latin typeface="Times New Roman" pitchFamily="18" charset="0"/>
                <a:cs typeface="Times New Roman" pitchFamily="18" charset="0"/>
              </a:rPr>
              <a:t>МР «</a:t>
            </a:r>
            <a:r>
              <a:rPr lang="ru-RU" sz="2800" b="1" dirty="0" err="1" smtClean="0">
                <a:latin typeface="Times New Roman" pitchFamily="18" charset="0"/>
                <a:cs typeface="Times New Roman" pitchFamily="18" charset="0"/>
              </a:rPr>
              <a:t>Усть-Куломский</a:t>
            </a:r>
            <a:r>
              <a:rPr lang="ru-RU" sz="2800" b="1" dirty="0" smtClean="0">
                <a:latin typeface="Times New Roman" pitchFamily="18" charset="0"/>
                <a:cs typeface="Times New Roman" pitchFamily="18" charset="0"/>
              </a:rPr>
              <a:t>» </a:t>
            </a:r>
          </a:p>
          <a:p>
            <a:pPr algn="ctr">
              <a:defRPr/>
            </a:pPr>
            <a:r>
              <a:rPr lang="ru-RU" sz="2800" b="1" dirty="0" err="1" smtClean="0">
                <a:solidFill>
                  <a:schemeClr val="accent2"/>
                </a:solidFill>
                <a:latin typeface="Times New Roman" pitchFamily="18" charset="0"/>
                <a:cs typeface="Times New Roman" pitchFamily="18" charset="0"/>
              </a:rPr>
              <a:t>усть-кулом.рф</a:t>
            </a:r>
            <a:endParaRPr lang="ru-RU" sz="2800" b="1" dirty="0" smtClean="0">
              <a:solidFill>
                <a:schemeClr val="accent2"/>
              </a:solidFill>
              <a:latin typeface="Times New Roman" pitchFamily="18" charset="0"/>
              <a:cs typeface="Times New Roman" pitchFamily="18" charset="0"/>
            </a:endParaRPr>
          </a:p>
          <a:p>
            <a:pPr algn="ctr">
              <a:defRPr/>
            </a:pPr>
            <a:r>
              <a:rPr lang="ru-RU" sz="2800" b="1" dirty="0" smtClean="0">
                <a:latin typeface="Times New Roman" pitchFamily="18" charset="0"/>
                <a:cs typeface="Times New Roman" pitchFamily="18" charset="0"/>
              </a:rPr>
              <a:t>в разделе «РАЙОН» подраздел </a:t>
            </a:r>
          </a:p>
          <a:p>
            <a:pPr marL="342900" indent="-342900" algn="ctr">
              <a:defRPr/>
            </a:pPr>
            <a:r>
              <a:rPr lang="ru-RU" sz="2800" b="1" dirty="0" smtClean="0">
                <a:solidFill>
                  <a:schemeClr val="tx2">
                    <a:lumMod val="75000"/>
                  </a:schemeClr>
                </a:solidFill>
                <a:latin typeface="Times New Roman" pitchFamily="18" charset="0"/>
                <a:cs typeface="Times New Roman" pitchFamily="18" charset="0"/>
              </a:rPr>
              <a:t>«ИНВЕСТИЦИОННАЯ ДЕЯТЕЛЬНОСТЬ» </a:t>
            </a:r>
          </a:p>
          <a:p>
            <a:pPr marL="342900" indent="-342900" algn="ctr">
              <a:defRPr/>
            </a:pPr>
            <a:endParaRPr lang="ru-RU" sz="2800" b="1" dirty="0" smtClean="0">
              <a:solidFill>
                <a:schemeClr val="tx2">
                  <a:lumMod val="75000"/>
                </a:schemeClr>
              </a:solidFill>
              <a:latin typeface="Times New Roman" pitchFamily="18" charset="0"/>
              <a:cs typeface="Times New Roman" pitchFamily="18" charset="0"/>
            </a:endParaRPr>
          </a:p>
          <a:p>
            <a:pPr marL="342900" indent="-342900" algn="ctr">
              <a:defRPr/>
            </a:pPr>
            <a:r>
              <a:rPr lang="ru-RU" sz="2800" b="1" dirty="0" smtClean="0">
                <a:latin typeface="Times New Roman" pitchFamily="18" charset="0"/>
                <a:cs typeface="Times New Roman" pitchFamily="18" charset="0"/>
              </a:rPr>
              <a:t>Реестр субъектов малого и среднего предпринимательства - получателей финансовой поддержки размещен в подразделе </a:t>
            </a:r>
          </a:p>
          <a:p>
            <a:pPr marL="342900" indent="-342900" algn="ctr">
              <a:defRPr/>
            </a:pPr>
            <a:r>
              <a:rPr lang="ru-RU" sz="2800" b="1" dirty="0" smtClean="0">
                <a:solidFill>
                  <a:srgbClr val="7030A0"/>
                </a:solidFill>
                <a:latin typeface="Times New Roman" pitchFamily="18" charset="0"/>
                <a:cs typeface="Times New Roman" pitchFamily="18" charset="0"/>
              </a:rPr>
              <a:t>«ПРЕДПРИНИМАТЕЛЬСТВО»</a:t>
            </a:r>
          </a:p>
          <a:p>
            <a:pPr algn="ctr">
              <a:defRPr/>
            </a:pPr>
            <a:endParaRPr lang="ru-RU" sz="2000" b="1" dirty="0">
              <a:latin typeface="Constantia" pitchFamily="18" charset="0"/>
            </a:endParaRPr>
          </a:p>
        </p:txBody>
      </p:sp>
    </p:spTree>
    <p:extLst>
      <p:ext uri="{BB962C8B-B14F-4D97-AF65-F5344CB8AC3E}">
        <p14:creationId xmlns:p14="http://schemas.microsoft.com/office/powerpoint/2010/main" xmlns="" val="4066449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16640"/>
            <a:ext cx="7284966" cy="1872200"/>
          </a:xfrm>
        </p:spPr>
        <p:txBody>
          <a:bodyPr>
            <a:normAutofit/>
          </a:bodyPr>
          <a:lstStyle/>
          <a:p>
            <a:r>
              <a:rPr lang="ru-RU" sz="2600" b="1" dirty="0" smtClean="0">
                <a:latin typeface="Times New Roman" panose="02020603050405020304" pitchFamily="18" charset="0"/>
                <a:cs typeface="Times New Roman" panose="02020603050405020304" pitchFamily="18" charset="0"/>
              </a:rPr>
              <a:t> «Строительство современного безотходного лесопильного комплекса </a:t>
            </a:r>
            <a:br>
              <a:rPr lang="ru-RU" sz="2600" b="1" dirty="0" smtClean="0">
                <a:latin typeface="Times New Roman" panose="02020603050405020304" pitchFamily="18" charset="0"/>
                <a:cs typeface="Times New Roman" panose="02020603050405020304" pitchFamily="18" charset="0"/>
              </a:rPr>
            </a:br>
            <a:r>
              <a:rPr lang="ru-RU" sz="2600" b="1" dirty="0" smtClean="0">
                <a:latin typeface="Times New Roman" panose="02020603050405020304" pitchFamily="18" charset="0"/>
                <a:cs typeface="Times New Roman" panose="02020603050405020304" pitchFamily="18" charset="0"/>
              </a:rPr>
              <a:t>(с полным технологическим циклом)»</a:t>
            </a:r>
            <a:endParaRPr lang="ru-RU" sz="2600" dirty="0">
              <a:latin typeface="Times New Roman" panose="02020603050405020304" pitchFamily="18" charset="0"/>
              <a:cs typeface="Times New Roman" panose="02020603050405020304" pitchFamily="18" charset="0"/>
            </a:endParaRPr>
          </a:p>
        </p:txBody>
      </p:sp>
      <p:sp>
        <p:nvSpPr>
          <p:cNvPr id="3" name="Содержимое 2"/>
          <p:cNvSpPr>
            <a:spLocks noGrp="1"/>
          </p:cNvSpPr>
          <p:nvPr>
            <p:ph idx="1"/>
          </p:nvPr>
        </p:nvSpPr>
        <p:spPr>
          <a:xfrm>
            <a:off x="251520" y="1794359"/>
            <a:ext cx="3024336" cy="2088232"/>
          </a:xfrm>
        </p:spPr>
        <p:txBody>
          <a:bodyPr>
            <a:normAutofit fontScale="25000" lnSpcReduction="20000"/>
          </a:bodyPr>
          <a:lstStyle/>
          <a:p>
            <a:pPr marL="0" indent="0">
              <a:lnSpc>
                <a:spcPct val="120000"/>
              </a:lnSpc>
              <a:spcBef>
                <a:spcPts val="0"/>
              </a:spcBef>
              <a:buNone/>
            </a:pPr>
            <a:r>
              <a:rPr lang="ru-RU" sz="7200" b="1" dirty="0" smtClean="0">
                <a:latin typeface="Times New Roman" panose="02020603050405020304" pitchFamily="18" charset="0"/>
                <a:cs typeface="Times New Roman" panose="02020603050405020304" pitchFamily="18" charset="0"/>
              </a:rPr>
              <a:t>Инициатор </a:t>
            </a:r>
            <a:r>
              <a:rPr lang="ru-RU" sz="7200" b="1" dirty="0">
                <a:latin typeface="Times New Roman" panose="02020603050405020304" pitchFamily="18" charset="0"/>
                <a:cs typeface="Times New Roman" panose="02020603050405020304" pitchFamily="18" charset="0"/>
              </a:rPr>
              <a:t>проекта - ООО «</a:t>
            </a:r>
            <a:r>
              <a:rPr lang="ru-RU" sz="7200" b="1" dirty="0" err="1">
                <a:latin typeface="Times New Roman" panose="02020603050405020304" pitchFamily="18" charset="0"/>
                <a:cs typeface="Times New Roman" panose="02020603050405020304" pitchFamily="18" charset="0"/>
              </a:rPr>
              <a:t>КомиИнвестПром</a:t>
            </a:r>
            <a:r>
              <a:rPr lang="ru-RU" sz="7200" b="1" dirty="0">
                <a:latin typeface="Times New Roman" panose="02020603050405020304" pitchFamily="18" charset="0"/>
                <a:cs typeface="Times New Roman" panose="02020603050405020304" pitchFamily="18" charset="0"/>
              </a:rPr>
              <a:t>»</a:t>
            </a:r>
            <a:br>
              <a:rPr lang="ru-RU" sz="7200" b="1" dirty="0">
                <a:latin typeface="Times New Roman" panose="02020603050405020304" pitchFamily="18" charset="0"/>
                <a:cs typeface="Times New Roman" panose="02020603050405020304" pitchFamily="18" charset="0"/>
              </a:rPr>
            </a:br>
            <a:r>
              <a:rPr lang="ru-RU" sz="7200" b="1" dirty="0">
                <a:latin typeface="Times New Roman" panose="02020603050405020304" pitchFamily="18" charset="0"/>
                <a:cs typeface="Times New Roman" panose="02020603050405020304" pitchFamily="18" charset="0"/>
              </a:rPr>
              <a:t> </a:t>
            </a:r>
            <a:r>
              <a:rPr lang="ru-RU" sz="7200" b="1" dirty="0" smtClean="0">
                <a:latin typeface="Times New Roman" panose="02020603050405020304" pitchFamily="18" charset="0"/>
                <a:cs typeface="Times New Roman" panose="02020603050405020304" pitchFamily="18" charset="0"/>
              </a:rPr>
              <a:t>(инвестор ООО «</a:t>
            </a:r>
            <a:r>
              <a:rPr lang="ru-RU" sz="7200" b="1" dirty="0" err="1" smtClean="0">
                <a:latin typeface="Times New Roman" panose="02020603050405020304" pitchFamily="18" charset="0"/>
                <a:cs typeface="Times New Roman" panose="02020603050405020304" pitchFamily="18" charset="0"/>
              </a:rPr>
              <a:t>Эксподрев</a:t>
            </a:r>
            <a:r>
              <a:rPr lang="ru-RU" sz="7200" b="1" dirty="0" smtClean="0">
                <a:latin typeface="Times New Roman" panose="02020603050405020304" pitchFamily="18" charset="0"/>
                <a:cs typeface="Times New Roman" panose="02020603050405020304" pitchFamily="18" charset="0"/>
              </a:rPr>
              <a:t>» г. Алексин, Тульская обл.)</a:t>
            </a:r>
          </a:p>
          <a:p>
            <a:pPr marL="0" indent="0">
              <a:lnSpc>
                <a:spcPct val="120000"/>
              </a:lnSpc>
              <a:spcBef>
                <a:spcPts val="0"/>
              </a:spcBef>
              <a:buNone/>
            </a:pPr>
            <a:r>
              <a:rPr lang="ru-RU" sz="7200" b="1" dirty="0" smtClean="0">
                <a:latin typeface="Times New Roman" panose="02020603050405020304" pitchFamily="18" charset="0"/>
                <a:cs typeface="Times New Roman" panose="02020603050405020304" pitchFamily="18" charset="0"/>
              </a:rPr>
              <a:t>Стоимость проекта - 350,0 млн. руб., вложено инвестиций  81,0 млн. руб.</a:t>
            </a:r>
          </a:p>
          <a:p>
            <a:pPr marL="0" indent="0">
              <a:lnSpc>
                <a:spcPct val="120000"/>
              </a:lnSpc>
              <a:spcBef>
                <a:spcPts val="0"/>
              </a:spcBef>
              <a:buNone/>
            </a:pPr>
            <a:r>
              <a:rPr lang="ru-RU" sz="7200" b="1" dirty="0" smtClean="0">
                <a:latin typeface="Times New Roman" panose="02020603050405020304" pitchFamily="18" charset="0"/>
                <a:cs typeface="Times New Roman" panose="02020603050405020304" pitchFamily="18" charset="0"/>
              </a:rPr>
              <a:t>Трудоустроено 130 чел., план -  230 чел.</a:t>
            </a:r>
          </a:p>
          <a:p>
            <a:pPr marL="0" indent="0">
              <a:lnSpc>
                <a:spcPct val="120000"/>
              </a:lnSpc>
              <a:spcBef>
                <a:spcPts val="0"/>
              </a:spcBef>
              <a:buNone/>
            </a:pPr>
            <a:r>
              <a:rPr lang="ru-RU" sz="7200" b="1" dirty="0" smtClean="0">
                <a:latin typeface="Times New Roman" panose="02020603050405020304" pitchFamily="18" charset="0"/>
                <a:cs typeface="Times New Roman" panose="02020603050405020304" pitchFamily="18" charset="0"/>
              </a:rPr>
              <a:t>Завершение проекта в 2021 году</a:t>
            </a:r>
            <a:r>
              <a:rPr lang="ru-RU" sz="7200" dirty="0">
                <a:latin typeface="Times New Roman" panose="02020603050405020304" pitchFamily="18" charset="0"/>
                <a:cs typeface="Times New Roman" panose="02020603050405020304" pitchFamily="18" charset="0"/>
              </a:rPr>
              <a:t/>
            </a:r>
            <a:br>
              <a:rPr lang="ru-RU" sz="7200" dirty="0">
                <a:latin typeface="Times New Roman" panose="02020603050405020304" pitchFamily="18" charset="0"/>
                <a:cs typeface="Times New Roman" panose="02020603050405020304" pitchFamily="18" charset="0"/>
              </a:rPr>
            </a:br>
            <a:endParaRPr lang="ru-RU" sz="7200" dirty="0">
              <a:latin typeface="Times New Roman" panose="02020603050405020304" pitchFamily="18" charset="0"/>
              <a:cs typeface="Times New Roman" panose="02020603050405020304" pitchFamily="18" charset="0"/>
            </a:endParaRPr>
          </a:p>
        </p:txBody>
      </p:sp>
      <p:pic>
        <p:nvPicPr>
          <p:cNvPr id="4" name="Picture 7" descr="герб"/>
          <p:cNvPicPr>
            <a:picLocks noChangeAspect="1" noChangeArrowheads="1"/>
          </p:cNvPicPr>
          <p:nvPr/>
        </p:nvPicPr>
        <p:blipFill>
          <a:blip r:embed="rId2"/>
          <a:srcRect/>
          <a:stretch>
            <a:fillRect/>
          </a:stretch>
        </p:blipFill>
        <p:spPr bwMode="auto">
          <a:xfrm>
            <a:off x="7819196" y="142852"/>
            <a:ext cx="1110496" cy="1357322"/>
          </a:xfrm>
          <a:prstGeom prst="rect">
            <a:avLst/>
          </a:prstGeom>
          <a:noFill/>
          <a:ln w="9525">
            <a:noFill/>
            <a:miter lim="800000"/>
            <a:headEnd/>
            <a:tailEnd/>
          </a:ln>
          <a:effectLst>
            <a:glow rad="228600">
              <a:schemeClr val="accent6">
                <a:satMod val="175000"/>
                <a:alpha val="40000"/>
              </a:schemeClr>
            </a:glow>
          </a:effectLst>
        </p:spPr>
      </p:pic>
      <p:pic>
        <p:nvPicPr>
          <p:cNvPr id="7" name="Рисунок 6" descr="PSV_0764.jpg">
            <a:hlinkClick r:id="rId3" tooltip="&quot;&quot;"/>
          </p:cNvPr>
          <p:cNvPicPr/>
          <p:nvPr/>
        </p:nvPicPr>
        <p:blipFill rotWithShape="1">
          <a:blip r:embed="rId4">
            <a:extLst>
              <a:ext uri="{28A0092B-C50C-407E-A947-70E740481C1C}">
                <a14:useLocalDpi xmlns:a14="http://schemas.microsoft.com/office/drawing/2010/main" xmlns="" val="0"/>
              </a:ext>
            </a:extLst>
          </a:blip>
          <a:srcRect r="18327" b="13001"/>
          <a:stretch/>
        </p:blipFill>
        <p:spPr bwMode="auto">
          <a:xfrm>
            <a:off x="3347864" y="1916832"/>
            <a:ext cx="5688632" cy="4680520"/>
          </a:xfrm>
          <a:prstGeom prst="rect">
            <a:avLst/>
          </a:prstGeom>
          <a:noFill/>
          <a:ln>
            <a:noFill/>
          </a:ln>
        </p:spPr>
      </p:pic>
      <p:pic>
        <p:nvPicPr>
          <p:cNvPr id="9" name="Рисунок 8">
            <a:hlinkClick r:id="rId3" tooltip="&quot;&quot;"/>
          </p:cNvPr>
          <p:cNvPicPr/>
          <p:nvPr/>
        </p:nvPicPr>
        <p:blipFill rotWithShape="1">
          <a:blip r:embed="rId5" cstate="print">
            <a:extLst>
              <a:ext uri="{28A0092B-C50C-407E-A947-70E740481C1C}">
                <a14:useLocalDpi xmlns:a14="http://schemas.microsoft.com/office/drawing/2010/main" xmlns="" val="0"/>
              </a:ext>
            </a:extLst>
          </a:blip>
          <a:srcRect l="6284" r="13457"/>
          <a:stretch/>
        </p:blipFill>
        <p:spPr bwMode="auto">
          <a:xfrm>
            <a:off x="179512" y="4617294"/>
            <a:ext cx="2938289" cy="2113013"/>
          </a:xfrm>
          <a:prstGeom prst="rect">
            <a:avLst/>
          </a:prstGeom>
          <a:noFill/>
          <a:ln>
            <a:noFill/>
          </a:ln>
        </p:spPr>
      </p:pic>
    </p:spTree>
    <p:extLst>
      <p:ext uri="{BB962C8B-B14F-4D97-AF65-F5344CB8AC3E}">
        <p14:creationId xmlns:p14="http://schemas.microsoft.com/office/powerpoint/2010/main" xmlns="" val="7129827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571480"/>
            <a:ext cx="7284966" cy="1656184"/>
          </a:xfrm>
        </p:spPr>
        <p:txBody>
          <a:bodyPr>
            <a:normAutofit fontScale="90000"/>
          </a:bodyPr>
          <a:lstStyle/>
          <a:p>
            <a:r>
              <a:rPr lang="ru-RU" sz="2600" b="1" dirty="0" smtClean="0">
                <a:latin typeface="Times New Roman" panose="02020603050405020304" pitchFamily="18" charset="0"/>
                <a:cs typeface="Times New Roman" panose="02020603050405020304" pitchFamily="18" charset="0"/>
              </a:rPr>
              <a:t> </a:t>
            </a:r>
            <a:r>
              <a:rPr lang="ru-RU" sz="2000" b="1" dirty="0" smtClean="0">
                <a:latin typeface="Times New Roman" panose="02020603050405020304" pitchFamily="18" charset="0"/>
                <a:cs typeface="Times New Roman" panose="02020603050405020304" pitchFamily="18" charset="0"/>
              </a:rPr>
              <a:t>Цель проекта - производство широкого ассортимента </a:t>
            </a:r>
            <a:br>
              <a:rPr lang="ru-RU" sz="2000" b="1" dirty="0" smtClean="0">
                <a:latin typeface="Times New Roman" panose="02020603050405020304" pitchFamily="18" charset="0"/>
                <a:cs typeface="Times New Roman" panose="02020603050405020304" pitchFamily="18" charset="0"/>
              </a:rPr>
            </a:br>
            <a:r>
              <a:rPr lang="ru-RU" sz="2000" b="1" dirty="0" smtClean="0">
                <a:latin typeface="Times New Roman" panose="02020603050405020304" pitchFamily="18" charset="0"/>
                <a:cs typeface="Times New Roman" panose="02020603050405020304" pitchFamily="18" charset="0"/>
              </a:rPr>
              <a:t>изделий из древесины.</a:t>
            </a:r>
            <a:br>
              <a:rPr lang="ru-RU" sz="2000" b="1" dirty="0" smtClean="0">
                <a:latin typeface="Times New Roman" panose="02020603050405020304" pitchFamily="18" charset="0"/>
                <a:cs typeface="Times New Roman" panose="02020603050405020304" pitchFamily="18" charset="0"/>
              </a:rPr>
            </a:br>
            <a:r>
              <a:rPr lang="ru-RU" sz="2000" b="1" dirty="0" smtClean="0">
                <a:latin typeface="Times New Roman" panose="02020603050405020304" pitchFamily="18" charset="0"/>
                <a:cs typeface="Times New Roman" panose="02020603050405020304" pitchFamily="18" charset="0"/>
              </a:rPr>
              <a:t>Мощность завода – переработка до 300,0 тыс. куб.м. древесины в год,  в 2018 году  среднесуточная производительность </a:t>
            </a:r>
            <a:br>
              <a:rPr lang="ru-RU" sz="2000" b="1" dirty="0" smtClean="0">
                <a:latin typeface="Times New Roman" panose="02020603050405020304" pitchFamily="18" charset="0"/>
                <a:cs typeface="Times New Roman" panose="02020603050405020304" pitchFamily="18" charset="0"/>
              </a:rPr>
            </a:br>
            <a:r>
              <a:rPr lang="ru-RU" sz="2000" b="1" dirty="0" smtClean="0">
                <a:latin typeface="Times New Roman" panose="02020603050405020304" pitchFamily="18" charset="0"/>
                <a:cs typeface="Times New Roman" panose="02020603050405020304" pitchFamily="18" charset="0"/>
              </a:rPr>
              <a:t>составляет 65-70 куб.м. обрезной доски. </a:t>
            </a:r>
            <a:br>
              <a:rPr lang="ru-RU" sz="2000" b="1" dirty="0" smtClean="0">
                <a:latin typeface="Times New Roman" panose="02020603050405020304" pitchFamily="18" charset="0"/>
                <a:cs typeface="Times New Roman" panose="02020603050405020304" pitchFamily="18" charset="0"/>
              </a:rPr>
            </a:br>
            <a:r>
              <a:rPr lang="ru-RU" sz="2000" b="1" dirty="0" smtClean="0">
                <a:latin typeface="Times New Roman" panose="02020603050405020304" pitchFamily="18" charset="0"/>
                <a:cs typeface="Times New Roman" panose="02020603050405020304" pitchFamily="18" charset="0"/>
              </a:rPr>
              <a:t>При </a:t>
            </a:r>
            <a:r>
              <a:rPr lang="ru-RU" sz="2000" b="1" dirty="0">
                <a:latin typeface="Times New Roman" panose="02020603050405020304" pitchFamily="18" charset="0"/>
                <a:cs typeface="Times New Roman" panose="02020603050405020304" pitchFamily="18" charset="0"/>
              </a:rPr>
              <a:t>содействии Правительства Республики Коми проект </a:t>
            </a:r>
            <a:br>
              <a:rPr lang="ru-RU" sz="2000" b="1" dirty="0">
                <a:latin typeface="Times New Roman" panose="02020603050405020304" pitchFamily="18" charset="0"/>
                <a:cs typeface="Times New Roman" panose="02020603050405020304" pitchFamily="18" charset="0"/>
              </a:rPr>
            </a:br>
            <a:r>
              <a:rPr lang="ru-RU" sz="2000" b="1" dirty="0">
                <a:latin typeface="Times New Roman" panose="02020603050405020304" pitchFamily="18" charset="0"/>
                <a:cs typeface="Times New Roman" panose="02020603050405020304" pitchFamily="18" charset="0"/>
              </a:rPr>
              <a:t>ООО «</a:t>
            </a:r>
            <a:r>
              <a:rPr lang="ru-RU" sz="2000" b="1" dirty="0" err="1">
                <a:latin typeface="Times New Roman" panose="02020603050405020304" pitchFamily="18" charset="0"/>
                <a:cs typeface="Times New Roman" panose="02020603050405020304" pitchFamily="18" charset="0"/>
              </a:rPr>
              <a:t>КомиИнвествПром</a:t>
            </a:r>
            <a:r>
              <a:rPr lang="ru-RU" sz="2000" b="1" dirty="0">
                <a:latin typeface="Times New Roman" panose="02020603050405020304" pitchFamily="18" charset="0"/>
                <a:cs typeface="Times New Roman" panose="02020603050405020304" pitchFamily="18" charset="0"/>
              </a:rPr>
              <a:t>» включен в Федеральный перечень приоритетных инвестиционных проектов в области освоения лесов.</a:t>
            </a:r>
            <a:endParaRPr lang="ru-RU" sz="2000" dirty="0">
              <a:latin typeface="Times New Roman" panose="02020603050405020304" pitchFamily="18" charset="0"/>
              <a:cs typeface="Times New Roman" panose="02020603050405020304" pitchFamily="18" charset="0"/>
            </a:endParaRPr>
          </a:p>
        </p:txBody>
      </p:sp>
      <p:pic>
        <p:nvPicPr>
          <p:cNvPr id="4" name="Picture 7" descr="герб"/>
          <p:cNvPicPr>
            <a:picLocks noChangeAspect="1" noChangeArrowheads="1"/>
          </p:cNvPicPr>
          <p:nvPr/>
        </p:nvPicPr>
        <p:blipFill>
          <a:blip r:embed="rId2"/>
          <a:srcRect/>
          <a:stretch>
            <a:fillRect/>
          </a:stretch>
        </p:blipFill>
        <p:spPr bwMode="auto">
          <a:xfrm>
            <a:off x="7819196" y="142852"/>
            <a:ext cx="1110496" cy="1357322"/>
          </a:xfrm>
          <a:prstGeom prst="rect">
            <a:avLst/>
          </a:prstGeom>
          <a:noFill/>
          <a:ln w="9525">
            <a:noFill/>
            <a:miter lim="800000"/>
            <a:headEnd/>
            <a:tailEnd/>
          </a:ln>
          <a:effectLst>
            <a:glow rad="228600">
              <a:schemeClr val="accent6">
                <a:satMod val="175000"/>
                <a:alpha val="40000"/>
              </a:schemeClr>
            </a:glow>
          </a:effectLst>
        </p:spPr>
      </p:pic>
      <p:pic>
        <p:nvPicPr>
          <p:cNvPr id="8" name="Рисунок 7" descr="У Коми появится новый социальный партнер">
            <a:hlinkClick r:id="rId3" tooltip="&quot;&quot;"/>
          </p:cNvPr>
          <p:cNvPicPr/>
          <p:nvPr/>
        </p:nvPicPr>
        <p:blipFill rotWithShape="1">
          <a:blip r:embed="rId4">
            <a:extLst>
              <a:ext uri="{28A0092B-C50C-407E-A947-70E740481C1C}">
                <a14:useLocalDpi xmlns:a14="http://schemas.microsoft.com/office/drawing/2010/main" xmlns="" val="0"/>
              </a:ext>
            </a:extLst>
          </a:blip>
          <a:srcRect t="42879" r="18668" b="11791"/>
          <a:stretch/>
        </p:blipFill>
        <p:spPr bwMode="auto">
          <a:xfrm>
            <a:off x="539552" y="2732901"/>
            <a:ext cx="7964958" cy="3977436"/>
          </a:xfrm>
          <a:prstGeom prst="rect">
            <a:avLst/>
          </a:prstGeom>
          <a:noFill/>
          <a:ln>
            <a:noFill/>
          </a:ln>
        </p:spPr>
      </p:pic>
    </p:spTree>
    <p:extLst>
      <p:ext uri="{BB962C8B-B14F-4D97-AF65-F5344CB8AC3E}">
        <p14:creationId xmlns:p14="http://schemas.microsoft.com/office/powerpoint/2010/main" xmlns="" val="20825027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Заголовок 1"/>
          <p:cNvSpPr>
            <a:spLocks noGrp="1"/>
          </p:cNvSpPr>
          <p:nvPr>
            <p:ph type="title"/>
          </p:nvPr>
        </p:nvSpPr>
        <p:spPr>
          <a:xfrm>
            <a:off x="457200" y="115888"/>
            <a:ext cx="8362950" cy="865187"/>
          </a:xfrm>
        </p:spPr>
        <p:txBody>
          <a:bodyPr/>
          <a:lstStyle/>
          <a:p>
            <a:pPr indent="457200" algn="just"/>
            <a:r>
              <a:rPr lang="ru-RU" sz="1400" dirty="0" smtClean="0"/>
              <a:t> </a:t>
            </a:r>
          </a:p>
        </p:txBody>
      </p:sp>
      <p:pic>
        <p:nvPicPr>
          <p:cNvPr id="9219" name="Picture 2"/>
          <p:cNvPicPr>
            <a:picLocks noChangeArrowheads="1"/>
          </p:cNvPicPr>
          <p:nvPr/>
        </p:nvPicPr>
        <p:blipFill>
          <a:blip r:embed="rId2"/>
          <a:srcRect/>
          <a:stretch>
            <a:fillRect/>
          </a:stretch>
        </p:blipFill>
        <p:spPr bwMode="auto">
          <a:xfrm>
            <a:off x="7380288" y="2349500"/>
            <a:ext cx="1619250" cy="1258888"/>
          </a:xfrm>
          <a:prstGeom prst="rect">
            <a:avLst/>
          </a:prstGeom>
          <a:noFill/>
          <a:ln w="9525">
            <a:solidFill>
              <a:schemeClr val="accent1"/>
            </a:solidFill>
            <a:miter lim="800000"/>
            <a:headEnd/>
            <a:tailEnd/>
          </a:ln>
        </p:spPr>
      </p:pic>
      <p:pic>
        <p:nvPicPr>
          <p:cNvPr id="9220" name="Рисунок 298" descr="Image result for honka interior"/>
          <p:cNvPicPr>
            <a:picLocks noChangeArrowheads="1"/>
          </p:cNvPicPr>
          <p:nvPr/>
        </p:nvPicPr>
        <p:blipFill>
          <a:blip r:embed="rId3"/>
          <a:srcRect/>
          <a:stretch>
            <a:fillRect/>
          </a:stretch>
        </p:blipFill>
        <p:spPr bwMode="auto">
          <a:xfrm>
            <a:off x="5724525" y="2349500"/>
            <a:ext cx="1619250" cy="1258888"/>
          </a:xfrm>
          <a:prstGeom prst="rect">
            <a:avLst/>
          </a:prstGeom>
          <a:noFill/>
          <a:ln w="9525">
            <a:solidFill>
              <a:schemeClr val="accent1"/>
            </a:solidFill>
            <a:miter lim="800000"/>
            <a:headEnd/>
            <a:tailEnd/>
          </a:ln>
        </p:spPr>
      </p:pic>
      <p:pic>
        <p:nvPicPr>
          <p:cNvPr id="9221" name="Рисунок 16" descr="IMG_7359.jpg"/>
          <p:cNvPicPr>
            <a:picLocks/>
          </p:cNvPicPr>
          <p:nvPr/>
        </p:nvPicPr>
        <p:blipFill>
          <a:blip r:embed="rId4"/>
          <a:srcRect/>
          <a:stretch>
            <a:fillRect/>
          </a:stretch>
        </p:blipFill>
        <p:spPr bwMode="auto">
          <a:xfrm>
            <a:off x="539750" y="3716338"/>
            <a:ext cx="1619250" cy="1260475"/>
          </a:xfrm>
          <a:prstGeom prst="rect">
            <a:avLst/>
          </a:prstGeom>
          <a:noFill/>
          <a:ln w="9525">
            <a:solidFill>
              <a:schemeClr val="accent1"/>
            </a:solidFill>
            <a:miter lim="800000"/>
            <a:headEnd/>
            <a:tailEnd/>
          </a:ln>
        </p:spPr>
      </p:pic>
      <p:pic>
        <p:nvPicPr>
          <p:cNvPr id="9222" name="Рисунок 18" descr="IMG_7372.jpg"/>
          <p:cNvPicPr>
            <a:picLocks/>
          </p:cNvPicPr>
          <p:nvPr/>
        </p:nvPicPr>
        <p:blipFill>
          <a:blip r:embed="rId5"/>
          <a:srcRect/>
          <a:stretch>
            <a:fillRect/>
          </a:stretch>
        </p:blipFill>
        <p:spPr bwMode="auto">
          <a:xfrm>
            <a:off x="2268538" y="3716338"/>
            <a:ext cx="1619250" cy="1260475"/>
          </a:xfrm>
          <a:prstGeom prst="rect">
            <a:avLst/>
          </a:prstGeom>
          <a:noFill/>
          <a:ln w="9525">
            <a:solidFill>
              <a:schemeClr val="accent1"/>
            </a:solidFill>
            <a:miter lim="800000"/>
            <a:headEnd/>
            <a:tailEnd/>
          </a:ln>
        </p:spPr>
      </p:pic>
      <p:pic>
        <p:nvPicPr>
          <p:cNvPr id="9223" name="Рисунок 28" descr="IMG_7373.jpg"/>
          <p:cNvPicPr>
            <a:picLocks/>
          </p:cNvPicPr>
          <p:nvPr/>
        </p:nvPicPr>
        <p:blipFill>
          <a:blip r:embed="rId6"/>
          <a:srcRect l="6107" r="3853"/>
          <a:stretch>
            <a:fillRect/>
          </a:stretch>
        </p:blipFill>
        <p:spPr bwMode="auto">
          <a:xfrm>
            <a:off x="2268538" y="2349500"/>
            <a:ext cx="1619250" cy="1258888"/>
          </a:xfrm>
          <a:prstGeom prst="rect">
            <a:avLst/>
          </a:prstGeom>
          <a:noFill/>
          <a:ln w="9525">
            <a:solidFill>
              <a:schemeClr val="accent1"/>
            </a:solidFill>
            <a:miter lim="800000"/>
            <a:headEnd/>
            <a:tailEnd/>
          </a:ln>
        </p:spPr>
      </p:pic>
      <p:pic>
        <p:nvPicPr>
          <p:cNvPr id="9224" name="Рисунок 28" descr="IMG_7403.jpg"/>
          <p:cNvPicPr>
            <a:picLocks/>
          </p:cNvPicPr>
          <p:nvPr/>
        </p:nvPicPr>
        <p:blipFill>
          <a:blip r:embed="rId7"/>
          <a:srcRect l="10277" t="12654" r="6482" b="16743"/>
          <a:stretch>
            <a:fillRect/>
          </a:stretch>
        </p:blipFill>
        <p:spPr bwMode="auto">
          <a:xfrm>
            <a:off x="3995738" y="2349500"/>
            <a:ext cx="1620837" cy="1258888"/>
          </a:xfrm>
          <a:prstGeom prst="rect">
            <a:avLst/>
          </a:prstGeom>
          <a:noFill/>
          <a:ln w="9525">
            <a:solidFill>
              <a:schemeClr val="accent1"/>
            </a:solidFill>
            <a:miter lim="800000"/>
            <a:headEnd/>
            <a:tailEnd/>
          </a:ln>
        </p:spPr>
      </p:pic>
      <p:pic>
        <p:nvPicPr>
          <p:cNvPr id="9225" name="Рисунок 30" descr="IMG_7393.jpg"/>
          <p:cNvPicPr>
            <a:picLocks/>
          </p:cNvPicPr>
          <p:nvPr/>
        </p:nvPicPr>
        <p:blipFill>
          <a:blip r:embed="rId8"/>
          <a:srcRect l="10416" t="8842" r="3571" b="10606"/>
          <a:stretch>
            <a:fillRect/>
          </a:stretch>
        </p:blipFill>
        <p:spPr bwMode="auto">
          <a:xfrm>
            <a:off x="3995738" y="3716338"/>
            <a:ext cx="1620837" cy="1260475"/>
          </a:xfrm>
          <a:prstGeom prst="rect">
            <a:avLst/>
          </a:prstGeom>
          <a:noFill/>
          <a:ln w="9525">
            <a:solidFill>
              <a:schemeClr val="accent1"/>
            </a:solidFill>
            <a:miter lim="800000"/>
            <a:headEnd/>
            <a:tailEnd/>
          </a:ln>
        </p:spPr>
      </p:pic>
      <p:pic>
        <p:nvPicPr>
          <p:cNvPr id="9226" name="Picture 5" descr="http://www.angara-forest.ru/upload/iblock/19e/19ede9530d245e9323b5c70d44ef0008.jpg"/>
          <p:cNvPicPr>
            <a:picLocks noChangeArrowheads="1"/>
          </p:cNvPicPr>
          <p:nvPr/>
        </p:nvPicPr>
        <p:blipFill>
          <a:blip r:embed="rId9" cstate="print"/>
          <a:srcRect/>
          <a:stretch>
            <a:fillRect/>
          </a:stretch>
        </p:blipFill>
        <p:spPr bwMode="auto">
          <a:xfrm>
            <a:off x="5724525" y="3716338"/>
            <a:ext cx="1619250" cy="1260475"/>
          </a:xfrm>
          <a:prstGeom prst="rect">
            <a:avLst/>
          </a:prstGeom>
          <a:noFill/>
          <a:ln w="9525">
            <a:solidFill>
              <a:schemeClr val="accent1"/>
            </a:solidFill>
            <a:miter lim="800000"/>
            <a:headEnd/>
            <a:tailEnd/>
          </a:ln>
        </p:spPr>
      </p:pic>
      <p:pic>
        <p:nvPicPr>
          <p:cNvPr id="9227" name="Picture 7" descr="http://www.angara-forest.ru/upload/iblock/eeb/eeb8cf4da76757d1fa11b62e606a6467.jpg"/>
          <p:cNvPicPr>
            <a:picLocks noChangeArrowheads="1"/>
          </p:cNvPicPr>
          <p:nvPr/>
        </p:nvPicPr>
        <p:blipFill>
          <a:blip r:embed="rId10" cstate="print"/>
          <a:srcRect/>
          <a:stretch>
            <a:fillRect/>
          </a:stretch>
        </p:blipFill>
        <p:spPr bwMode="auto">
          <a:xfrm>
            <a:off x="7380288" y="3716338"/>
            <a:ext cx="1619250" cy="1260475"/>
          </a:xfrm>
          <a:prstGeom prst="rect">
            <a:avLst/>
          </a:prstGeom>
          <a:noFill/>
          <a:ln w="9525">
            <a:solidFill>
              <a:schemeClr val="accent1"/>
            </a:solidFill>
            <a:miter lim="800000"/>
            <a:headEnd/>
            <a:tailEnd/>
          </a:ln>
        </p:spPr>
      </p:pic>
      <p:pic>
        <p:nvPicPr>
          <p:cNvPr id="9228" name="Рисунок 12" descr="IMG_7360.jpg"/>
          <p:cNvPicPr>
            <a:picLocks/>
          </p:cNvPicPr>
          <p:nvPr/>
        </p:nvPicPr>
        <p:blipFill>
          <a:blip r:embed="rId11"/>
          <a:srcRect/>
          <a:stretch>
            <a:fillRect/>
          </a:stretch>
        </p:blipFill>
        <p:spPr bwMode="auto">
          <a:xfrm>
            <a:off x="539750" y="981075"/>
            <a:ext cx="1619250" cy="1258888"/>
          </a:xfrm>
          <a:prstGeom prst="rect">
            <a:avLst/>
          </a:prstGeom>
          <a:noFill/>
          <a:ln w="9525">
            <a:solidFill>
              <a:schemeClr val="accent1"/>
            </a:solidFill>
            <a:miter lim="800000"/>
            <a:headEnd/>
            <a:tailEnd/>
          </a:ln>
        </p:spPr>
      </p:pic>
      <p:pic>
        <p:nvPicPr>
          <p:cNvPr id="9229" name="Picture 4" descr="http://angara-forest.ru/upload/iblock/b61/b61d6730cdf64ddbec45835b61574c90.jpg"/>
          <p:cNvPicPr>
            <a:picLocks noChangeArrowheads="1"/>
          </p:cNvPicPr>
          <p:nvPr/>
        </p:nvPicPr>
        <p:blipFill>
          <a:blip r:embed="rId12"/>
          <a:srcRect/>
          <a:stretch>
            <a:fillRect/>
          </a:stretch>
        </p:blipFill>
        <p:spPr bwMode="auto">
          <a:xfrm>
            <a:off x="7380288" y="981075"/>
            <a:ext cx="1619250" cy="1258888"/>
          </a:xfrm>
          <a:prstGeom prst="rect">
            <a:avLst/>
          </a:prstGeom>
          <a:noFill/>
          <a:ln w="9525">
            <a:solidFill>
              <a:schemeClr val="accent1"/>
            </a:solidFill>
            <a:miter lim="800000"/>
            <a:headEnd/>
            <a:tailEnd/>
          </a:ln>
        </p:spPr>
      </p:pic>
      <p:pic>
        <p:nvPicPr>
          <p:cNvPr id="9230" name="Рисунок 16" descr="IMG_7390.jpg"/>
          <p:cNvPicPr>
            <a:picLocks/>
          </p:cNvPicPr>
          <p:nvPr/>
        </p:nvPicPr>
        <p:blipFill>
          <a:blip r:embed="rId13"/>
          <a:srcRect/>
          <a:stretch>
            <a:fillRect/>
          </a:stretch>
        </p:blipFill>
        <p:spPr bwMode="auto">
          <a:xfrm>
            <a:off x="2268538" y="981075"/>
            <a:ext cx="1619250" cy="1258888"/>
          </a:xfrm>
          <a:prstGeom prst="rect">
            <a:avLst/>
          </a:prstGeom>
          <a:noFill/>
          <a:ln w="9525">
            <a:solidFill>
              <a:schemeClr val="accent1"/>
            </a:solidFill>
            <a:miter lim="800000"/>
            <a:headEnd/>
            <a:tailEnd/>
          </a:ln>
        </p:spPr>
      </p:pic>
      <p:pic>
        <p:nvPicPr>
          <p:cNvPr id="9231" name="Рисунок 34" descr="IMG_7348.jpg"/>
          <p:cNvPicPr>
            <a:picLocks/>
          </p:cNvPicPr>
          <p:nvPr/>
        </p:nvPicPr>
        <p:blipFill>
          <a:blip r:embed="rId14"/>
          <a:srcRect l="5421" t="9731" r="4362" b="16786"/>
          <a:stretch>
            <a:fillRect/>
          </a:stretch>
        </p:blipFill>
        <p:spPr bwMode="auto">
          <a:xfrm>
            <a:off x="3995738" y="981075"/>
            <a:ext cx="1620837" cy="1258888"/>
          </a:xfrm>
          <a:prstGeom prst="rect">
            <a:avLst/>
          </a:prstGeom>
          <a:noFill/>
          <a:ln w="9525">
            <a:solidFill>
              <a:schemeClr val="accent1"/>
            </a:solidFill>
            <a:miter lim="800000"/>
            <a:headEnd/>
            <a:tailEnd/>
          </a:ln>
        </p:spPr>
      </p:pic>
      <p:pic>
        <p:nvPicPr>
          <p:cNvPr id="9232" name="Picture 2" descr="C:\Users\Aytemirova\Desktop\инф для рекламы\Фото\фото Двери\IMG_9777.jpg"/>
          <p:cNvPicPr>
            <a:picLocks noChangeArrowheads="1"/>
          </p:cNvPicPr>
          <p:nvPr/>
        </p:nvPicPr>
        <p:blipFill>
          <a:blip r:embed="rId15"/>
          <a:srcRect l="27596" t="2078" r="29865" b="2600"/>
          <a:stretch>
            <a:fillRect/>
          </a:stretch>
        </p:blipFill>
        <p:spPr bwMode="auto">
          <a:xfrm>
            <a:off x="4643438" y="5084763"/>
            <a:ext cx="576262" cy="1343025"/>
          </a:xfrm>
          <a:prstGeom prst="rect">
            <a:avLst/>
          </a:prstGeom>
          <a:noFill/>
          <a:ln w="12700">
            <a:noFill/>
            <a:miter lim="800000"/>
            <a:headEnd/>
            <a:tailEnd/>
          </a:ln>
        </p:spPr>
      </p:pic>
      <p:pic>
        <p:nvPicPr>
          <p:cNvPr id="9233" name="Picture 1"/>
          <p:cNvPicPr>
            <a:picLocks noChangeAspect="1" noChangeArrowheads="1"/>
          </p:cNvPicPr>
          <p:nvPr/>
        </p:nvPicPr>
        <p:blipFill>
          <a:blip r:embed="rId16" cstate="print"/>
          <a:srcRect/>
          <a:stretch>
            <a:fillRect/>
          </a:stretch>
        </p:blipFill>
        <p:spPr bwMode="auto">
          <a:xfrm>
            <a:off x="3995738" y="5084763"/>
            <a:ext cx="576262" cy="1344612"/>
          </a:xfrm>
          <a:prstGeom prst="rect">
            <a:avLst/>
          </a:prstGeom>
          <a:noFill/>
          <a:ln w="9525">
            <a:noFill/>
            <a:miter lim="800000"/>
            <a:headEnd/>
            <a:tailEnd/>
          </a:ln>
        </p:spPr>
      </p:pic>
      <p:pic>
        <p:nvPicPr>
          <p:cNvPr id="9234" name="Рисунок 893" descr="Картинки по запросу лиственница бассейн терраса"/>
          <p:cNvPicPr>
            <a:picLocks noChangeArrowheads="1"/>
          </p:cNvPicPr>
          <p:nvPr/>
        </p:nvPicPr>
        <p:blipFill>
          <a:blip r:embed="rId17"/>
          <a:srcRect/>
          <a:stretch>
            <a:fillRect/>
          </a:stretch>
        </p:blipFill>
        <p:spPr bwMode="auto">
          <a:xfrm>
            <a:off x="5724525" y="981075"/>
            <a:ext cx="1619250" cy="1258888"/>
          </a:xfrm>
          <a:prstGeom prst="rect">
            <a:avLst/>
          </a:prstGeom>
          <a:noFill/>
          <a:ln w="9525">
            <a:solidFill>
              <a:schemeClr val="accent1"/>
            </a:solidFill>
            <a:miter lim="800000"/>
            <a:headEnd/>
            <a:tailEnd/>
          </a:ln>
        </p:spPr>
      </p:pic>
      <p:pic>
        <p:nvPicPr>
          <p:cNvPr id="9235" name="Picture 4"/>
          <p:cNvPicPr>
            <a:picLocks noChangeArrowheads="1"/>
          </p:cNvPicPr>
          <p:nvPr/>
        </p:nvPicPr>
        <p:blipFill>
          <a:blip r:embed="rId18"/>
          <a:srcRect/>
          <a:stretch>
            <a:fillRect/>
          </a:stretch>
        </p:blipFill>
        <p:spPr bwMode="auto">
          <a:xfrm>
            <a:off x="539750" y="5084763"/>
            <a:ext cx="1619250" cy="1260475"/>
          </a:xfrm>
          <a:prstGeom prst="rect">
            <a:avLst/>
          </a:prstGeom>
          <a:noFill/>
          <a:ln w="9525">
            <a:solidFill>
              <a:schemeClr val="accent1"/>
            </a:solidFill>
            <a:miter lim="800000"/>
            <a:headEnd/>
            <a:tailEnd/>
          </a:ln>
        </p:spPr>
      </p:pic>
      <p:pic>
        <p:nvPicPr>
          <p:cNvPr id="9236" name="Picture 5"/>
          <p:cNvPicPr>
            <a:picLocks noChangeArrowheads="1"/>
          </p:cNvPicPr>
          <p:nvPr/>
        </p:nvPicPr>
        <p:blipFill>
          <a:blip r:embed="rId19"/>
          <a:srcRect/>
          <a:stretch>
            <a:fillRect/>
          </a:stretch>
        </p:blipFill>
        <p:spPr bwMode="auto">
          <a:xfrm>
            <a:off x="539750" y="2349500"/>
            <a:ext cx="1619250" cy="1258888"/>
          </a:xfrm>
          <a:prstGeom prst="rect">
            <a:avLst/>
          </a:prstGeom>
          <a:noFill/>
          <a:ln w="9525">
            <a:solidFill>
              <a:schemeClr val="accent1"/>
            </a:solidFill>
            <a:miter lim="800000"/>
            <a:headEnd/>
            <a:tailEnd/>
          </a:ln>
        </p:spPr>
      </p:pic>
      <p:pic>
        <p:nvPicPr>
          <p:cNvPr id="9237" name="Picture 3"/>
          <p:cNvPicPr>
            <a:picLocks noChangeArrowheads="1"/>
          </p:cNvPicPr>
          <p:nvPr/>
        </p:nvPicPr>
        <p:blipFill>
          <a:blip r:embed="rId20"/>
          <a:srcRect/>
          <a:stretch>
            <a:fillRect/>
          </a:stretch>
        </p:blipFill>
        <p:spPr bwMode="auto">
          <a:xfrm>
            <a:off x="2268538" y="5084763"/>
            <a:ext cx="1619250" cy="1260475"/>
          </a:xfrm>
          <a:prstGeom prst="rect">
            <a:avLst/>
          </a:prstGeom>
          <a:noFill/>
          <a:ln w="9525">
            <a:solidFill>
              <a:schemeClr val="accent1"/>
            </a:solidFill>
            <a:miter lim="800000"/>
            <a:headEnd/>
            <a:tailEnd/>
          </a:ln>
        </p:spPr>
      </p:pic>
      <p:sp>
        <p:nvSpPr>
          <p:cNvPr id="9238" name="object 19"/>
          <p:cNvSpPr>
            <a:spLocks noChangeArrowheads="1"/>
          </p:cNvSpPr>
          <p:nvPr/>
        </p:nvSpPr>
        <p:spPr bwMode="auto">
          <a:xfrm>
            <a:off x="5219700" y="5013325"/>
            <a:ext cx="792163" cy="1439863"/>
          </a:xfrm>
          <a:prstGeom prst="rect">
            <a:avLst/>
          </a:prstGeom>
          <a:blipFill dpi="0" rotWithShape="1">
            <a:blip r:embed="rId21"/>
            <a:srcRect/>
            <a:stretch>
              <a:fillRect/>
            </a:stretch>
          </a:blipFill>
          <a:ln w="9525">
            <a:noFill/>
            <a:miter lim="800000"/>
            <a:headEnd/>
            <a:tailEnd/>
          </a:ln>
        </p:spPr>
        <p:txBody>
          <a:bodyPr lIns="0" tIns="0" rIns="0" bIns="0"/>
          <a:lstStyle/>
          <a:p>
            <a:endParaRPr lang="ru-RU">
              <a:latin typeface="Calibri" pitchFamily="34" charset="0"/>
            </a:endParaRPr>
          </a:p>
        </p:txBody>
      </p:sp>
      <p:sp>
        <p:nvSpPr>
          <p:cNvPr id="9239" name="object 2"/>
          <p:cNvSpPr>
            <a:spLocks noChangeArrowheads="1"/>
          </p:cNvSpPr>
          <p:nvPr/>
        </p:nvSpPr>
        <p:spPr bwMode="auto">
          <a:xfrm>
            <a:off x="5940425" y="5013325"/>
            <a:ext cx="719138" cy="1425575"/>
          </a:xfrm>
          <a:prstGeom prst="rect">
            <a:avLst/>
          </a:prstGeom>
          <a:blipFill dpi="0" rotWithShape="1">
            <a:blip r:embed="rId22"/>
            <a:srcRect/>
            <a:stretch>
              <a:fillRect/>
            </a:stretch>
          </a:blipFill>
          <a:ln w="9525">
            <a:noFill/>
            <a:miter lim="800000"/>
            <a:headEnd/>
            <a:tailEnd/>
          </a:ln>
        </p:spPr>
        <p:txBody>
          <a:bodyPr lIns="0" tIns="0" rIns="0" bIns="0"/>
          <a:lstStyle/>
          <a:p>
            <a:endParaRPr lang="ru-RU">
              <a:latin typeface="Calibri" pitchFamily="34" charset="0"/>
            </a:endParaRPr>
          </a:p>
        </p:txBody>
      </p:sp>
      <p:sp>
        <p:nvSpPr>
          <p:cNvPr id="9240" name="object 2"/>
          <p:cNvSpPr>
            <a:spLocks noChangeArrowheads="1"/>
          </p:cNvSpPr>
          <p:nvPr/>
        </p:nvSpPr>
        <p:spPr bwMode="auto">
          <a:xfrm>
            <a:off x="6732588" y="5013325"/>
            <a:ext cx="2232025" cy="1368425"/>
          </a:xfrm>
          <a:prstGeom prst="rect">
            <a:avLst/>
          </a:prstGeom>
          <a:blipFill dpi="0" rotWithShape="1">
            <a:blip r:embed="rId23" cstate="print"/>
            <a:srcRect/>
            <a:stretch>
              <a:fillRect/>
            </a:stretch>
          </a:blipFill>
          <a:ln w="9525">
            <a:solidFill>
              <a:schemeClr val="accent1"/>
            </a:solidFill>
            <a:miter lim="800000"/>
            <a:headEnd/>
            <a:tailEnd/>
          </a:ln>
        </p:spPr>
        <p:txBody>
          <a:bodyPr lIns="0" tIns="0" rIns="0" bIns="0"/>
          <a:lstStyle/>
          <a:p>
            <a:endParaRPr lang="ru-RU">
              <a:latin typeface="Calibri" pitchFamily="34" charset="0"/>
            </a:endParaRPr>
          </a:p>
        </p:txBody>
      </p:sp>
      <p:sp>
        <p:nvSpPr>
          <p:cNvPr id="37" name="Прямоугольник 36"/>
          <p:cNvSpPr/>
          <p:nvPr/>
        </p:nvSpPr>
        <p:spPr>
          <a:xfrm>
            <a:off x="-36513" y="6524625"/>
            <a:ext cx="9180513" cy="73025"/>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anchor="ctr"/>
          <a:lstStyle/>
          <a:p>
            <a:pPr algn="ctr" defTabSz="914321" fontAlgn="auto">
              <a:spcBef>
                <a:spcPts val="0"/>
              </a:spcBef>
              <a:spcAft>
                <a:spcPts val="0"/>
              </a:spcAft>
              <a:defRPr/>
            </a:pPr>
            <a:endParaRPr lang="uk-UA"/>
          </a:p>
        </p:txBody>
      </p:sp>
      <p:sp>
        <p:nvSpPr>
          <p:cNvPr id="26" name="Прямоугольник 25"/>
          <p:cNvSpPr/>
          <p:nvPr/>
        </p:nvSpPr>
        <p:spPr>
          <a:xfrm>
            <a:off x="285688" y="0"/>
            <a:ext cx="8858312" cy="830997"/>
          </a:xfrm>
          <a:prstGeom prst="rect">
            <a:avLst/>
          </a:prstGeom>
        </p:spPr>
        <p:txBody>
          <a:bodyPr wrap="square">
            <a:spAutoFit/>
          </a:bodyPr>
          <a:lstStyle/>
          <a:p>
            <a:r>
              <a:rPr lang="ru-RU" sz="1600" b="1" dirty="0" smtClean="0"/>
              <a:t>Основными видами продукции Компании являются: </a:t>
            </a:r>
            <a:r>
              <a:rPr lang="ru-RU" sz="1600" b="1" u="sng" dirty="0" smtClean="0"/>
              <a:t>профильные изделия</a:t>
            </a:r>
            <a:r>
              <a:rPr lang="ru-RU" sz="1600" b="1" dirty="0" smtClean="0"/>
              <a:t> </a:t>
            </a:r>
            <a:r>
              <a:rPr lang="ru-RU" sz="1600" b="1" dirty="0"/>
              <a:t>4-х видов сечений (</a:t>
            </a:r>
            <a:r>
              <a:rPr lang="ru-RU" sz="1600" b="1" dirty="0" err="1" smtClean="0"/>
              <a:t>евровагонка</a:t>
            </a:r>
            <a:r>
              <a:rPr lang="ru-RU" sz="1600" b="1" dirty="0" smtClean="0"/>
              <a:t>, доска пола, </a:t>
            </a:r>
            <a:r>
              <a:rPr lang="ru-RU" sz="1600" b="1" dirty="0"/>
              <a:t>имитация </a:t>
            </a:r>
            <a:r>
              <a:rPr lang="ru-RU" sz="1600" b="1" dirty="0" smtClean="0"/>
              <a:t>бруса, </a:t>
            </a:r>
            <a:r>
              <a:rPr lang="ru-RU" sz="1600" b="1" dirty="0" err="1" smtClean="0"/>
              <a:t>блокхаус</a:t>
            </a:r>
            <a:r>
              <a:rPr lang="ru-RU" sz="1600" b="1" dirty="0" smtClean="0"/>
              <a:t>); </a:t>
            </a:r>
            <a:r>
              <a:rPr lang="ru-RU" sz="1600" b="1" u="sng" dirty="0" smtClean="0"/>
              <a:t>строганная </a:t>
            </a:r>
            <a:r>
              <a:rPr lang="ru-RU" sz="1600" b="1" u="sng" dirty="0" err="1" smtClean="0"/>
              <a:t>погонажная</a:t>
            </a:r>
            <a:r>
              <a:rPr lang="ru-RU" sz="1600" b="1" u="sng" dirty="0" smtClean="0"/>
              <a:t> продукция</a:t>
            </a:r>
            <a:r>
              <a:rPr lang="ru-RU" sz="1600" b="1" dirty="0" smtClean="0"/>
              <a:t> (наличники, уголки и плинтусы); строганные доска и брусок различных сечений</a:t>
            </a:r>
            <a:endParaRPr lang="ru-RU" sz="1600" dirty="0"/>
          </a:p>
        </p:txBody>
      </p:sp>
    </p:spTree>
    <p:extLst>
      <p:ext uri="{BB962C8B-B14F-4D97-AF65-F5344CB8AC3E}">
        <p14:creationId xmlns:p14="http://schemas.microsoft.com/office/powerpoint/2010/main" xmlns="" val="29806220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Содержимое 4" descr="Mondi_rgb.jpg"/>
          <p:cNvPicPr>
            <a:picLocks noChangeAspect="1"/>
          </p:cNvPicPr>
          <p:nvPr/>
        </p:nvPicPr>
        <p:blipFill rotWithShape="1">
          <a:blip r:embed="rId3" cstate="print"/>
          <a:srcRect b="19287"/>
          <a:stretch/>
        </p:blipFill>
        <p:spPr>
          <a:xfrm>
            <a:off x="4144486" y="1500174"/>
            <a:ext cx="1518235" cy="919157"/>
          </a:xfrm>
          <a:prstGeom prst="rect">
            <a:avLst/>
          </a:prstGeom>
          <a:ln>
            <a:solidFill>
              <a:schemeClr val="accent6">
                <a:lumMod val="50000"/>
              </a:schemeClr>
            </a:solidFill>
          </a:ln>
          <a:effectLst/>
        </p:spPr>
      </p:pic>
      <p:pic>
        <p:nvPicPr>
          <p:cNvPr id="4" name="Содержимое 3" descr="BOB_5069.jpg">
            <a:hlinkClick r:id="rId4" tooltip="&quot;&quot;"/>
          </p:cNvPr>
          <p:cNvPicPr>
            <a:picLocks noGrp="1"/>
          </p:cNvPicPr>
          <p:nvPr>
            <p:ph idx="1"/>
          </p:nvPr>
        </p:nvPicPr>
        <p:blipFill rotWithShape="1">
          <a:blip r:embed="rId5"/>
          <a:srcRect t="18605" r="12992" b="6977"/>
          <a:stretch/>
        </p:blipFill>
        <p:spPr bwMode="auto">
          <a:xfrm>
            <a:off x="5788650" y="1508558"/>
            <a:ext cx="3164979" cy="2286016"/>
          </a:xfrm>
          <a:prstGeom prst="rect">
            <a:avLst/>
          </a:prstGeom>
          <a:noFill/>
          <a:ln w="9525">
            <a:noFill/>
            <a:miter lim="800000"/>
            <a:headEnd/>
            <a:tailEnd/>
          </a:ln>
        </p:spPr>
      </p:pic>
      <p:sp>
        <p:nvSpPr>
          <p:cNvPr id="2" name="Заголовок 1"/>
          <p:cNvSpPr>
            <a:spLocks noGrp="1"/>
          </p:cNvSpPr>
          <p:nvPr>
            <p:ph type="title"/>
          </p:nvPr>
        </p:nvSpPr>
        <p:spPr>
          <a:xfrm>
            <a:off x="251520" y="142852"/>
            <a:ext cx="7072362" cy="1143000"/>
          </a:xfrm>
        </p:spPr>
        <p:txBody>
          <a:bodyPr>
            <a:normAutofit fontScale="90000"/>
          </a:bodyPr>
          <a:lstStyle/>
          <a:p>
            <a:pPr lvl="0" fontAlgn="base">
              <a:spcAft>
                <a:spcPct val="0"/>
              </a:spcAft>
            </a:pPr>
            <a:r>
              <a:rPr lang="ru-RU" sz="2900" b="1" dirty="0" smtClean="0">
                <a:latin typeface="Times New Roman" pitchFamily="18" charset="0"/>
                <a:ea typeface="Calibri" pitchFamily="34" charset="0"/>
                <a:cs typeface="Times New Roman" pitchFamily="18" charset="0"/>
              </a:rPr>
              <a:t>«Создание высокотехнологичной линии глубокой лесопереработки на </a:t>
            </a:r>
            <a:br>
              <a:rPr lang="ru-RU" sz="2900" b="1" dirty="0" smtClean="0">
                <a:latin typeface="Times New Roman" pitchFamily="18" charset="0"/>
                <a:ea typeface="Calibri" pitchFamily="34" charset="0"/>
                <a:cs typeface="Times New Roman" pitchFamily="18" charset="0"/>
              </a:rPr>
            </a:br>
            <a:r>
              <a:rPr lang="ru-RU" sz="2900" b="1" dirty="0" smtClean="0">
                <a:latin typeface="Times New Roman" pitchFamily="18" charset="0"/>
                <a:ea typeface="Calibri" pitchFamily="34" charset="0"/>
                <a:cs typeface="Times New Roman" pitchFamily="18" charset="0"/>
              </a:rPr>
              <a:t>территории </a:t>
            </a:r>
            <a:r>
              <a:rPr lang="ru-RU" sz="2900" b="1" dirty="0" err="1" smtClean="0">
                <a:latin typeface="Times New Roman" pitchFamily="18" charset="0"/>
                <a:ea typeface="Calibri" pitchFamily="34" charset="0"/>
                <a:cs typeface="Times New Roman" pitchFamily="18" charset="0"/>
              </a:rPr>
              <a:t>Усть-Куломского</a:t>
            </a:r>
            <a:r>
              <a:rPr lang="ru-RU" sz="2900" b="1" dirty="0" smtClean="0">
                <a:latin typeface="Times New Roman" pitchFamily="18" charset="0"/>
                <a:ea typeface="Calibri" pitchFamily="34" charset="0"/>
                <a:cs typeface="Times New Roman" pitchFamily="18" charset="0"/>
              </a:rPr>
              <a:t> района»</a:t>
            </a:r>
            <a:endParaRPr lang="ru-RU" sz="3200" b="1" dirty="0" smtClean="0">
              <a:latin typeface="Times New Roman" pitchFamily="18" charset="0"/>
              <a:ea typeface="Calibri" pitchFamily="34" charset="0"/>
              <a:cs typeface="Times New Roman" pitchFamily="18" charset="0"/>
            </a:endParaRPr>
          </a:p>
        </p:txBody>
      </p:sp>
      <p:pic>
        <p:nvPicPr>
          <p:cNvPr id="5" name="Picture 7" descr="герб"/>
          <p:cNvPicPr>
            <a:picLocks noChangeAspect="1" noChangeArrowheads="1"/>
          </p:cNvPicPr>
          <p:nvPr/>
        </p:nvPicPr>
        <p:blipFill>
          <a:blip r:embed="rId6"/>
          <a:srcRect/>
          <a:stretch>
            <a:fillRect/>
          </a:stretch>
        </p:blipFill>
        <p:spPr bwMode="auto">
          <a:xfrm>
            <a:off x="7819196" y="142852"/>
            <a:ext cx="1110496" cy="1357322"/>
          </a:xfrm>
          <a:prstGeom prst="rect">
            <a:avLst/>
          </a:prstGeom>
          <a:noFill/>
          <a:ln w="9525">
            <a:noFill/>
            <a:miter lim="800000"/>
            <a:headEnd/>
            <a:tailEnd/>
          </a:ln>
          <a:effectLst>
            <a:glow rad="228600">
              <a:schemeClr val="accent6">
                <a:satMod val="175000"/>
                <a:alpha val="40000"/>
              </a:schemeClr>
            </a:glow>
          </a:effectLst>
        </p:spPr>
      </p:pic>
      <p:pic>
        <p:nvPicPr>
          <p:cNvPr id="6" name="Picture 4" descr="C:\Users\User\Desktop\Любовь\Фото\Пилорама\DSC_1117.JPG"/>
          <p:cNvPicPr>
            <a:picLocks noChangeAspect="1" noChangeArrowheads="1"/>
          </p:cNvPicPr>
          <p:nvPr/>
        </p:nvPicPr>
        <p:blipFill rotWithShape="1">
          <a:blip r:embed="rId7" cstate="print"/>
          <a:srcRect t="31448" b="9803"/>
          <a:stretch/>
        </p:blipFill>
        <p:spPr bwMode="auto">
          <a:xfrm>
            <a:off x="251520" y="4077072"/>
            <a:ext cx="3888432" cy="2566637"/>
          </a:xfrm>
          <a:prstGeom prst="rect">
            <a:avLst/>
          </a:prstGeom>
          <a:ln>
            <a:noFill/>
          </a:ln>
          <a:effectLst>
            <a:outerShdw blurRad="292100" dist="139700" dir="2700000" algn="tl" rotWithShape="0">
              <a:srgbClr val="333333">
                <a:alpha val="65000"/>
              </a:srgbClr>
            </a:outerShdw>
          </a:effectLst>
        </p:spPr>
      </p:pic>
      <p:sp>
        <p:nvSpPr>
          <p:cNvPr id="10" name="TextBox 9"/>
          <p:cNvSpPr txBox="1"/>
          <p:nvPr/>
        </p:nvSpPr>
        <p:spPr>
          <a:xfrm>
            <a:off x="285720" y="1357298"/>
            <a:ext cx="4753545" cy="2862322"/>
          </a:xfrm>
          <a:prstGeom prst="rect">
            <a:avLst/>
          </a:prstGeom>
          <a:noFill/>
        </p:spPr>
        <p:txBody>
          <a:bodyPr wrap="none" rtlCol="0">
            <a:spAutoFit/>
          </a:bodyPr>
          <a:lstStyle/>
          <a:p>
            <a:r>
              <a:rPr lang="ru-RU" b="1" dirty="0" smtClean="0">
                <a:latin typeface="Times New Roman" panose="02020603050405020304" pitchFamily="18" charset="0"/>
                <a:cs typeface="Times New Roman" panose="02020603050405020304" pitchFamily="18" charset="0"/>
              </a:rPr>
              <a:t>Инициатор проекта – </a:t>
            </a:r>
          </a:p>
          <a:p>
            <a:r>
              <a:rPr lang="ru-RU" b="1" dirty="0">
                <a:latin typeface="Times New Roman" panose="02020603050405020304" pitchFamily="18" charset="0"/>
                <a:cs typeface="Times New Roman" panose="02020603050405020304" pitchFamily="18" charset="0"/>
              </a:rPr>
              <a:t>и</a:t>
            </a:r>
            <a:r>
              <a:rPr lang="ru-RU" b="1" dirty="0" smtClean="0">
                <a:latin typeface="Times New Roman" panose="02020603050405020304" pitchFamily="18" charset="0"/>
                <a:cs typeface="Times New Roman" panose="02020603050405020304" pitchFamily="18" charset="0"/>
              </a:rPr>
              <a:t>ндивидуальный предприниматель</a:t>
            </a:r>
          </a:p>
          <a:p>
            <a:r>
              <a:rPr lang="ru-RU" b="1" dirty="0" smtClean="0">
                <a:latin typeface="Times New Roman" panose="02020603050405020304" pitchFamily="18" charset="0"/>
                <a:cs typeface="Times New Roman" panose="02020603050405020304" pitchFamily="18" charset="0"/>
              </a:rPr>
              <a:t>Игнатов Н.Ю.</a:t>
            </a:r>
          </a:p>
          <a:p>
            <a:r>
              <a:rPr lang="ru-RU" b="1" dirty="0" smtClean="0">
                <a:latin typeface="Times New Roman" panose="02020603050405020304" pitchFamily="18" charset="0"/>
                <a:cs typeface="Times New Roman" panose="02020603050405020304" pitchFamily="18" charset="0"/>
              </a:rPr>
              <a:t>Стоимость проекта – 78,5 млн. руб.</a:t>
            </a:r>
          </a:p>
          <a:p>
            <a:r>
              <a:rPr lang="ru-RU" b="1" dirty="0" smtClean="0">
                <a:latin typeface="Times New Roman" panose="02020603050405020304" pitchFamily="18" charset="0"/>
                <a:cs typeface="Times New Roman" panose="02020603050405020304" pitchFamily="18" charset="0"/>
              </a:rPr>
              <a:t>Создано 30 рабочих мест</a:t>
            </a:r>
          </a:p>
          <a:p>
            <a:r>
              <a:rPr lang="ru-RU" b="1" dirty="0" smtClean="0">
                <a:latin typeface="Times New Roman" panose="02020603050405020304" pitchFamily="18" charset="0"/>
                <a:cs typeface="Times New Roman" panose="02020603050405020304" pitchFamily="18" charset="0"/>
              </a:rPr>
              <a:t>Финансовая поддержка в 2016-2017 годах –</a:t>
            </a:r>
          </a:p>
          <a:p>
            <a:r>
              <a:rPr lang="ru-RU" b="1" dirty="0" smtClean="0">
                <a:latin typeface="Times New Roman" panose="02020603050405020304" pitchFamily="18" charset="0"/>
                <a:cs typeface="Times New Roman" panose="02020603050405020304" pitchFamily="18" charset="0"/>
              </a:rPr>
              <a:t>3,7 млн. руб. </a:t>
            </a:r>
          </a:p>
          <a:p>
            <a:r>
              <a:rPr lang="ru-RU" b="1" dirty="0" smtClean="0">
                <a:latin typeface="Times New Roman" panose="02020603050405020304" pitchFamily="18" charset="0"/>
                <a:cs typeface="Times New Roman" panose="02020603050405020304" pitchFamily="18" charset="0"/>
              </a:rPr>
              <a:t>План производства определяется исходя из </a:t>
            </a:r>
          </a:p>
          <a:p>
            <a:r>
              <a:rPr lang="ru-RU" b="1" dirty="0" smtClean="0">
                <a:latin typeface="Times New Roman" panose="02020603050405020304" pitchFamily="18" charset="0"/>
                <a:cs typeface="Times New Roman" panose="02020603050405020304" pitchFamily="18" charset="0"/>
              </a:rPr>
              <a:t>расчетной лесосеки 20 тыс. куб.м. в год.</a:t>
            </a:r>
          </a:p>
          <a:p>
            <a:endParaRPr lang="ru-RU" b="1" dirty="0" smtClean="0">
              <a:latin typeface="Times New Roman" panose="02020603050405020304" pitchFamily="18" charset="0"/>
              <a:cs typeface="Times New Roman" panose="02020603050405020304" pitchFamily="18" charset="0"/>
            </a:endParaRPr>
          </a:p>
        </p:txBody>
      </p:sp>
      <p:pic>
        <p:nvPicPr>
          <p:cNvPr id="1026" name="Picture 2" descr="E:\ЦГОЕВА\Предприятия района\ИП Игнатов Н.Ю\DSC_0492_800x532.jpg"/>
          <p:cNvPicPr>
            <a:picLocks noChangeAspect="1" noChangeArrowheads="1"/>
          </p:cNvPicPr>
          <p:nvPr/>
        </p:nvPicPr>
        <p:blipFill rotWithShape="1">
          <a:blip r:embed="rId8">
            <a:extLst>
              <a:ext uri="{28A0092B-C50C-407E-A947-70E740481C1C}">
                <a14:useLocalDpi xmlns:a14="http://schemas.microsoft.com/office/drawing/2010/main" xmlns="" val="0"/>
              </a:ext>
            </a:extLst>
          </a:blip>
          <a:srcRect t="5914" b="16888"/>
          <a:stretch/>
        </p:blipFill>
        <p:spPr bwMode="auto">
          <a:xfrm>
            <a:off x="3571868" y="3929066"/>
            <a:ext cx="5375712" cy="2760337"/>
          </a:xfrm>
          <a:prstGeom prst="rect">
            <a:avLst/>
          </a:prstGeom>
          <a:noFill/>
          <a:extLst>
            <a:ext uri="{909E8E84-426E-40DD-AFC4-6F175D3DCCD1}">
              <a14:hiddenFill xmlns:a14="http://schemas.microsoft.com/office/drawing/2010/main" xmlns="">
                <a:solidFill>
                  <a:srgbClr val="FFFFFF"/>
                </a:solidFill>
              </a14:hiddenFill>
            </a:ext>
          </a:extLst>
        </p:spPr>
      </p:pic>
      <p:sp>
        <p:nvSpPr>
          <p:cNvPr id="3" name="TextBox 2"/>
          <p:cNvSpPr txBox="1"/>
          <p:nvPr/>
        </p:nvSpPr>
        <p:spPr>
          <a:xfrm>
            <a:off x="4288444" y="1438248"/>
            <a:ext cx="1427635" cy="307777"/>
          </a:xfrm>
          <a:prstGeom prst="rect">
            <a:avLst/>
          </a:prstGeom>
          <a:noFill/>
        </p:spPr>
        <p:txBody>
          <a:bodyPr wrap="none" rtlCol="0">
            <a:spAutoFit/>
          </a:bodyPr>
          <a:lstStyle/>
          <a:p>
            <a:r>
              <a:rPr lang="ru-RU" sz="1400" b="1" i="1" dirty="0" smtClean="0">
                <a:solidFill>
                  <a:schemeClr val="accent6">
                    <a:lumMod val="50000"/>
                  </a:schemeClr>
                </a:solidFill>
                <a:latin typeface="Times New Roman" panose="02020603050405020304" pitchFamily="18" charset="0"/>
                <a:cs typeface="Times New Roman" panose="02020603050405020304" pitchFamily="18" charset="0"/>
              </a:rPr>
              <a:t>При поддержке</a:t>
            </a:r>
            <a:endParaRPr lang="ru-RU" sz="1400" b="1" i="1" dirty="0">
              <a:solidFill>
                <a:schemeClr val="accent6">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4552192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p:nvPr/>
        </p:nvPicPr>
        <p:blipFill>
          <a:blip r:embed="rId3"/>
          <a:stretch>
            <a:fillRect/>
          </a:stretch>
        </p:blipFill>
        <p:spPr>
          <a:xfrm>
            <a:off x="2928926" y="1643050"/>
            <a:ext cx="3000396" cy="1928826"/>
          </a:xfrm>
          <a:prstGeom prst="rect">
            <a:avLst/>
          </a:prstGeom>
          <a:ln>
            <a:solidFill>
              <a:schemeClr val="tx2">
                <a:lumMod val="60000"/>
                <a:lumOff val="40000"/>
              </a:schemeClr>
            </a:solidFill>
          </a:ln>
        </p:spPr>
      </p:pic>
      <p:pic>
        <p:nvPicPr>
          <p:cNvPr id="6" name="Рисунок 5"/>
          <p:cNvPicPr/>
          <p:nvPr/>
        </p:nvPicPr>
        <p:blipFill>
          <a:blip r:embed="rId4"/>
          <a:stretch>
            <a:fillRect/>
          </a:stretch>
        </p:blipFill>
        <p:spPr>
          <a:xfrm>
            <a:off x="142844" y="1643050"/>
            <a:ext cx="2714644" cy="1928826"/>
          </a:xfrm>
          <a:prstGeom prst="rect">
            <a:avLst/>
          </a:prstGeom>
          <a:ln>
            <a:solidFill>
              <a:schemeClr val="accent1">
                <a:lumMod val="75000"/>
              </a:schemeClr>
            </a:solidFill>
          </a:ln>
        </p:spPr>
      </p:pic>
      <p:sp>
        <p:nvSpPr>
          <p:cNvPr id="1025" name="Rectangle 1"/>
          <p:cNvSpPr>
            <a:spLocks noChangeArrowheads="1"/>
          </p:cNvSpPr>
          <p:nvPr/>
        </p:nvSpPr>
        <p:spPr bwMode="auto">
          <a:xfrm>
            <a:off x="142844" y="0"/>
            <a:ext cx="7643898"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lang="ru-RU" sz="1200" b="1" dirty="0" smtClean="0">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lang="ru-RU" b="1" dirty="0" smtClean="0">
                <a:latin typeface="Times New Roman" panose="02020603050405020304" pitchFamily="18" charset="0"/>
                <a:cs typeface="Times New Roman" panose="02020603050405020304" pitchFamily="18" charset="0"/>
              </a:rPr>
              <a:t>Основной целью проекта является производство новых видов продукции – </a:t>
            </a:r>
            <a:r>
              <a:rPr lang="ru-RU" b="1" dirty="0" err="1" smtClean="0">
                <a:latin typeface="Times New Roman" panose="02020603050405020304" pitchFamily="18" charset="0"/>
                <a:cs typeface="Times New Roman" panose="02020603050405020304" pitchFamily="18" charset="0"/>
              </a:rPr>
              <a:t>погонажных</a:t>
            </a:r>
            <a:r>
              <a:rPr lang="ru-RU" b="1" dirty="0" smtClean="0">
                <a:latin typeface="Times New Roman" panose="02020603050405020304" pitchFamily="18" charset="0"/>
                <a:cs typeface="Times New Roman" panose="02020603050405020304" pitchFamily="18" charset="0"/>
              </a:rPr>
              <a:t> изделий (</a:t>
            </a:r>
            <a:r>
              <a:rPr lang="ru-RU" b="1" dirty="0" err="1" smtClean="0">
                <a:latin typeface="Times New Roman" panose="02020603050405020304" pitchFamily="18" charset="0"/>
                <a:cs typeface="Times New Roman" panose="02020603050405020304" pitchFamily="18" charset="0"/>
              </a:rPr>
              <a:t>вагонка</a:t>
            </a:r>
            <a:r>
              <a:rPr lang="ru-RU" b="1" dirty="0" smtClean="0">
                <a:latin typeface="Times New Roman" panose="02020603050405020304" pitchFamily="18" charset="0"/>
                <a:cs typeface="Times New Roman" panose="02020603050405020304" pitchFamily="18" charset="0"/>
              </a:rPr>
              <a:t>, </a:t>
            </a:r>
            <a:r>
              <a:rPr lang="ru-RU" b="1" dirty="0" err="1" smtClean="0">
                <a:latin typeface="Times New Roman" panose="02020603050405020304" pitchFamily="18" charset="0"/>
                <a:cs typeface="Times New Roman" panose="02020603050405020304" pitchFamily="18" charset="0"/>
              </a:rPr>
              <a:t>блокхаус</a:t>
            </a:r>
            <a:r>
              <a:rPr lang="ru-RU" b="1" dirty="0" smtClean="0">
                <a:latin typeface="Times New Roman" panose="02020603050405020304" pitchFamily="18" charset="0"/>
                <a:cs typeface="Times New Roman" panose="02020603050405020304" pitchFamily="18" charset="0"/>
              </a:rPr>
              <a:t>, брусок, наличник, плинтус, имитация бруса, </a:t>
            </a:r>
          </a:p>
          <a:p>
            <a:pPr marL="0" marR="0" lvl="0" indent="0" algn="ctr" defTabSz="914400" rtl="0" eaLnBrk="1" fontAlgn="base" latinLnBrk="0" hangingPunct="1">
              <a:lnSpc>
                <a:spcPct val="100000"/>
              </a:lnSpc>
              <a:spcBef>
                <a:spcPct val="0"/>
              </a:spcBef>
              <a:spcAft>
                <a:spcPct val="0"/>
              </a:spcAft>
              <a:buClrTx/>
              <a:buSzTx/>
              <a:buFontTx/>
              <a:buNone/>
              <a:tabLst/>
            </a:pPr>
            <a:r>
              <a:rPr lang="ru-RU" b="1" dirty="0" smtClean="0">
                <a:latin typeface="Times New Roman" panose="02020603050405020304" pitchFamily="18" charset="0"/>
                <a:cs typeface="Times New Roman" panose="02020603050405020304" pitchFamily="18" charset="0"/>
              </a:rPr>
              <a:t>половая доска, доска сухая строганная и пр.)</a:t>
            </a:r>
            <a:endParaRPr kumimoji="0" lang="ru-RU" b="1" i="0" u="none" strike="noStrike" cap="none" normalizeH="0" baseline="0" dirty="0" smtClean="0">
              <a:ln>
                <a:noFill/>
              </a:ln>
              <a:solidFill>
                <a:schemeClr val="bg1"/>
              </a:solidFill>
              <a:effectLst/>
              <a:latin typeface="Times New Roman" panose="02020603050405020304" pitchFamily="18" charset="0"/>
              <a:cs typeface="Times New Roman" panose="02020603050405020304" pitchFamily="18" charset="0"/>
            </a:endParaRPr>
          </a:p>
        </p:txBody>
      </p:sp>
      <p:pic>
        <p:nvPicPr>
          <p:cNvPr id="5" name="Рисунок 4"/>
          <p:cNvPicPr/>
          <p:nvPr/>
        </p:nvPicPr>
        <p:blipFill>
          <a:blip r:embed="rId5"/>
          <a:stretch>
            <a:fillRect/>
          </a:stretch>
        </p:blipFill>
        <p:spPr>
          <a:xfrm>
            <a:off x="6072198" y="3857628"/>
            <a:ext cx="2857520" cy="2428892"/>
          </a:xfrm>
          <a:prstGeom prst="rect">
            <a:avLst/>
          </a:prstGeom>
          <a:ln>
            <a:solidFill>
              <a:schemeClr val="accent1">
                <a:lumMod val="75000"/>
              </a:schemeClr>
            </a:solidFill>
          </a:ln>
        </p:spPr>
      </p:pic>
      <p:pic>
        <p:nvPicPr>
          <p:cNvPr id="7" name="Рисунок 6"/>
          <p:cNvPicPr/>
          <p:nvPr/>
        </p:nvPicPr>
        <p:blipFill>
          <a:blip r:embed="rId6"/>
          <a:stretch>
            <a:fillRect/>
          </a:stretch>
        </p:blipFill>
        <p:spPr>
          <a:xfrm>
            <a:off x="142844" y="3857628"/>
            <a:ext cx="2643206" cy="2428892"/>
          </a:xfrm>
          <a:prstGeom prst="rect">
            <a:avLst/>
          </a:prstGeom>
          <a:ln>
            <a:solidFill>
              <a:schemeClr val="accent1">
                <a:lumMod val="75000"/>
              </a:schemeClr>
            </a:solidFill>
          </a:ln>
        </p:spPr>
      </p:pic>
      <p:pic>
        <p:nvPicPr>
          <p:cNvPr id="8" name="Рисунок 7"/>
          <p:cNvPicPr/>
          <p:nvPr/>
        </p:nvPicPr>
        <p:blipFill>
          <a:blip r:embed="rId7"/>
          <a:stretch>
            <a:fillRect/>
          </a:stretch>
        </p:blipFill>
        <p:spPr>
          <a:xfrm>
            <a:off x="2928926" y="3857628"/>
            <a:ext cx="3071834" cy="2428892"/>
          </a:xfrm>
          <a:prstGeom prst="rect">
            <a:avLst/>
          </a:prstGeom>
          <a:ln>
            <a:solidFill>
              <a:schemeClr val="accent1">
                <a:lumMod val="75000"/>
              </a:schemeClr>
            </a:solidFill>
          </a:ln>
        </p:spPr>
      </p:pic>
      <p:sp>
        <p:nvSpPr>
          <p:cNvPr id="9" name="Прямоугольник 8"/>
          <p:cNvSpPr/>
          <p:nvPr/>
        </p:nvSpPr>
        <p:spPr>
          <a:xfrm>
            <a:off x="1571604" y="142852"/>
            <a:ext cx="5643602" cy="646331"/>
          </a:xfrm>
          <a:prstGeom prst="rect">
            <a:avLst/>
          </a:prstGeom>
        </p:spPr>
        <p:txBody>
          <a:bodyPr wrap="square">
            <a:spAutoFit/>
          </a:bodyPr>
          <a:lstStyle/>
          <a:p>
            <a:pPr lvl="0" algn="ctr" fontAlgn="base">
              <a:spcBef>
                <a:spcPct val="0"/>
              </a:spcBef>
              <a:spcAft>
                <a:spcPct val="0"/>
              </a:spcAft>
            </a:pPr>
            <a:endParaRPr lang="ru-RU" b="1" dirty="0" smtClean="0">
              <a:latin typeface="Times New Roman" pitchFamily="18" charset="0"/>
              <a:ea typeface="Calibri" pitchFamily="34" charset="0"/>
              <a:cs typeface="Times New Roman" pitchFamily="18" charset="0"/>
            </a:endParaRPr>
          </a:p>
          <a:p>
            <a:pPr lvl="0" algn="ctr" fontAlgn="base">
              <a:spcBef>
                <a:spcPct val="0"/>
              </a:spcBef>
              <a:spcAft>
                <a:spcPct val="0"/>
              </a:spcAft>
            </a:pPr>
            <a:endParaRPr lang="ru-RU" dirty="0"/>
          </a:p>
        </p:txBody>
      </p:sp>
      <p:pic>
        <p:nvPicPr>
          <p:cNvPr id="11" name="Picture 7" descr="герб"/>
          <p:cNvPicPr>
            <a:picLocks noChangeAspect="1" noChangeArrowheads="1"/>
          </p:cNvPicPr>
          <p:nvPr/>
        </p:nvPicPr>
        <p:blipFill>
          <a:blip r:embed="rId8"/>
          <a:srcRect/>
          <a:stretch>
            <a:fillRect/>
          </a:stretch>
        </p:blipFill>
        <p:spPr bwMode="auto">
          <a:xfrm>
            <a:off x="7819196" y="142852"/>
            <a:ext cx="1110496" cy="1357322"/>
          </a:xfrm>
          <a:prstGeom prst="rect">
            <a:avLst/>
          </a:prstGeom>
          <a:noFill/>
          <a:ln w="9525">
            <a:noFill/>
            <a:miter lim="800000"/>
            <a:headEnd/>
            <a:tailEnd/>
          </a:ln>
          <a:effectLst>
            <a:glow rad="228600">
              <a:schemeClr val="accent6">
                <a:satMod val="175000"/>
                <a:alpha val="40000"/>
              </a:schemeClr>
            </a:glow>
          </a:effectLst>
        </p:spPr>
      </p:pic>
      <p:pic>
        <p:nvPicPr>
          <p:cNvPr id="4" name="Рисунок 3"/>
          <p:cNvPicPr/>
          <p:nvPr/>
        </p:nvPicPr>
        <p:blipFill>
          <a:blip r:embed="rId9"/>
          <a:stretch>
            <a:fillRect/>
          </a:stretch>
        </p:blipFill>
        <p:spPr>
          <a:xfrm>
            <a:off x="6000760" y="1643050"/>
            <a:ext cx="3000396" cy="1928826"/>
          </a:xfrm>
          <a:prstGeom prst="rect">
            <a:avLst/>
          </a:prstGeom>
          <a:ln>
            <a:solidFill>
              <a:schemeClr val="tx2">
                <a:lumMod val="60000"/>
                <a:lumOff val="40000"/>
              </a:schemeClr>
            </a:solidFill>
          </a:ln>
        </p:spPr>
      </p:pic>
    </p:spTree>
    <p:extLst>
      <p:ext uri="{BB962C8B-B14F-4D97-AF65-F5344CB8AC3E}">
        <p14:creationId xmlns:p14="http://schemas.microsoft.com/office/powerpoint/2010/main" xmlns="" val="1165916693"/>
      </p:ext>
    </p:extLst>
  </p:cSld>
  <p:clrMapOvr>
    <a:masterClrMapping/>
  </p:clrMapOvr>
  <p:transition spd="slow">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a:hlinkClick r:id="rId2" tooltip="&quot;&quot;"/>
          </p:cNvPr>
          <p:cNvPicPr>
            <a:picLocks noGrp="1"/>
          </p:cNvPicPr>
          <p:nvPr>
            <p:ph idx="1"/>
          </p:nvPr>
        </p:nvPicPr>
        <p:blipFill>
          <a:blip r:embed="rId3" cstate="print">
            <a:extLst>
              <a:ext uri="{28A0092B-C50C-407E-A947-70E740481C1C}">
                <a14:useLocalDpi xmlns:a14="http://schemas.microsoft.com/office/drawing/2010/main" xmlns="" val="0"/>
              </a:ext>
            </a:extLst>
          </a:blip>
          <a:stretch>
            <a:fillRect/>
          </a:stretch>
        </p:blipFill>
        <p:spPr bwMode="auto">
          <a:xfrm>
            <a:off x="5796136" y="1571269"/>
            <a:ext cx="3133556" cy="5143534"/>
          </a:xfrm>
          <a:prstGeom prst="rect">
            <a:avLst/>
          </a:prstGeom>
          <a:noFill/>
          <a:ln w="9525">
            <a:noFill/>
            <a:miter lim="800000"/>
            <a:headEnd/>
            <a:tailEnd/>
          </a:ln>
        </p:spPr>
      </p:pic>
      <p:sp>
        <p:nvSpPr>
          <p:cNvPr id="2" name="Заголовок 1"/>
          <p:cNvSpPr>
            <a:spLocks noGrp="1"/>
          </p:cNvSpPr>
          <p:nvPr>
            <p:ph type="title"/>
          </p:nvPr>
        </p:nvSpPr>
        <p:spPr>
          <a:xfrm>
            <a:off x="251520" y="250013"/>
            <a:ext cx="7072362" cy="1143000"/>
          </a:xfrm>
        </p:spPr>
        <p:txBody>
          <a:bodyPr>
            <a:noAutofit/>
          </a:bodyPr>
          <a:lstStyle/>
          <a:p>
            <a:pPr lvl="0" fontAlgn="base">
              <a:spcAft>
                <a:spcPct val="0"/>
              </a:spcAft>
            </a:pPr>
            <a:r>
              <a:rPr lang="ru-RU" sz="2600" b="1" dirty="0" smtClean="0">
                <a:latin typeface="Times New Roman" pitchFamily="18" charset="0"/>
                <a:ea typeface="Calibri" pitchFamily="34" charset="0"/>
                <a:cs typeface="Times New Roman" pitchFamily="18" charset="0"/>
              </a:rPr>
              <a:t>«Строительство завода по производству топливных брикетов в п. </a:t>
            </a:r>
            <a:r>
              <a:rPr lang="ru-RU" sz="2600" b="1" dirty="0" err="1" smtClean="0">
                <a:latin typeface="Times New Roman" pitchFamily="18" charset="0"/>
                <a:ea typeface="Calibri" pitchFamily="34" charset="0"/>
                <a:cs typeface="Times New Roman" pitchFamily="18" charset="0"/>
              </a:rPr>
              <a:t>Тимшер</a:t>
            </a:r>
            <a:r>
              <a:rPr lang="ru-RU" sz="2600" b="1" dirty="0" smtClean="0">
                <a:latin typeface="Times New Roman" pitchFamily="18" charset="0"/>
                <a:ea typeface="Calibri" pitchFamily="34" charset="0"/>
                <a:cs typeface="Times New Roman" pitchFamily="18" charset="0"/>
              </a:rPr>
              <a:t> </a:t>
            </a:r>
            <a:br>
              <a:rPr lang="ru-RU" sz="2600" b="1" dirty="0" smtClean="0">
                <a:latin typeface="Times New Roman" pitchFamily="18" charset="0"/>
                <a:ea typeface="Calibri" pitchFamily="34" charset="0"/>
                <a:cs typeface="Times New Roman" pitchFamily="18" charset="0"/>
              </a:rPr>
            </a:br>
            <a:r>
              <a:rPr lang="ru-RU" sz="2600" b="1" dirty="0" err="1" smtClean="0">
                <a:latin typeface="Times New Roman" pitchFamily="18" charset="0"/>
                <a:ea typeface="Calibri" pitchFamily="34" charset="0"/>
                <a:cs typeface="Times New Roman" pitchFamily="18" charset="0"/>
              </a:rPr>
              <a:t>Усть-Куломского</a:t>
            </a:r>
            <a:r>
              <a:rPr lang="ru-RU" sz="2600" b="1" dirty="0" smtClean="0">
                <a:latin typeface="Times New Roman" pitchFamily="18" charset="0"/>
                <a:ea typeface="Calibri" pitchFamily="34" charset="0"/>
                <a:cs typeface="Times New Roman" pitchFamily="18" charset="0"/>
              </a:rPr>
              <a:t> района»</a:t>
            </a:r>
          </a:p>
        </p:txBody>
      </p:sp>
      <p:pic>
        <p:nvPicPr>
          <p:cNvPr id="5" name="Picture 7" descr="герб"/>
          <p:cNvPicPr>
            <a:picLocks noChangeAspect="1" noChangeArrowheads="1"/>
          </p:cNvPicPr>
          <p:nvPr/>
        </p:nvPicPr>
        <p:blipFill>
          <a:blip r:embed="rId4"/>
          <a:srcRect/>
          <a:stretch>
            <a:fillRect/>
          </a:stretch>
        </p:blipFill>
        <p:spPr bwMode="auto">
          <a:xfrm>
            <a:off x="7819196" y="142852"/>
            <a:ext cx="1110496" cy="1357322"/>
          </a:xfrm>
          <a:prstGeom prst="rect">
            <a:avLst/>
          </a:prstGeom>
          <a:noFill/>
          <a:ln w="9525">
            <a:noFill/>
            <a:miter lim="800000"/>
            <a:headEnd/>
            <a:tailEnd/>
          </a:ln>
          <a:effectLst>
            <a:glow rad="228600">
              <a:schemeClr val="accent6">
                <a:satMod val="175000"/>
                <a:alpha val="40000"/>
              </a:schemeClr>
            </a:glow>
          </a:effectLst>
        </p:spPr>
      </p:pic>
      <p:pic>
        <p:nvPicPr>
          <p:cNvPr id="6" name="Picture 4"/>
          <p:cNvPicPr>
            <a:picLocks noChangeAspect="1" noChangeArrowheads="1"/>
          </p:cNvPicPr>
          <p:nvPr/>
        </p:nvPicPr>
        <p:blipFill>
          <a:blip r:embed="rId5" cstate="print">
            <a:extLst>
              <a:ext uri="{28A0092B-C50C-407E-A947-70E740481C1C}">
                <a14:useLocalDpi xmlns:a14="http://schemas.microsoft.com/office/drawing/2010/main" xmlns="" val="0"/>
              </a:ext>
            </a:extLst>
          </a:blip>
          <a:stretch>
            <a:fillRect/>
          </a:stretch>
        </p:blipFill>
        <p:spPr bwMode="auto">
          <a:xfrm>
            <a:off x="467544" y="3857784"/>
            <a:ext cx="5101713" cy="2853993"/>
          </a:xfrm>
          <a:prstGeom prst="rect">
            <a:avLst/>
          </a:prstGeom>
          <a:ln>
            <a:noFill/>
          </a:ln>
          <a:effectLst>
            <a:outerShdw blurRad="292100" dist="139700" dir="2700000" algn="tl" rotWithShape="0">
              <a:srgbClr val="333333">
                <a:alpha val="65000"/>
              </a:srgbClr>
            </a:outerShdw>
          </a:effectLst>
        </p:spPr>
      </p:pic>
      <p:sp>
        <p:nvSpPr>
          <p:cNvPr id="10" name="TextBox 9"/>
          <p:cNvSpPr txBox="1"/>
          <p:nvPr/>
        </p:nvSpPr>
        <p:spPr>
          <a:xfrm>
            <a:off x="611560" y="1844824"/>
            <a:ext cx="4750083" cy="1754326"/>
          </a:xfrm>
          <a:prstGeom prst="rect">
            <a:avLst/>
          </a:prstGeom>
          <a:noFill/>
        </p:spPr>
        <p:txBody>
          <a:bodyPr wrap="none" rtlCol="0">
            <a:spAutoFit/>
          </a:bodyPr>
          <a:lstStyle/>
          <a:p>
            <a:r>
              <a:rPr lang="ru-RU" b="1" dirty="0" smtClean="0">
                <a:latin typeface="Times New Roman" panose="02020603050405020304" pitchFamily="18" charset="0"/>
                <a:cs typeface="Times New Roman" panose="02020603050405020304" pitchFamily="18" charset="0"/>
              </a:rPr>
              <a:t>Инициатор проекта – </a:t>
            </a:r>
          </a:p>
          <a:p>
            <a:r>
              <a:rPr lang="ru-RU" b="1" dirty="0">
                <a:latin typeface="Times New Roman" panose="02020603050405020304" pitchFamily="18" charset="0"/>
                <a:cs typeface="Times New Roman" panose="02020603050405020304" pitchFamily="18" charset="0"/>
              </a:rPr>
              <a:t>и</a:t>
            </a:r>
            <a:r>
              <a:rPr lang="ru-RU" b="1" dirty="0" smtClean="0">
                <a:latin typeface="Times New Roman" panose="02020603050405020304" pitchFamily="18" charset="0"/>
                <a:cs typeface="Times New Roman" panose="02020603050405020304" pitchFamily="18" charset="0"/>
              </a:rPr>
              <a:t>ндивидуальный предприниматель</a:t>
            </a:r>
          </a:p>
          <a:p>
            <a:r>
              <a:rPr lang="ru-RU" b="1" dirty="0" smtClean="0">
                <a:latin typeface="Times New Roman" panose="02020603050405020304" pitchFamily="18" charset="0"/>
                <a:cs typeface="Times New Roman" panose="02020603050405020304" pitchFamily="18" charset="0"/>
              </a:rPr>
              <a:t>Панюков В.А.</a:t>
            </a:r>
          </a:p>
          <a:p>
            <a:r>
              <a:rPr lang="ru-RU" b="1" dirty="0" smtClean="0">
                <a:latin typeface="Times New Roman" panose="02020603050405020304" pitchFamily="18" charset="0"/>
                <a:cs typeface="Times New Roman" panose="02020603050405020304" pitchFamily="18" charset="0"/>
              </a:rPr>
              <a:t>Мощность завода – 500 т. в месяц (1т. в час)</a:t>
            </a:r>
          </a:p>
          <a:p>
            <a:r>
              <a:rPr lang="ru-RU" b="1" dirty="0" smtClean="0">
                <a:latin typeface="Times New Roman" panose="02020603050405020304" pitchFamily="18" charset="0"/>
                <a:cs typeface="Times New Roman" panose="02020603050405020304" pitchFamily="18" charset="0"/>
              </a:rPr>
              <a:t>Стоимость проекта – 30,0 млн. руб.</a:t>
            </a:r>
          </a:p>
          <a:p>
            <a:r>
              <a:rPr lang="ru-RU" b="1" dirty="0" smtClean="0">
                <a:latin typeface="Times New Roman" panose="02020603050405020304" pitchFamily="18" charset="0"/>
                <a:cs typeface="Times New Roman" panose="02020603050405020304" pitchFamily="18" charset="0"/>
              </a:rPr>
              <a:t>План трудоустройства - 15 рабочих мест</a:t>
            </a:r>
          </a:p>
        </p:txBody>
      </p:sp>
    </p:spTree>
    <p:extLst>
      <p:ext uri="{BB962C8B-B14F-4D97-AF65-F5344CB8AC3E}">
        <p14:creationId xmlns:p14="http://schemas.microsoft.com/office/powerpoint/2010/main" xmlns="" val="1114240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alservice.ru/upload/iblock/21e/21e258a86472ca3747768ab3f6dc2560.jpg"/>
          <p:cNvPicPr>
            <a:picLocks noChangeAspect="1" noChangeArrowheads="1"/>
          </p:cNvPicPr>
          <p:nvPr/>
        </p:nvPicPr>
        <p:blipFill rotWithShape="1">
          <a:blip r:embed="rId2">
            <a:extLst>
              <a:ext uri="{28A0092B-C50C-407E-A947-70E740481C1C}">
                <a14:useLocalDpi xmlns:a14="http://schemas.microsoft.com/office/drawing/2010/main" xmlns="" val="0"/>
              </a:ext>
            </a:extLst>
          </a:blip>
          <a:srcRect l="7490" t="11391" r="2339" b="9617"/>
          <a:stretch/>
        </p:blipFill>
        <p:spPr bwMode="auto">
          <a:xfrm>
            <a:off x="304804" y="1722140"/>
            <a:ext cx="7096125" cy="4843449"/>
          </a:xfrm>
          <a:prstGeom prst="rect">
            <a:avLst/>
          </a:prstGeom>
          <a:noFill/>
          <a:extLst>
            <a:ext uri="{909E8E84-426E-40DD-AFC4-6F175D3DCCD1}">
              <a14:hiddenFill xmlns:a14="http://schemas.microsoft.com/office/drawing/2010/main" xmlns="">
                <a:solidFill>
                  <a:srgbClr val="FFFFFF"/>
                </a:solidFill>
              </a14:hiddenFill>
            </a:ext>
          </a:extLst>
        </p:spPr>
      </p:pic>
      <p:sp>
        <p:nvSpPr>
          <p:cNvPr id="2" name="Заголовок 1"/>
          <p:cNvSpPr>
            <a:spLocks noGrp="1"/>
          </p:cNvSpPr>
          <p:nvPr>
            <p:ph type="title"/>
          </p:nvPr>
        </p:nvSpPr>
        <p:spPr>
          <a:xfrm>
            <a:off x="179512" y="250013"/>
            <a:ext cx="7072362" cy="1143000"/>
          </a:xfrm>
        </p:spPr>
        <p:txBody>
          <a:bodyPr>
            <a:noAutofit/>
          </a:bodyPr>
          <a:lstStyle/>
          <a:p>
            <a:r>
              <a:rPr lang="ru-RU" sz="2000" b="1" dirty="0">
                <a:latin typeface="Times New Roman" panose="02020603050405020304" pitchFamily="18" charset="0"/>
                <a:cs typeface="Times New Roman" panose="02020603050405020304" pitchFamily="18" charset="0"/>
              </a:rPr>
              <a:t>В качестве сырья используется опил от собственной </a:t>
            </a:r>
            <a:br>
              <a:rPr lang="ru-RU" sz="2000" b="1" dirty="0">
                <a:latin typeface="Times New Roman" panose="02020603050405020304" pitchFamily="18" charset="0"/>
                <a:cs typeface="Times New Roman" panose="02020603050405020304" pitchFamily="18" charset="0"/>
              </a:rPr>
            </a:br>
            <a:r>
              <a:rPr lang="ru-RU" sz="2000" b="1" dirty="0">
                <a:latin typeface="Times New Roman" panose="02020603050405020304" pitchFamily="18" charset="0"/>
                <a:cs typeface="Times New Roman" panose="02020603050405020304" pitchFamily="18" charset="0"/>
              </a:rPr>
              <a:t>лесопильной линии, который прессуется в брикеты</a:t>
            </a:r>
            <a:br>
              <a:rPr lang="ru-RU" sz="2000" b="1" dirty="0">
                <a:latin typeface="Times New Roman" panose="02020603050405020304" pitchFamily="18" charset="0"/>
                <a:cs typeface="Times New Roman" panose="02020603050405020304" pitchFamily="18" charset="0"/>
              </a:rPr>
            </a:br>
            <a:r>
              <a:rPr lang="ru-RU" sz="2000" b="1" dirty="0">
                <a:latin typeface="Times New Roman" panose="02020603050405020304" pitchFamily="18" charset="0"/>
                <a:cs typeface="Times New Roman" panose="02020603050405020304" pitchFamily="18" charset="0"/>
              </a:rPr>
              <a:t>формы </a:t>
            </a:r>
            <a:r>
              <a:rPr lang="en-US" sz="2000" b="1" dirty="0" smtClean="0">
                <a:latin typeface="Times New Roman" panose="02020603050405020304" pitchFamily="18" charset="0"/>
                <a:cs typeface="Times New Roman" panose="02020603050405020304" pitchFamily="18" charset="0"/>
              </a:rPr>
              <a:t>RUF</a:t>
            </a:r>
            <a:endParaRPr lang="ru-RU" sz="2600" b="1" dirty="0" smtClean="0">
              <a:latin typeface="Times New Roman" pitchFamily="18" charset="0"/>
              <a:ea typeface="Calibri" pitchFamily="34" charset="0"/>
              <a:cs typeface="Times New Roman" pitchFamily="18" charset="0"/>
            </a:endParaRPr>
          </a:p>
        </p:txBody>
      </p:sp>
      <p:pic>
        <p:nvPicPr>
          <p:cNvPr id="5" name="Picture 7" descr="герб"/>
          <p:cNvPicPr>
            <a:picLocks noChangeAspect="1" noChangeArrowheads="1"/>
          </p:cNvPicPr>
          <p:nvPr/>
        </p:nvPicPr>
        <p:blipFill>
          <a:blip r:embed="rId3"/>
          <a:srcRect/>
          <a:stretch>
            <a:fillRect/>
          </a:stretch>
        </p:blipFill>
        <p:spPr bwMode="auto">
          <a:xfrm>
            <a:off x="7819196" y="142852"/>
            <a:ext cx="1110496" cy="1357322"/>
          </a:xfrm>
          <a:prstGeom prst="rect">
            <a:avLst/>
          </a:prstGeom>
          <a:noFill/>
          <a:ln w="9525">
            <a:noFill/>
            <a:miter lim="800000"/>
            <a:headEnd/>
            <a:tailEnd/>
          </a:ln>
          <a:effectLst>
            <a:glow rad="228600">
              <a:schemeClr val="accent6">
                <a:satMod val="175000"/>
                <a:alpha val="40000"/>
              </a:schemeClr>
            </a:glow>
          </a:effectLst>
        </p:spPr>
      </p:pic>
      <p:pic>
        <p:nvPicPr>
          <p:cNvPr id="1027" name="Picture 3" descr="E:\ЦГОЕВА\Предприятия района\ИП Панюков В.А\20180922_124815_view.jpg"/>
          <p:cNvPicPr>
            <a:picLocks noChangeAspect="1" noChangeArrowheads="1"/>
          </p:cNvPicPr>
          <p:nvPr/>
        </p:nvPicPr>
        <p:blipFill rotWithShape="1">
          <a:blip r:embed="rId4">
            <a:extLst>
              <a:ext uri="{28A0092B-C50C-407E-A947-70E740481C1C}">
                <a14:useLocalDpi xmlns:a14="http://schemas.microsoft.com/office/drawing/2010/main" xmlns="" val="0"/>
              </a:ext>
            </a:extLst>
          </a:blip>
          <a:srcRect l="16003" r="23406"/>
          <a:stretch/>
        </p:blipFill>
        <p:spPr bwMode="auto">
          <a:xfrm>
            <a:off x="5872167" y="1905000"/>
            <a:ext cx="3057525" cy="283843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120002370"/>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1046</TotalTime>
  <Words>1049</Words>
  <Application>Microsoft Office PowerPoint</Application>
  <PresentationFormat>Экран (4:3)</PresentationFormat>
  <Paragraphs>134</Paragraphs>
  <Slides>21</Slides>
  <Notes>3</Notes>
  <HiddenSlides>0</HiddenSlides>
  <MMClips>0</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Тема Office</vt:lpstr>
      <vt:lpstr>  О реализации в 2018 году на территории  МО МР «Усть-Куломский» наиболее значимых проектов, в том числе в рамках реализации Указа Президента РФ от 07.05.2012 г. № 596 </vt:lpstr>
      <vt:lpstr>Слайд 2</vt:lpstr>
      <vt:lpstr> «Строительство современного безотходного лесопильного комплекса  (с полным технологическим циклом)»</vt:lpstr>
      <vt:lpstr> Цель проекта - производство широкого ассортимента  изделий из древесины. Мощность завода – переработка до 300,0 тыс. куб.м. древесины в год,  в 2018 году  среднесуточная производительность  составляет 65-70 куб.м. обрезной доски.  При содействии Правительства Республики Коми проект  ООО «КомиИнвествПром» включен в Федеральный перечень приоритетных инвестиционных проектов в области освоения лесов.</vt:lpstr>
      <vt:lpstr> </vt:lpstr>
      <vt:lpstr>«Создание высокотехнологичной линии глубокой лесопереработки на  территории Усть-Куломского района»</vt:lpstr>
      <vt:lpstr>Слайд 7</vt:lpstr>
      <vt:lpstr>«Строительство завода по производству топливных брикетов в п. Тимшер  Усть-Куломского района»</vt:lpstr>
      <vt:lpstr>В качестве сырья используется опил от собственной  лесопильной линии, который прессуется в брикеты формы RUF</vt:lpstr>
      <vt:lpstr>«Строительство коровника на 200 голов КРС и молочного блока  в с. Помоздино»</vt:lpstr>
      <vt:lpstr>«Строительство фермы на 50 голов  в с. Усть-Кулом»</vt:lpstr>
      <vt:lpstr> «Строительство здания и открытие кафе «Апельсин»</vt:lpstr>
      <vt:lpstr> «Строительство здания для размещения коммерческой клиники  ООО «Медицинский центр здоровья» </vt:lpstr>
      <vt:lpstr>Народный проект в сфере агропромышленного комплекса «Приобретение технологического оборудования по переработке молока  в д. Верхний Воч»</vt:lpstr>
      <vt:lpstr>народный проект в сфере предпринимательства  «Прощальный зал»</vt:lpstr>
      <vt:lpstr>Строительство гостевого дома «Эжвайыв керка»</vt:lpstr>
      <vt:lpstr>В 2018 году в рамках реализации мероприятий по поддержке малого и среднего предпринимательства также оказана финансовая поддержка </vt:lpstr>
      <vt:lpstr>Слайд 18</vt:lpstr>
      <vt:lpstr>На инвестиционном портале Республики Коми размещен инвестиционный проект  «Разработка строительного камня «Ышкемес»</vt:lpstr>
      <vt:lpstr>Комиссией по рассмотрению проектов по самозанятости населения  при ГУ РК «ЦЗН Усть-Куломского района» в 2018 году рассмотрены и рекомендованы к реализации с предоставлением поддержки в размере 59600 руб. 11 проектов безработных граждан в следующих направлениях деятельности</vt:lpstr>
      <vt:lpstr>Слайд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Реализация инвестиционных проектов по открытию новых производств, обновлению основных фондов и созданию рабочих мест в МО МР «Усть-Куломский»</dc:title>
  <cp:lastModifiedBy>User</cp:lastModifiedBy>
  <cp:revision>97</cp:revision>
  <dcterms:modified xsi:type="dcterms:W3CDTF">2018-12-13T10:58:37Z</dcterms:modified>
</cp:coreProperties>
</file>