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20"/>
  </p:notesMasterIdLst>
  <p:sldIdLst>
    <p:sldId id="447" r:id="rId2"/>
    <p:sldId id="420" r:id="rId3"/>
    <p:sldId id="258" r:id="rId4"/>
    <p:sldId id="259" r:id="rId5"/>
    <p:sldId id="290" r:id="rId6"/>
    <p:sldId id="370" r:id="rId7"/>
    <p:sldId id="372" r:id="rId8"/>
    <p:sldId id="323" r:id="rId9"/>
    <p:sldId id="421" r:id="rId10"/>
    <p:sldId id="425" r:id="rId11"/>
    <p:sldId id="427" r:id="rId12"/>
    <p:sldId id="336" r:id="rId13"/>
    <p:sldId id="444" r:id="rId14"/>
    <p:sldId id="445" r:id="rId15"/>
    <p:sldId id="439" r:id="rId16"/>
    <p:sldId id="442" r:id="rId17"/>
    <p:sldId id="270" r:id="rId18"/>
    <p:sldId id="446" r:id="rId1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CCFF"/>
    <a:srgbClr val="FFFF00"/>
    <a:srgbClr val="FFFF99"/>
    <a:srgbClr val="FFFFFF"/>
    <a:srgbClr val="F8F88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588" autoAdjust="0"/>
    <p:restoredTop sz="94629" autoAdjust="0"/>
  </p:normalViewPr>
  <p:slideViewPr>
    <p:cSldViewPr>
      <p:cViewPr>
        <p:scale>
          <a:sx n="100" d="100"/>
          <a:sy n="100" d="100"/>
        </p:scale>
        <p:origin x="1902" y="8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4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5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Y val="0"/>
      <c:rAngAx val="1"/>
    </c:view3D>
    <c:plotArea>
      <c:layout>
        <c:manualLayout>
          <c:layoutTarget val="inner"/>
          <c:xMode val="edge"/>
          <c:yMode val="edge"/>
          <c:x val="9.6924157303370798E-2"/>
          <c:y val="0"/>
          <c:w val="0.86322062901499141"/>
          <c:h val="0.88538657201116067"/>
        </c:manualLayout>
      </c:layout>
      <c:bar3D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3BCADD"/>
            </a:solidFill>
          </c:spPr>
          <c:dPt>
            <c:idx val="0"/>
            <c:spPr>
              <a:solidFill>
                <a:schemeClr val="tx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AC5-47E0-9E1C-6A271EC01A4D}"/>
              </c:ext>
            </c:extLst>
          </c:dPt>
          <c:dPt>
            <c:idx val="1"/>
            <c:spPr>
              <a:solidFill>
                <a:srgbClr val="C45B58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AC5-47E0-9E1C-6A271EC01A4D}"/>
              </c:ext>
            </c:extLst>
          </c:dPt>
          <c:dLbls>
            <c:dLbl>
              <c:idx val="0"/>
              <c:layout>
                <c:manualLayout>
                  <c:x val="0"/>
                  <c:y val="-3.0468748125692176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1 505,9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AC5-47E0-9E1C-6A271EC01A4D}"/>
                </c:ext>
              </c:extLst>
            </c:dLbl>
            <c:dLbl>
              <c:idx val="1"/>
              <c:layout>
                <c:manualLayout>
                  <c:x val="4.2134832625598095E-3"/>
                  <c:y val="-3.515624783733712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1 520,5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AC5-47E0-9E1C-6A271EC01A4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Расходы</c:v>
                </c:pt>
                <c:pt idx="1">
                  <c:v>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1505.9</c:v>
                </c:pt>
                <c:pt idx="1">
                  <c:v>1520.5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AC5-47E0-9E1C-6A271EC01A4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Pt>
            <c:idx val="0"/>
            <c:spPr>
              <a:solidFill>
                <a:srgbClr val="C0E16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8AC5-47E0-9E1C-6A271EC01A4D}"/>
              </c:ext>
            </c:extLst>
          </c:dPt>
          <c:dLbls>
            <c:dLbl>
              <c:idx val="0"/>
              <c:layout>
                <c:manualLayout>
                  <c:x val="-6.4368295995785446E-2"/>
                  <c:y val="-3.563293154652819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14,6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AC5-47E0-9E1C-6A271EC01A4D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AC5-47E0-9E1C-6A271EC01A4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600" b="1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Расходы</c:v>
                </c:pt>
                <c:pt idx="1">
                  <c:v>Доходы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10.4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AC5-47E0-9E1C-6A271EC01A4D}"/>
            </c:ext>
          </c:extLst>
        </c:ser>
        <c:dLbls>
          <c:showVal val="1"/>
        </c:dLbls>
        <c:gapWidth val="48"/>
        <c:shape val="cylinder"/>
        <c:axId val="67215744"/>
        <c:axId val="67217280"/>
        <c:axId val="0"/>
      </c:bar3DChart>
      <c:catAx>
        <c:axId val="67215744"/>
        <c:scaling>
          <c:orientation val="minMax"/>
        </c:scaling>
        <c:delete val="1"/>
        <c:axPos val="l"/>
        <c:numFmt formatCode="General" sourceLinked="0"/>
        <c:tickLblPos val="nextTo"/>
        <c:crossAx val="67217280"/>
        <c:crosses val="autoZero"/>
        <c:auto val="1"/>
        <c:lblAlgn val="ctr"/>
        <c:lblOffset val="100"/>
      </c:catAx>
      <c:valAx>
        <c:axId val="67217280"/>
        <c:scaling>
          <c:orientation val="minMax"/>
          <c:min val="50"/>
        </c:scaling>
        <c:delete val="1"/>
        <c:axPos val="b"/>
        <c:majorGridlines/>
        <c:numFmt formatCode="General" sourceLinked="1"/>
        <c:tickLblPos val="nextTo"/>
        <c:crossAx val="67215744"/>
        <c:crosses val="autoZero"/>
        <c:crossBetween val="between"/>
        <c:majorUnit val="10"/>
      </c:valAx>
    </c:plotArea>
    <c:plotVisOnly val="1"/>
    <c:dispBlanksAs val="gap"/>
  </c:chart>
  <c:spPr>
    <a:noFill/>
  </c:spPr>
  <c:txPr>
    <a:bodyPr/>
    <a:lstStyle/>
    <a:p>
      <a:pPr>
        <a:defRPr sz="1800">
          <a:latin typeface="Franklin Gothic Medium Cond" panose="020B0606030402020204" pitchFamily="34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i="1" baseline="0">
                <a:solidFill>
                  <a:schemeClr val="tx2">
                    <a:lumMod val="75000"/>
                  </a:schemeClr>
                </a:solidFill>
              </a:defRPr>
            </a:pPr>
            <a:r>
              <a:rPr lang="ru-RU" sz="2800" i="1" baseline="0" dirty="0">
                <a:solidFill>
                  <a:schemeClr val="tx2">
                    <a:lumMod val="75000"/>
                  </a:schemeClr>
                </a:solidFill>
              </a:rPr>
              <a:t>Основные характеристики бюджета </a:t>
            </a:r>
          </a:p>
          <a:p>
            <a:pPr>
              <a:defRPr i="1" baseline="0">
                <a:solidFill>
                  <a:schemeClr val="tx2">
                    <a:lumMod val="75000"/>
                  </a:schemeClr>
                </a:solidFill>
              </a:defRPr>
            </a:pPr>
            <a:r>
              <a:rPr lang="ru-RU" sz="2800" i="1" baseline="0" dirty="0">
                <a:solidFill>
                  <a:schemeClr val="tx2">
                    <a:lumMod val="75000"/>
                  </a:schemeClr>
                </a:solidFill>
              </a:rPr>
              <a:t>МО МР "Усть-Куломский" за </a:t>
            </a:r>
            <a:r>
              <a:rPr lang="ru-RU" sz="2800" i="1" baseline="0" dirty="0" smtClean="0">
                <a:solidFill>
                  <a:schemeClr val="tx2">
                    <a:lumMod val="75000"/>
                  </a:schemeClr>
                </a:solidFill>
              </a:rPr>
              <a:t>2019 год,</a:t>
            </a:r>
          </a:p>
          <a:p>
            <a:pPr>
              <a:defRPr i="1" baseline="0">
                <a:solidFill>
                  <a:schemeClr val="tx2">
                    <a:lumMod val="75000"/>
                  </a:schemeClr>
                </a:solidFill>
              </a:defRPr>
            </a:pPr>
            <a:r>
              <a:rPr lang="ru-RU" sz="2800" i="1" baseline="0" dirty="0" smtClean="0">
                <a:solidFill>
                  <a:schemeClr val="tx2">
                    <a:lumMod val="75000"/>
                  </a:schemeClr>
                </a:solidFill>
              </a:rPr>
              <a:t>      </a:t>
            </a:r>
            <a:r>
              <a:rPr lang="ru-RU" sz="2000" i="1" baseline="0" dirty="0" smtClean="0">
                <a:solidFill>
                  <a:schemeClr val="accent6">
                    <a:lumMod val="50000"/>
                  </a:schemeClr>
                </a:solidFill>
              </a:rPr>
              <a:t>план                                    факт           (млн.руб.)</a:t>
            </a:r>
            <a:endParaRPr lang="ru-RU" sz="2000" i="1" baseline="0" dirty="0">
              <a:solidFill>
                <a:schemeClr val="accent6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14459637430871036"/>
          <c:y val="3.0484421648112284E-2"/>
        </c:manualLayout>
      </c:layout>
    </c:title>
    <c:view3D>
      <c:rAngAx val="1"/>
    </c:view3D>
    <c:sideWall>
      <c:spPr>
        <a:gradFill>
          <a:gsLst>
            <a:gs pos="86000">
              <a:srgbClr val="9F2936">
                <a:lumMod val="20000"/>
                <a:lumOff val="80000"/>
              </a:srgbClr>
            </a:gs>
            <a:gs pos="0">
              <a:srgbClr val="1B587C">
                <a:lumMod val="40000"/>
                <a:lumOff val="60000"/>
              </a:srgbClr>
            </a:gs>
            <a:gs pos="23000">
              <a:srgbClr val="1B587C">
                <a:lumMod val="20000"/>
                <a:lumOff val="80000"/>
              </a:srgbClr>
            </a:gs>
            <a:gs pos="100000">
              <a:srgbClr val="F07F09">
                <a:tint val="23500"/>
                <a:satMod val="160000"/>
              </a:srgbClr>
            </a:gs>
          </a:gsLst>
          <a:lin ang="5400000" scaled="0"/>
        </a:gradFill>
      </c:spPr>
    </c:sideWall>
    <c:backWall>
      <c:spPr>
        <a:gradFill>
          <a:gsLst>
            <a:gs pos="86000">
              <a:srgbClr val="9F2936">
                <a:lumMod val="20000"/>
                <a:lumOff val="80000"/>
              </a:srgbClr>
            </a:gs>
            <a:gs pos="0">
              <a:srgbClr val="1B587C">
                <a:lumMod val="40000"/>
                <a:lumOff val="60000"/>
              </a:srgbClr>
            </a:gs>
            <a:gs pos="23000">
              <a:srgbClr val="1B587C">
                <a:lumMod val="20000"/>
                <a:lumOff val="80000"/>
              </a:srgbClr>
            </a:gs>
            <a:gs pos="100000">
              <a:srgbClr val="F07F09">
                <a:tint val="23500"/>
                <a:satMod val="160000"/>
              </a:srgbClr>
            </a:gs>
          </a:gsLst>
          <a:lin ang="5400000" scaled="0"/>
        </a:gra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 prstMaterial="dkEdge">
              <a:bevelT w="165100" prst="coolSlant"/>
              <a:contourClr>
                <a:srgbClr val="000000"/>
              </a:contourClr>
            </a:sp3d>
          </c:spPr>
          <c:dLbls>
            <c:dLbl>
              <c:idx val="0"/>
              <c:layout>
                <c:manualLayout>
                  <c:x val="0"/>
                  <c:y val="-2.777777777777779E-2"/>
                </c:manualLayout>
              </c:layout>
              <c:showVal val="1"/>
            </c:dLbl>
            <c:dLbl>
              <c:idx val="1"/>
              <c:layout>
                <c:manualLayout>
                  <c:x val="2.7777777777777796E-3"/>
                  <c:y val="-3.2407407407407413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 b="1" baseline="0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_-* #,##0.00_р_._-;\-* #,##0.00_р_._-;_-* "-"??_р_._-;_-@_-</c:formatCode>
                <c:ptCount val="2"/>
                <c:pt idx="0">
                  <c:v>1488.6</c:v>
                </c:pt>
                <c:pt idx="1">
                  <c:v>1520.5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FFC000"/>
            </a:solidFill>
            <a:ln w="9525" cap="flat" cmpd="sng" algn="ctr">
              <a:solidFill>
                <a:schemeClr val="accent5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dLbls>
            <c:dLbl>
              <c:idx val="0"/>
              <c:layout>
                <c:manualLayout>
                  <c:x val="3.0862709484491369E-2"/>
                  <c:y val="-4.1666619736643741E-2"/>
                </c:manualLayout>
              </c:layout>
              <c:showVal val="1"/>
            </c:dLbl>
            <c:dLbl>
              <c:idx val="1"/>
              <c:layout>
                <c:manualLayout>
                  <c:x val="6.3720443848771E-2"/>
                  <c:y val="-4.9297763272199327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 b="1" baseline="0">
                    <a:solidFill>
                      <a:schemeClr val="bg2">
                        <a:lumMod val="25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Лист1!$C$2:$C$3</c:f>
              <c:numCache>
                <c:formatCode>_-* #,##0.00_р_._-;\-* #,##0.00_р_._-;_-* "-"??_р_._-;_-@_-</c:formatCode>
                <c:ptCount val="2"/>
                <c:pt idx="0">
                  <c:v>1520.5</c:v>
                </c:pt>
                <c:pt idx="1">
                  <c:v>1505.9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профицит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51000"/>
                    <a:satMod val="130000"/>
                  </a:schemeClr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prst="convex"/>
              <a:contourClr>
                <a:srgbClr val="000000"/>
              </a:contourClr>
            </a:sp3d>
          </c:spPr>
          <c:dLbls>
            <c:dLbl>
              <c:idx val="0"/>
              <c:layout>
                <c:manualLayout>
                  <c:x val="4.94124744430776E-2"/>
                  <c:y val="0.11463183895737981"/>
                </c:manualLayout>
              </c:layout>
              <c:showVal val="1"/>
            </c:dLbl>
            <c:dLbl>
              <c:idx val="1"/>
              <c:layout>
                <c:manualLayout>
                  <c:x val="0.10593020680727372"/>
                  <c:y val="-3.178889215286794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 b="1" baseline="0">
                    <a:solidFill>
                      <a:schemeClr val="accent6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Лист1!$D$2:$D$3</c:f>
              <c:numCache>
                <c:formatCode>_-* #,##0.00_р_._-;\-* #,##0.00_р_._-;_-* "-"??_р_._-;_-@_-</c:formatCode>
                <c:ptCount val="2"/>
                <c:pt idx="0">
                  <c:v>-31.900000000000087</c:v>
                </c:pt>
                <c:pt idx="1">
                  <c:v>14.599999999999911</c:v>
                </c:pt>
              </c:numCache>
            </c:numRef>
          </c:val>
        </c:ser>
        <c:dLbls>
          <c:showVal val="1"/>
        </c:dLbls>
        <c:shape val="box"/>
        <c:axId val="77396608"/>
        <c:axId val="81072512"/>
        <c:axId val="0"/>
      </c:bar3DChart>
      <c:catAx>
        <c:axId val="773966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 i="1">
                <a:solidFill>
                  <a:schemeClr val="accent2">
                    <a:lumMod val="50000"/>
                  </a:schemeClr>
                </a:solidFill>
              </a:defRPr>
            </a:pPr>
            <a:endParaRPr lang="ru-RU"/>
          </a:p>
        </c:txPr>
        <c:crossAx val="81072512"/>
        <c:crosses val="autoZero"/>
        <c:auto val="1"/>
        <c:lblAlgn val="ctr"/>
        <c:lblOffset val="100"/>
      </c:catAx>
      <c:valAx>
        <c:axId val="81072512"/>
        <c:scaling>
          <c:orientation val="minMax"/>
        </c:scaling>
        <c:axPos val="l"/>
        <c:majorGridlines>
          <c:spPr>
            <a:ln>
              <a:noFill/>
            </a:ln>
          </c:spPr>
        </c:majorGridlines>
        <c:numFmt formatCode="_-* #,##0.00_р_._-;\-* #,##0.00_р_._-;_-* &quot;-&quot;??_р_._-;_-@_-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77396608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2000" b="1" i="1" baseline="0">
                <a:solidFill>
                  <a:schemeClr val="accent4">
                    <a:lumMod val="75000"/>
                  </a:schemeClr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 i="1" baseline="0">
                <a:solidFill>
                  <a:srgbClr val="FFC000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000" b="1" i="1" baseline="0">
                <a:solidFill>
                  <a:schemeClr val="accent2">
                    <a:lumMod val="75000"/>
                  </a:schemeClr>
                </a:solidFill>
              </a:defRPr>
            </a:pPr>
            <a:endParaRPr lang="ru-RU"/>
          </a:p>
        </c:txPr>
      </c:legendEntry>
      <c:layout/>
      <c:txPr>
        <a:bodyPr/>
        <a:lstStyle/>
        <a:p>
          <a:pPr>
            <a:defRPr sz="2000" b="1" i="1"/>
          </a:pPr>
          <a:endParaRPr lang="ru-RU"/>
        </a:p>
      </c:txPr>
    </c:legend>
    <c:plotVisOnly val="1"/>
    <c:dispBlanksAs val="gap"/>
  </c:chart>
  <c:spPr>
    <a:gradFill>
      <a:gsLst>
        <a:gs pos="86000">
          <a:srgbClr val="9F2936">
            <a:lumMod val="20000"/>
            <a:lumOff val="80000"/>
          </a:srgbClr>
        </a:gs>
        <a:gs pos="0">
          <a:srgbClr val="1B587C">
            <a:lumMod val="40000"/>
            <a:lumOff val="60000"/>
          </a:srgbClr>
        </a:gs>
        <a:gs pos="23000">
          <a:srgbClr val="1B587C">
            <a:lumMod val="20000"/>
            <a:lumOff val="80000"/>
          </a:srgbClr>
        </a:gs>
        <a:gs pos="100000">
          <a:srgbClr val="F07F09">
            <a:tint val="23500"/>
            <a:satMod val="160000"/>
          </a:srgbClr>
        </a:gs>
      </a:gsLst>
      <a:lin ang="5400000" scaled="0"/>
    </a:gradFill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i="1">
                <a:solidFill>
                  <a:srgbClr val="7030A0"/>
                </a:solidFill>
                <a:latin typeface="+mn-lt"/>
              </a:defRPr>
            </a:pPr>
            <a:r>
              <a:rPr lang="ru-RU" sz="2800" i="1" dirty="0" smtClean="0">
                <a:solidFill>
                  <a:srgbClr val="7030A0"/>
                </a:solidFill>
                <a:latin typeface="+mn-lt"/>
              </a:rPr>
              <a:t>Структура</a:t>
            </a:r>
            <a:r>
              <a:rPr lang="ru-RU" sz="2800" i="1" baseline="0" dirty="0" smtClean="0">
                <a:solidFill>
                  <a:srgbClr val="7030A0"/>
                </a:solidFill>
                <a:latin typeface="+mn-lt"/>
              </a:rPr>
              <a:t> </a:t>
            </a:r>
            <a:r>
              <a:rPr lang="ru-RU" sz="2800" i="1" baseline="0" dirty="0">
                <a:solidFill>
                  <a:srgbClr val="7030A0"/>
                </a:solidFill>
                <a:latin typeface="+mn-lt"/>
              </a:rPr>
              <a:t>доходов бюджета, </a:t>
            </a:r>
            <a:endParaRPr lang="ru-RU" sz="2800" i="1" baseline="0" dirty="0" smtClean="0">
              <a:solidFill>
                <a:srgbClr val="7030A0"/>
              </a:solidFill>
              <a:latin typeface="+mn-lt"/>
            </a:endParaRPr>
          </a:p>
          <a:p>
            <a:pPr>
              <a:defRPr i="1">
                <a:solidFill>
                  <a:srgbClr val="7030A0"/>
                </a:solidFill>
                <a:latin typeface="+mn-lt"/>
              </a:defRPr>
            </a:pPr>
            <a:r>
              <a:rPr lang="ru-RU" sz="2800" i="1" baseline="0" dirty="0" smtClean="0">
                <a:solidFill>
                  <a:srgbClr val="7030A0"/>
                </a:solidFill>
                <a:latin typeface="+mn-lt"/>
              </a:rPr>
              <a:t>2019г. млн</a:t>
            </a:r>
            <a:r>
              <a:rPr lang="ru-RU" sz="2800" i="1" baseline="0" dirty="0">
                <a:solidFill>
                  <a:srgbClr val="7030A0"/>
                </a:solidFill>
                <a:latin typeface="+mn-lt"/>
              </a:rPr>
              <a:t>. руб</a:t>
            </a:r>
            <a:r>
              <a:rPr lang="ru-RU" i="1" baseline="0" dirty="0">
                <a:solidFill>
                  <a:srgbClr val="7030A0"/>
                </a:solidFill>
                <a:latin typeface="+mn-lt"/>
              </a:rPr>
              <a:t>.</a:t>
            </a:r>
            <a:endParaRPr lang="ru-RU" i="1" dirty="0">
              <a:solidFill>
                <a:srgbClr val="7030A0"/>
              </a:solidFill>
              <a:latin typeface="+mn-lt"/>
            </a:endParaRPr>
          </a:p>
        </c:rich>
      </c:tx>
      <c:layout>
        <c:manualLayout>
          <c:xMode val="edge"/>
          <c:yMode val="edge"/>
          <c:x val="0.27866830708661422"/>
          <c:y val="7.4697896814883841E-3"/>
        </c:manualLayout>
      </c:layout>
      <c:spPr>
        <a:gradFill>
          <a:gsLst>
            <a:gs pos="60000">
              <a:srgbClr val="9F2936">
                <a:lumMod val="40000"/>
                <a:lumOff val="60000"/>
              </a:srgbClr>
            </a:gs>
            <a:gs pos="0">
              <a:srgbClr val="1B587C">
                <a:lumMod val="40000"/>
                <a:lumOff val="60000"/>
              </a:srgbClr>
            </a:gs>
            <a:gs pos="23000">
              <a:srgbClr val="1B587C">
                <a:lumMod val="20000"/>
                <a:lumOff val="80000"/>
              </a:srgbClr>
            </a:gs>
            <a:gs pos="100000">
              <a:srgbClr val="F07F09">
                <a:tint val="23500"/>
                <a:satMod val="160000"/>
              </a:srgbClr>
            </a:gs>
          </a:gsLst>
          <a:lin ang="5400000" scaled="0"/>
        </a:gradFill>
      </c:spPr>
    </c:title>
    <c:view3D>
      <c:rAngAx val="1"/>
    </c:view3D>
    <c:floor>
      <c:spPr>
        <a:solidFill>
          <a:srgbClr val="7030A0"/>
        </a:solidFill>
      </c:spPr>
    </c:floor>
    <c:sideWall>
      <c:spPr>
        <a:gradFill>
          <a:gsLst>
            <a:gs pos="0">
              <a:srgbClr val="5ECCF3">
                <a:shade val="51000"/>
                <a:satMod val="130000"/>
              </a:srgbClr>
            </a:gs>
            <a:gs pos="80000">
              <a:srgbClr val="5ECCF3">
                <a:shade val="93000"/>
                <a:satMod val="130000"/>
              </a:srgbClr>
            </a:gs>
            <a:gs pos="100000">
              <a:srgbClr val="5ECCF3">
                <a:shade val="94000"/>
                <a:satMod val="135000"/>
              </a:srgbClr>
            </a:gs>
          </a:gsLst>
          <a:lin ang="16200000" scaled="0"/>
        </a:gradFill>
      </c:spPr>
    </c:sideWall>
    <c:backWall>
      <c:spPr>
        <a:gradFill>
          <a:gsLst>
            <a:gs pos="0">
              <a:srgbClr val="5ECCF3">
                <a:shade val="51000"/>
                <a:satMod val="130000"/>
              </a:srgbClr>
            </a:gs>
            <a:gs pos="80000">
              <a:srgbClr val="5ECCF3">
                <a:shade val="93000"/>
                <a:satMod val="130000"/>
              </a:srgbClr>
            </a:gs>
            <a:gs pos="100000">
              <a:srgbClr val="5ECCF3">
                <a:shade val="94000"/>
                <a:satMod val="135000"/>
              </a:srgbClr>
            </a:gs>
          </a:gsLst>
          <a:lin ang="16200000" scaled="0"/>
        </a:gradFill>
      </c:spPr>
    </c:backWall>
    <c:plotArea>
      <c:layout>
        <c:manualLayout>
          <c:layoutTarget val="inner"/>
          <c:xMode val="edge"/>
          <c:yMode val="edge"/>
          <c:x val="0"/>
          <c:y val="0.16361643578063978"/>
          <c:w val="1"/>
          <c:h val="0.61208459031617579"/>
        </c:manualLayout>
      </c:layout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2.5832329872750356E-2"/>
                  <c:y val="-2.5195613185836495E-3"/>
                </c:manualLayout>
              </c:layout>
              <c:showVal val="1"/>
            </c:dLbl>
            <c:dLbl>
              <c:idx val="1"/>
              <c:layout>
                <c:manualLayout>
                  <c:x val="2.4217809255703451E-2"/>
                  <c:y val="-2.5195613185837419E-3"/>
                </c:manualLayout>
              </c:layout>
              <c:showVal val="1"/>
            </c:dLbl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317</c:v>
                </c:pt>
                <c:pt idx="1">
                  <c:v>324.8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2.9061371106844151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2.744685048979725E-2"/>
                  <c:y val="-2.5195613185836495E-3"/>
                </c:manualLayout>
              </c:layout>
              <c:showVal val="1"/>
            </c:dLbl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31.2</c:v>
                </c:pt>
                <c:pt idx="1">
                  <c:v>30.5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2.2603288638656564E-2"/>
                  <c:y val="2.5195613185836495E-3"/>
                </c:manualLayout>
              </c:layout>
              <c:showVal val="1"/>
            </c:dLbl>
            <c:dLbl>
              <c:idx val="1"/>
              <c:layout>
                <c:manualLayout>
                  <c:x val="2.0988768021609667E-2"/>
                  <c:y val="2.5195613185836495E-3"/>
                </c:manualLayout>
              </c:layout>
              <c:showVal val="1"/>
            </c:dLbl>
            <c:txPr>
              <a:bodyPr/>
              <a:lstStyle/>
              <a:p>
                <a:pPr>
                  <a:defRPr sz="1800" b="1" baseline="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1140.4000000000001</c:v>
                </c:pt>
                <c:pt idx="1">
                  <c:v>1165.2</c:v>
                </c:pt>
              </c:numCache>
            </c:numRef>
          </c:val>
        </c:ser>
        <c:dLbls>
          <c:showVal val="1"/>
        </c:dLbls>
        <c:shape val="cylinder"/>
        <c:axId val="65812352"/>
        <c:axId val="65813888"/>
        <c:axId val="0"/>
      </c:bar3DChart>
      <c:catAx>
        <c:axId val="6581235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1"/>
            </a:pPr>
            <a:endParaRPr lang="ru-RU"/>
          </a:p>
        </c:txPr>
        <c:crossAx val="65813888"/>
        <c:crosses val="autoZero"/>
        <c:auto val="1"/>
        <c:lblAlgn val="ctr"/>
        <c:lblOffset val="100"/>
      </c:catAx>
      <c:valAx>
        <c:axId val="65813888"/>
        <c:scaling>
          <c:orientation val="minMax"/>
          <c:max val="1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0"/>
        <c:tickLblPos val="nextTo"/>
        <c:crossAx val="65812352"/>
        <c:crosses val="autoZero"/>
        <c:crossBetween val="between"/>
        <c:majorUnit val="0.2"/>
        <c:minorUnit val="4.0000000000000015E-2"/>
      </c:valAx>
      <c:spPr>
        <a:gradFill>
          <a:gsLst>
            <a:gs pos="60000">
              <a:srgbClr val="9F2936">
                <a:lumMod val="40000"/>
                <a:lumOff val="60000"/>
              </a:srgbClr>
            </a:gs>
            <a:gs pos="0">
              <a:srgbClr val="1B587C">
                <a:lumMod val="40000"/>
                <a:lumOff val="60000"/>
              </a:srgbClr>
            </a:gs>
            <a:gs pos="23000">
              <a:srgbClr val="1B587C">
                <a:lumMod val="20000"/>
                <a:lumOff val="80000"/>
              </a:srgbClr>
            </a:gs>
            <a:gs pos="100000">
              <a:srgbClr val="F07F09">
                <a:tint val="23500"/>
                <a:satMod val="160000"/>
              </a:srgbClr>
            </a:gs>
          </a:gsLst>
          <a:lin ang="5400000" scaled="0"/>
        </a:gradFill>
      </c:spPr>
    </c:plotArea>
    <c:legend>
      <c:legendPos val="b"/>
      <c:legendEntry>
        <c:idx val="1"/>
        <c:txPr>
          <a:bodyPr/>
          <a:lstStyle/>
          <a:p>
            <a:pPr>
              <a:defRPr sz="1800" b="0"/>
            </a:pPr>
            <a:endParaRPr lang="ru-RU"/>
          </a:p>
        </c:txPr>
      </c:legendEntry>
      <c:layout>
        <c:manualLayout>
          <c:xMode val="edge"/>
          <c:yMode val="edge"/>
          <c:x val="8.3718276408910622E-2"/>
          <c:y val="0.79421232398679342"/>
          <c:w val="0.83256344718217878"/>
          <c:h val="0.14247562236674557"/>
        </c:manualLayout>
      </c:layout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</c:chart>
  <c:spPr>
    <a:gradFill>
      <a:gsLst>
        <a:gs pos="60000">
          <a:srgbClr val="9F2936">
            <a:lumMod val="40000"/>
            <a:lumOff val="60000"/>
          </a:srgbClr>
        </a:gs>
        <a:gs pos="0">
          <a:srgbClr val="1B587C">
            <a:lumMod val="40000"/>
            <a:lumOff val="60000"/>
          </a:srgbClr>
        </a:gs>
        <a:gs pos="23000">
          <a:srgbClr val="1B587C">
            <a:lumMod val="20000"/>
            <a:lumOff val="80000"/>
          </a:srgbClr>
        </a:gs>
        <a:gs pos="100000">
          <a:srgbClr val="F07F09">
            <a:tint val="23500"/>
            <a:satMod val="160000"/>
          </a:srgbClr>
        </a:gs>
      </a:gsLst>
      <a:lin ang="5400000" scaled="0"/>
    </a:gradFill>
  </c:sp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0"/>
  <c:chart>
    <c:autoTitleDeleted val="1"/>
    <c:view3D>
      <c:rAngAx val="1"/>
    </c:view3D>
    <c:sideWall>
      <c:spPr>
        <a:gradFill>
          <a:gsLst>
            <a:gs pos="60000">
              <a:srgbClr val="9F2936">
                <a:lumMod val="40000"/>
                <a:lumOff val="60000"/>
              </a:srgbClr>
            </a:gs>
            <a:gs pos="0">
              <a:srgbClr val="1B587C">
                <a:lumMod val="40000"/>
                <a:lumOff val="60000"/>
              </a:srgbClr>
            </a:gs>
            <a:gs pos="13000">
              <a:srgbClr val="1B587C">
                <a:lumMod val="20000"/>
                <a:lumOff val="80000"/>
              </a:srgbClr>
            </a:gs>
            <a:gs pos="100000">
              <a:srgbClr val="F07F09">
                <a:tint val="23500"/>
                <a:satMod val="160000"/>
              </a:srgbClr>
            </a:gs>
          </a:gsLst>
          <a:lin ang="5400000" scaled="0"/>
        </a:gradFill>
      </c:spPr>
    </c:sideWall>
    <c:backWall>
      <c:spPr>
        <a:gradFill>
          <a:gsLst>
            <a:gs pos="60000">
              <a:srgbClr val="9F2936">
                <a:lumMod val="40000"/>
                <a:lumOff val="60000"/>
              </a:srgbClr>
            </a:gs>
            <a:gs pos="0">
              <a:srgbClr val="1B587C">
                <a:lumMod val="40000"/>
                <a:lumOff val="60000"/>
              </a:srgbClr>
            </a:gs>
            <a:gs pos="13000">
              <a:srgbClr val="1B587C">
                <a:lumMod val="20000"/>
                <a:lumOff val="80000"/>
              </a:srgbClr>
            </a:gs>
            <a:gs pos="100000">
              <a:srgbClr val="F07F09">
                <a:tint val="23500"/>
                <a:satMod val="160000"/>
              </a:srgbClr>
            </a:gs>
          </a:gsLst>
          <a:lin ang="5400000" scaled="0"/>
        </a:gradFill>
      </c:spPr>
    </c:backWall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Налоги на совокупный доход (тыс. руб.)</c:v>
                </c:pt>
              </c:strCache>
            </c:strRef>
          </c:tx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-9.8898668579918986E-3"/>
                  <c:y val="-0.23654234496820617"/>
                </c:manualLayout>
              </c:layout>
              <c:showVal val="1"/>
            </c:dLbl>
            <c:dLbl>
              <c:idx val="1"/>
              <c:layout>
                <c:manualLayout>
                  <c:x val="-6.5932445719945982E-3"/>
                  <c:y val="-0.29671539763555682"/>
                </c:manualLayout>
              </c:layout>
              <c:showVal val="1"/>
            </c:dLbl>
            <c:dLbl>
              <c:idx val="2"/>
              <c:layout>
                <c:manualLayout>
                  <c:x val="1.3186489143989196E-2"/>
                  <c:y val="-0.32576445754393302"/>
                </c:manualLayout>
              </c:layout>
              <c:showVal val="1"/>
            </c:dLbl>
            <c:dLbl>
              <c:idx val="3"/>
              <c:layout>
                <c:manualLayout>
                  <c:x val="9.8898668579918986E-3"/>
                  <c:y val="-0.41913643582085658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2016 г.</c:v>
                </c:pt>
                <c:pt idx="1">
                  <c:v>2017 г.</c:v>
                </c:pt>
                <c:pt idx="2">
                  <c:v>2018 г.</c:v>
                </c:pt>
                <c:pt idx="3">
                  <c:v>2019 г.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21142.7</c:v>
                </c:pt>
                <c:pt idx="1">
                  <c:v>21374.2</c:v>
                </c:pt>
                <c:pt idx="2">
                  <c:v>22696.799999999996</c:v>
                </c:pt>
                <c:pt idx="3">
                  <c:v>24050.799999999996</c:v>
                </c:pt>
              </c:numCache>
            </c:numRef>
          </c:val>
        </c:ser>
        <c:dLbls>
          <c:showVal val="1"/>
        </c:dLbls>
        <c:gapWidth val="75"/>
        <c:shape val="box"/>
        <c:axId val="88829312"/>
        <c:axId val="89453312"/>
        <c:axId val="0"/>
      </c:bar3DChart>
      <c:catAx>
        <c:axId val="88829312"/>
        <c:scaling>
          <c:orientation val="minMax"/>
        </c:scaling>
        <c:axPos val="b"/>
        <c:majorTickMark val="none"/>
        <c:tickLblPos val="nextTo"/>
        <c:crossAx val="89453312"/>
        <c:crosses val="autoZero"/>
        <c:auto val="1"/>
        <c:lblAlgn val="ctr"/>
        <c:lblOffset val="100"/>
      </c:catAx>
      <c:valAx>
        <c:axId val="89453312"/>
        <c:scaling>
          <c:orientation val="minMax"/>
        </c:scaling>
        <c:axPos val="l"/>
        <c:numFmt formatCode="#,##0.00" sourceLinked="0"/>
        <c:majorTickMark val="none"/>
        <c:tickLblPos val="nextTo"/>
        <c:crossAx val="88829312"/>
        <c:crosses val="autoZero"/>
        <c:crossBetween val="between"/>
      </c:valAx>
    </c:plotArea>
    <c:legend>
      <c:legendPos val="t"/>
      <c:legendEntry>
        <c:idx val="0"/>
        <c:txPr>
          <a:bodyPr/>
          <a:lstStyle/>
          <a:p>
            <a:pPr algn="ctr">
              <a:defRPr b="1">
                <a:solidFill>
                  <a:schemeClr val="tx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14740651869418456"/>
          <c:y val="1.24495971035898E-2"/>
          <c:w val="0.70518696261163072"/>
          <c:h val="0.10518030676330084"/>
        </c:manualLayout>
      </c:layout>
      <c:txPr>
        <a:bodyPr/>
        <a:lstStyle/>
        <a:p>
          <a:pPr>
            <a:defRPr b="1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</c:chart>
  <c:spPr>
    <a:gradFill>
      <a:gsLst>
        <a:gs pos="60000">
          <a:srgbClr val="9F2936">
            <a:lumMod val="40000"/>
            <a:lumOff val="60000"/>
          </a:srgbClr>
        </a:gs>
        <a:gs pos="0">
          <a:srgbClr val="1B587C">
            <a:lumMod val="40000"/>
            <a:lumOff val="60000"/>
          </a:srgbClr>
        </a:gs>
        <a:gs pos="13000">
          <a:srgbClr val="1B587C">
            <a:lumMod val="20000"/>
            <a:lumOff val="80000"/>
          </a:srgbClr>
        </a:gs>
        <a:gs pos="100000">
          <a:srgbClr val="F07F09">
            <a:tint val="23500"/>
            <a:satMod val="160000"/>
          </a:srgbClr>
        </a:gs>
      </a:gsLst>
      <a:lin ang="5400000" scaled="0"/>
    </a:gradFill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2"/>
  <c:chart>
    <c:autoTitleDeleted val="1"/>
    <c:plotArea>
      <c:layout>
        <c:manualLayout>
          <c:layoutTarget val="inner"/>
          <c:xMode val="edge"/>
          <c:yMode val="edge"/>
          <c:x val="0.21830420038702389"/>
          <c:y val="0.12548081271126085"/>
          <c:w val="0.68797883155205308"/>
          <c:h val="0.69660315520497729"/>
        </c:manualLayout>
      </c:layout>
      <c:ofPieChart>
        <c:ofPieType val="bar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</c:v>
                </c:pt>
              </c:strCache>
            </c:strRef>
          </c:tx>
          <c:spPr>
            <a:scene3d>
              <a:camera prst="orthographicFront"/>
              <a:lightRig rig="soft" dir="t"/>
            </a:scene3d>
            <a:sp3d prstMaterial="dkEdge">
              <a:bevelT w="114300"/>
              <a:bevelB w="0" h="0"/>
              <a:contourClr>
                <a:srgbClr val="000000"/>
              </a:contourClr>
            </a:sp3d>
          </c:spPr>
          <c:dPt>
            <c:idx val="0"/>
            <c:spPr>
              <a:solidFill>
                <a:srgbClr val="8EF2DF"/>
              </a:solidFill>
              <a:scene3d>
                <a:camera prst="orthographicFront"/>
                <a:lightRig rig="soft" dir="t"/>
              </a:scene3d>
              <a:sp3d prstMaterial="dkEdge">
                <a:bevelT w="114300"/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2A2-4012-B947-1AE799C64EF7}"/>
              </c:ext>
            </c:extLst>
          </c:dPt>
          <c:dPt>
            <c:idx val="1"/>
            <c:spPr>
              <a:solidFill>
                <a:srgbClr val="558ED5"/>
              </a:solidFill>
              <a:scene3d>
                <a:camera prst="orthographicFront"/>
                <a:lightRig rig="soft" dir="t"/>
              </a:scene3d>
              <a:sp3d prstMaterial="dkEdge">
                <a:bevelT w="114300"/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2A2-4012-B947-1AE799C64EF7}"/>
              </c:ext>
            </c:extLst>
          </c:dPt>
          <c:dPt>
            <c:idx val="2"/>
            <c:spPr>
              <a:solidFill>
                <a:schemeClr val="accent6">
                  <a:lumMod val="75000"/>
                </a:schemeClr>
              </a:solidFill>
              <a:ln cap="rnd">
                <a:bevel/>
              </a:ln>
              <a:scene3d>
                <a:camera prst="orthographicFront"/>
                <a:lightRig rig="soft" dir="t"/>
              </a:scene3d>
              <a:sp3d prstMaterial="dkEdge">
                <a:bevelT w="114300"/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2A2-4012-B947-1AE799C64EF7}"/>
              </c:ext>
            </c:extLst>
          </c:dPt>
          <c:dPt>
            <c:idx val="3"/>
            <c:spPr>
              <a:solidFill>
                <a:srgbClr val="FFC000"/>
              </a:solidFill>
              <a:scene3d>
                <a:camera prst="orthographicFront"/>
                <a:lightRig rig="soft" dir="t"/>
              </a:scene3d>
              <a:sp3d prstMaterial="dkEdge">
                <a:bevelT w="114300"/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2A2-4012-B947-1AE799C64EF7}"/>
              </c:ext>
            </c:extLst>
          </c:dPt>
          <c:dPt>
            <c:idx val="4"/>
            <c:spPr>
              <a:solidFill>
                <a:srgbClr val="00B050"/>
              </a:solidFill>
              <a:scene3d>
                <a:camera prst="orthographicFront"/>
                <a:lightRig rig="soft" dir="t"/>
              </a:scene3d>
              <a:sp3d prstMaterial="dkEdge">
                <a:bevelT w="114300"/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A2A2-4012-B947-1AE799C64EF7}"/>
              </c:ext>
            </c:extLst>
          </c:dPt>
          <c:dPt>
            <c:idx val="5"/>
            <c:spPr>
              <a:solidFill>
                <a:srgbClr val="D58987"/>
              </a:solidFill>
              <a:scene3d>
                <a:camera prst="orthographicFront"/>
                <a:lightRig rig="soft" dir="t"/>
              </a:scene3d>
              <a:sp3d prstMaterial="dkEdge"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A2A2-4012-B947-1AE799C64EF7}"/>
              </c:ext>
            </c:extLst>
          </c:dPt>
          <c:dPt>
            <c:idx val="6"/>
            <c:spPr>
              <a:solidFill>
                <a:srgbClr val="E6B9B8"/>
              </a:solidFill>
              <a:scene3d>
                <a:camera prst="orthographicFront"/>
                <a:lightRig rig="soft" dir="t"/>
              </a:scene3d>
              <a:sp3d prstMaterial="dkEdge"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A2A2-4012-B947-1AE799C64EF7}"/>
              </c:ext>
            </c:extLst>
          </c:dPt>
          <c:dPt>
            <c:idx val="7"/>
            <c:spPr>
              <a:solidFill>
                <a:srgbClr val="D58987"/>
              </a:solidFill>
              <a:scene3d>
                <a:camera prst="orthographicFront"/>
                <a:lightRig rig="soft" dir="t"/>
              </a:scene3d>
              <a:sp3d prstMaterial="dkEdge"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A2A2-4012-B947-1AE799C64EF7}"/>
              </c:ext>
            </c:extLst>
          </c:dPt>
          <c:dPt>
            <c:idx val="8"/>
            <c:spPr>
              <a:solidFill>
                <a:srgbClr val="E6B9B8"/>
              </a:solidFill>
              <a:scene3d>
                <a:camera prst="orthographicFront"/>
                <a:lightRig rig="soft" dir="t"/>
              </a:scene3d>
              <a:sp3d prstMaterial="dkEdge"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A2A2-4012-B947-1AE799C64EF7}"/>
              </c:ext>
            </c:extLst>
          </c:dPt>
          <c:dPt>
            <c:idx val="9"/>
            <c:spPr>
              <a:solidFill>
                <a:srgbClr val="B0413E"/>
              </a:solidFill>
              <a:scene3d>
                <a:camera prst="orthographicFront"/>
                <a:lightRig rig="soft" dir="t"/>
              </a:scene3d>
              <a:sp3d prstMaterial="dkEdge">
                <a:bevelT w="114300"/>
                <a:bevelB w="0" h="0"/>
                <a:contourClr>
                  <a:srgbClr val="000000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A2A2-4012-B947-1AE799C64EF7}"/>
              </c:ext>
            </c:extLst>
          </c:dPt>
          <c:dLbls>
            <c:dLbl>
              <c:idx val="0"/>
              <c:layout>
                <c:manualLayout>
                  <c:x val="-5.318729983086834E-2"/>
                  <c:y val="0.12944267157450343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Обще-государственные </a:t>
                    </a:r>
                  </a:p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вопросы  6,2%</a:t>
                    </a:r>
                    <a:endParaRPr lang="ru-RU" dirty="0"/>
                  </a:p>
                </c:rich>
              </c:tx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2A2-4012-B947-1AE799C64EF7}"/>
                </c:ext>
              </c:extLst>
            </c:dLbl>
            <c:dLbl>
              <c:idx val="1"/>
              <c:layout>
                <c:manualLayout>
                  <c:x val="-7.5869161358811055E-2"/>
                  <c:y val="4.8410922178237503E-2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Нац. оборона</a:t>
                    </a:r>
                    <a:r>
                      <a:rPr lang="ru-RU" sz="18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0,2%</a:t>
                    </a:r>
                    <a:endParaRPr lang="ru-RU" sz="1400" dirty="0"/>
                  </a:p>
                </c:rich>
              </c:tx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2A2-4012-B947-1AE799C64EF7}"/>
                </c:ext>
              </c:extLst>
            </c:dLbl>
            <c:dLbl>
              <c:idx val="2"/>
              <c:layout>
                <c:manualLayout>
                  <c:x val="-5.0505370830184602E-2"/>
                  <c:y val="-8.436270238979296E-2"/>
                </c:manualLayout>
              </c:layout>
              <c:tx>
                <c:rich>
                  <a:bodyPr/>
                  <a:lstStyle/>
                  <a:p>
                    <a:endParaRPr lang="ru-RU" sz="1800" dirty="0" smtClean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Национальная </a:t>
                    </a:r>
                  </a:p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экономика</a:t>
                    </a:r>
                    <a:r>
                      <a:rPr lang="ru-RU" sz="18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6,3%</a:t>
                    </a:r>
                    <a:endParaRPr lang="ru-RU" sz="2000" dirty="0"/>
                  </a:p>
                </c:rich>
              </c:tx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2A2-4012-B947-1AE799C64EF7}"/>
                </c:ext>
              </c:extLst>
            </c:dLbl>
            <c:dLbl>
              <c:idx val="3"/>
              <c:layout>
                <c:manualLayout>
                  <c:x val="-5.350352207708086E-2"/>
                  <c:y val="-0.22932484840865633"/>
                </c:manualLayout>
              </c:layout>
              <c:tx>
                <c:rich>
                  <a:bodyPr/>
                  <a:lstStyle/>
                  <a:p>
                    <a:endParaRPr lang="ru-RU" sz="1800" dirty="0" smtClean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Жилищно-</a:t>
                    </a:r>
                  </a:p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коммунальное </a:t>
                    </a:r>
                  </a:p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хозяйство</a:t>
                    </a:r>
                    <a:r>
                      <a:rPr lang="ru-RU" sz="18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0,2%</a:t>
                    </a:r>
                    <a:endParaRPr lang="ru-RU" dirty="0"/>
                  </a:p>
                </c:rich>
              </c:tx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2A2-4012-B947-1AE799C64EF7}"/>
                </c:ext>
              </c:extLst>
            </c:dLbl>
            <c:dLbl>
              <c:idx val="4"/>
              <c:layout>
                <c:manualLayout>
                  <c:x val="-6.4871441937457294E-2"/>
                  <c:y val="-0.25768335682000243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Прочее (МБТ)</a:t>
                    </a:r>
                    <a:r>
                      <a:rPr lang="ru-RU" sz="18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8,0%</a:t>
                    </a:r>
                    <a:endParaRPr lang="ru-RU" sz="2000" dirty="0"/>
                  </a:p>
                </c:rich>
              </c:tx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2A2-4012-B947-1AE799C64EF7}"/>
                </c:ext>
              </c:extLst>
            </c:dLbl>
            <c:dLbl>
              <c:idx val="5"/>
              <c:layout>
                <c:manualLayout>
                  <c:x val="-0.12948654855643046"/>
                  <c:y val="4.5643116146828401E-2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Культура</a:t>
                    </a:r>
                  </a:p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151,1 млн. рублей (10,0%)</a:t>
                    </a:r>
                    <a:endParaRPr lang="ru-RU" dirty="0"/>
                  </a:p>
                </c:rich>
              </c:tx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2A2-4012-B947-1AE799C64EF7}"/>
                </c:ext>
              </c:extLst>
            </c:dLbl>
            <c:dLbl>
              <c:idx val="6"/>
              <c:layout>
                <c:manualLayout>
                  <c:x val="-0.11732425634295704"/>
                  <c:y val="0.1496712385678918"/>
                </c:manualLayout>
              </c:layout>
              <c:tx>
                <c:rich>
                  <a:bodyPr/>
                  <a:lstStyle/>
                  <a:p>
                    <a:pPr>
                      <a:defRPr sz="1800">
                        <a:latin typeface="Times New Roman" pitchFamily="18" charset="0"/>
                        <a:cs typeface="Times New Roman" pitchFamily="18" charset="0"/>
                      </a:defRPr>
                    </a:pPr>
                    <a:endParaRPr lang="ru-RU" sz="1800" dirty="0" smtClean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pPr>
                      <a:defRPr sz="180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Социальная </a:t>
                    </a:r>
                  </a:p>
                  <a:p>
                    <a:pPr>
                      <a:defRPr sz="180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политика</a:t>
                    </a:r>
                    <a:r>
                      <a:rPr lang="ru-RU" sz="18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78,1 млн. рублей (5,2%)</a:t>
                    </a:r>
                    <a:endParaRPr lang="ru-RU" dirty="0">
                      <a:cs typeface="FrankRuehl" panose="020E0503060101010101" pitchFamily="34" charset="-79"/>
                    </a:endParaRPr>
                  </a:p>
                </c:rich>
              </c:tx>
              <c:spPr/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2A2-4012-B947-1AE799C64EF7}"/>
                </c:ext>
              </c:extLst>
            </c:dLbl>
            <c:dLbl>
              <c:idx val="7"/>
              <c:layout>
                <c:manualLayout>
                  <c:x val="-0.11660520559930009"/>
                  <c:y val="0.32716708400691868"/>
                </c:manualLayout>
              </c:layout>
              <c:tx>
                <c:rich>
                  <a:bodyPr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1" i="0" u="none" strike="noStrike" kern="1200" baseline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endParaRPr lang="ru-RU" sz="1800" b="1" i="0" baseline="0" dirty="0" smtClean="0"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1" i="0" u="none" strike="noStrike" kern="1200" baseline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800" b="1" i="0" baseline="0" dirty="0" smtClean="0">
                        <a:effectLst/>
                        <a:latin typeface="Times New Roman" pitchFamily="18" charset="0"/>
                        <a:cs typeface="Times New Roman" pitchFamily="18" charset="0"/>
                      </a:rPr>
                      <a:t>Физ. культура и спорт</a:t>
                    </a:r>
                    <a:endParaRPr lang="ru-RU" sz="1800" dirty="0" smtClean="0">
                      <a:effectLst/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1" i="0" u="none" strike="noStrike" kern="1200" baseline="0">
                        <a:solidFill>
                          <a:prstClr val="black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54,2 млн. рублей (3,6%)</a:t>
                    </a:r>
                    <a:endParaRPr lang="ru-RU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A2A2-4012-B947-1AE799C64EF7}"/>
                </c:ext>
              </c:extLst>
            </c:dLbl>
            <c:dLbl>
              <c:idx val="8"/>
              <c:layout>
                <c:manualLayout>
                  <c:x val="-0.12307458442694665"/>
                  <c:y val="0.22927842058853454"/>
                </c:manualLayout>
              </c:layout>
              <c:tx>
                <c:rich>
                  <a:bodyPr/>
                  <a:lstStyle/>
                  <a:p>
                    <a:endParaRPr lang="ru-RU" sz="1800" dirty="0" smtClean="0">
                      <a:latin typeface="Times New Roman" pitchFamily="18" charset="0"/>
                      <a:cs typeface="Times New Roman" pitchFamily="18" charset="0"/>
                    </a:endParaRPr>
                  </a:p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Образование</a:t>
                    </a:r>
                    <a:r>
                      <a:rPr lang="ru-RU" sz="18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1 215,2</a:t>
                    </a:r>
                    <a:r>
                      <a:rPr lang="ru-RU" sz="1800" baseline="0" dirty="0" smtClean="0">
                        <a:latin typeface="Times New Roman" pitchFamily="18" charset="0"/>
                        <a:cs typeface="Times New Roman" pitchFamily="18" charset="0"/>
                      </a:rPr>
                      <a:t> млн. рублей(60,2%)</a:t>
                    </a:r>
                    <a:endParaRPr lang="ru-RU" dirty="0"/>
                  </a:p>
                </c:rich>
              </c:tx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2A2-4012-B947-1AE799C64EF7}"/>
                </c:ext>
              </c:extLst>
            </c:dLbl>
            <c:dLbl>
              <c:idx val="9"/>
              <c:layout>
                <c:manualLayout>
                  <c:x val="-0.29341765091863525"/>
                  <c:y val="-0.40255063901104499"/>
                </c:manualLayout>
              </c:layout>
              <c:tx>
                <c:rich>
                  <a:bodyPr/>
                  <a:lstStyle/>
                  <a:p>
                    <a:pPr>
                      <a:defRPr sz="180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800" u="sng" dirty="0">
                        <a:latin typeface="Times New Roman" pitchFamily="18" charset="0"/>
                        <a:cs typeface="Times New Roman" pitchFamily="18" charset="0"/>
                      </a:rPr>
                      <a:t>Расходы на соц</a:t>
                    </a:r>
                    <a:r>
                      <a:rPr lang="ru-RU" sz="1800" u="sng" dirty="0" smtClean="0">
                        <a:latin typeface="Times New Roman" pitchFamily="18" charset="0"/>
                        <a:cs typeface="Times New Roman" pitchFamily="18" charset="0"/>
                      </a:rPr>
                      <a:t>. сферу 79,0</a:t>
                    </a:r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ru-RU" dirty="0">
                      <a:cs typeface="FrankRuehl" panose="020E0503060101010101" pitchFamily="34" charset="-79"/>
                    </a:endParaRPr>
                  </a:p>
                </c:rich>
              </c:tx>
              <c:spPr/>
              <c:dLblPos val="bestFit"/>
              <c:showCatName val="1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A2A2-4012-B947-1AE799C64EF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CatName val="1"/>
            <c:separator>
</c:separator>
            <c:showLeaderLines val="1"/>
            <c:leaderLines>
              <c:spPr>
                <a:ln w="19050">
                  <a:solidFill>
                    <a:schemeClr val="tx1"/>
                  </a:solidFill>
                </a:ln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Прочее</c:v>
                </c:pt>
                <c:pt idx="5">
                  <c:v>Культура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Образование</c:v>
                </c:pt>
              </c:strCache>
            </c:strRef>
          </c:cat>
          <c:val>
            <c:numRef>
              <c:f>Лист1!$B$2:$B$10</c:f>
              <c:numCache>
                <c:formatCode>0.0</c:formatCode>
                <c:ptCount val="9"/>
                <c:pt idx="0">
                  <c:v>5.8</c:v>
                </c:pt>
                <c:pt idx="1">
                  <c:v>0.2</c:v>
                </c:pt>
                <c:pt idx="2">
                  <c:v>4.5</c:v>
                </c:pt>
                <c:pt idx="3">
                  <c:v>1</c:v>
                </c:pt>
                <c:pt idx="4">
                  <c:v>8.3000000000000007</c:v>
                </c:pt>
                <c:pt idx="5">
                  <c:v>9.5</c:v>
                </c:pt>
                <c:pt idx="6">
                  <c:v>4.5</c:v>
                </c:pt>
                <c:pt idx="7">
                  <c:v>1.4</c:v>
                </c:pt>
                <c:pt idx="8">
                  <c:v>64.8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A2A2-4012-B947-1AE799C64EF7}"/>
            </c:ext>
          </c:extLst>
        </c:ser>
        <c:dLbls/>
        <c:gapWidth val="8"/>
        <c:splitType val="pos"/>
        <c:splitPos val="4"/>
        <c:secondPieSize val="96"/>
        <c:serLines>
          <c:spPr>
            <a:ln w="19050">
              <a:solidFill>
                <a:schemeClr val="tx1"/>
              </a:solidFill>
            </a:ln>
          </c:spPr>
        </c:serLines>
      </c:ofPieChart>
    </c:plotArea>
    <c:plotVisOnly val="1"/>
    <c:dispBlanksAs val="zero"/>
  </c:chart>
  <c:spPr>
    <a:gradFill>
      <a:gsLst>
        <a:gs pos="60000">
          <a:srgbClr val="9F2936">
            <a:lumMod val="40000"/>
            <a:lumOff val="60000"/>
          </a:srgbClr>
        </a:gs>
        <a:gs pos="0">
          <a:srgbClr val="1B587C">
            <a:lumMod val="40000"/>
            <a:lumOff val="60000"/>
          </a:srgbClr>
        </a:gs>
        <a:gs pos="13000">
          <a:srgbClr val="1B587C">
            <a:lumMod val="20000"/>
            <a:lumOff val="80000"/>
          </a:srgbClr>
        </a:gs>
        <a:gs pos="100000">
          <a:srgbClr val="F07F09">
            <a:tint val="23500"/>
            <a:satMod val="160000"/>
          </a:srgbClr>
        </a:gs>
      </a:gsLst>
      <a:lin ang="5400000" scaled="0"/>
    </a:gradFill>
    <a:scene3d>
      <a:camera prst="orthographicFront"/>
      <a:lightRig rig="threePt" dir="t"/>
    </a:scene3d>
    <a:sp3d>
      <a:bevelT w="6350"/>
    </a:sp3d>
  </c:spPr>
  <c:txPr>
    <a:bodyPr/>
    <a:lstStyle/>
    <a:p>
      <a:pPr>
        <a:defRPr sz="1400" b="1">
          <a:solidFill>
            <a:schemeClr val="tx1"/>
          </a:solidFill>
          <a:latin typeface="Franklin Gothic Medium" panose="020B0603020102020204" pitchFamily="34" charset="0"/>
          <a:cs typeface="FrankRuehl" panose="020E0503060101010101" pitchFamily="34" charset="-79"/>
        </a:defRPr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0.32846</cdr:x>
      <cdr:y>0.6042</cdr:y>
    </cdr:from>
    <cdr:to>
      <cdr:x>0.4915</cdr:x>
      <cdr:y>0.69478</cdr:y>
    </cdr:to>
    <cdr:sp macro="" textlink="">
      <cdr:nvSpPr>
        <cdr:cNvPr id="6" name="Стрелка вверх 5"/>
        <cdr:cNvSpPr/>
      </cdr:nvSpPr>
      <cdr:spPr>
        <a:xfrm xmlns:a="http://schemas.openxmlformats.org/drawingml/2006/main" rot="4194490">
          <a:off x="3437962" y="3712727"/>
          <a:ext cx="621801" cy="1490813"/>
        </a:xfrm>
        <a:prstGeom xmlns:a="http://schemas.openxmlformats.org/drawingml/2006/main" prst="upArrow">
          <a:avLst/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120000" vertOverflow="clip" vert="vert270" wrap="square">
          <a:noAutofit/>
        </a:bodyPr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+231,5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0.50654</cdr:x>
      <cdr:y>0.48803</cdr:y>
    </cdr:from>
    <cdr:to>
      <cdr:x>0.68938</cdr:x>
      <cdr:y>0.58583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 rot="19187121">
          <a:off x="4631785" y="3349843"/>
          <a:ext cx="1671865" cy="671348"/>
        </a:xfrm>
        <a:prstGeom xmlns:a="http://schemas.openxmlformats.org/drawingml/2006/main" prst="rightArrow">
          <a:avLst>
            <a:gd name="adj1" fmla="val 50000"/>
            <a:gd name="adj2" fmla="val 45718"/>
          </a:avLst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chemeClr val="accent1">
              <a:lumMod val="75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+1 322,6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0.72234</cdr:x>
      <cdr:y>0.20341</cdr:y>
    </cdr:from>
    <cdr:to>
      <cdr:x>0.79428</cdr:x>
      <cdr:y>0.45556</cdr:y>
    </cdr:to>
    <cdr:sp macro="" textlink="">
      <cdr:nvSpPr>
        <cdr:cNvPr id="3" name="Стрелка вправо 2"/>
        <cdr:cNvSpPr/>
      </cdr:nvSpPr>
      <cdr:spPr>
        <a:xfrm xmlns:a="http://schemas.openxmlformats.org/drawingml/2006/main" rot="18811696">
          <a:off x="6068618" y="1932701"/>
          <a:ext cx="1730742" cy="657784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00B05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+1 354,0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0.40598</cdr:x>
      <cdr:y>0.31579</cdr:y>
    </cdr:from>
    <cdr:to>
      <cdr:x>0.60256</cdr:x>
      <cdr:y>0.59979</cdr:y>
    </cdr:to>
    <cdr:sp macro="" textlink="">
      <cdr:nvSpPr>
        <cdr:cNvPr id="6" name="Блок-схема: узел 5"/>
        <cdr:cNvSpPr/>
      </cdr:nvSpPr>
      <cdr:spPr>
        <a:xfrm xmlns:a="http://schemas.openxmlformats.org/drawingml/2006/main">
          <a:off x="3420380" y="1747059"/>
          <a:ext cx="1656184" cy="1571189"/>
        </a:xfrm>
        <a:prstGeom xmlns:a="http://schemas.openxmlformats.org/drawingml/2006/main" prst="flowChartConnector">
          <a:avLst/>
        </a:prstGeom>
        <a:solidFill xmlns:a="http://schemas.openxmlformats.org/drawingml/2006/main">
          <a:schemeClr val="tx2">
            <a:lumMod val="20000"/>
            <a:lumOff val="80000"/>
          </a:schemeClr>
        </a:solidFill>
        <a:ln xmlns:a="http://schemas.openxmlformats.org/drawingml/2006/main">
          <a:solidFill>
            <a:schemeClr val="accent1">
              <a:lumMod val="60000"/>
              <a:lumOff val="4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  <a:latin typeface="Franklin Gothic Medium Cond" panose="020B0606030402020204" pitchFamily="34" charset="0"/>
              <a:cs typeface="Times New Roman" panose="02020603050405020304" pitchFamily="18" charset="0"/>
            </a:rPr>
            <a:t>1 505,9</a:t>
          </a:r>
        </a:p>
        <a:p xmlns:a="http://schemas.openxmlformats.org/drawingml/2006/main">
          <a:pPr algn="ctr"/>
          <a:r>
            <a:rPr lang="ru-RU" sz="1800" b="1" dirty="0" smtClean="0">
              <a:solidFill>
                <a:schemeClr val="tx1"/>
              </a:solidFill>
              <a:latin typeface="Franklin Gothic Medium Cond" panose="020B0606030402020204" pitchFamily="34" charset="0"/>
              <a:cs typeface="Times New Roman" panose="02020603050405020304" pitchFamily="18" charset="0"/>
            </a:rPr>
            <a:t>млн. рублей</a:t>
          </a:r>
          <a:endParaRPr lang="ru-RU" sz="1800" b="1" dirty="0">
            <a:solidFill>
              <a:schemeClr val="tx1"/>
            </a:solidFill>
            <a:latin typeface="Franklin Gothic Medium Cond" panose="020B0606030402020204" pitchFamily="34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A21E9B-8788-4598-B74E-39B0A42194D9}" type="datetimeFigureOut">
              <a:rPr lang="ru-RU" smtClean="0"/>
              <a:pPr/>
              <a:t>16.07.2020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55367-D5C5-45E3-B547-F237AA57615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6836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6125"/>
            <a:ext cx="4962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BF3EDBF-5151-4033-8E93-AE9EA38F741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alt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3931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B0148F-C733-4CFB-9789-AFFDCDBBAEAC}" type="datetime1">
              <a:rPr lang="ru-RU" smtClean="0"/>
              <a:pPr/>
              <a:t>16.07.2020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2E17DC-96CB-4E56-B0EA-93D5F8F61698}" type="datetime1">
              <a:rPr lang="ru-RU" smtClean="0"/>
              <a:pPr/>
              <a:t>16.07.2020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EB15F-0005-4F9C-B9D0-9F86C432E90C}" type="datetime1">
              <a:rPr lang="ru-RU" smtClean="0"/>
              <a:pPr/>
              <a:t>16.07.2020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06BF11-BB9A-4350-855B-62CBFCF70F5B}" type="datetime1">
              <a:rPr lang="ru-RU" smtClean="0"/>
              <a:pPr/>
              <a:t>16.07.2020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55C1CB-2338-47A1-88C3-E04BE85DF871}" type="datetime1">
              <a:rPr lang="ru-RU" smtClean="0"/>
              <a:pPr/>
              <a:t>16.07.2020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948E86-F328-4A05-8362-71548B3EDB85}" type="datetime1">
              <a:rPr lang="ru-RU" smtClean="0"/>
              <a:pPr/>
              <a:t>16.07.2020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4A20A3-302E-460A-9A6B-D9F20A302587}" type="datetime1">
              <a:rPr lang="ru-RU" smtClean="0"/>
              <a:pPr/>
              <a:t>16.07.2020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24205A-E081-4717-AB4D-C052BAB7BF17}" type="datetime1">
              <a:rPr lang="ru-RU" smtClean="0"/>
              <a:pPr/>
              <a:t>16.07.2020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964D9-BF72-4E42-8A44-64DC876EA2A0}" type="datetime1">
              <a:rPr lang="ru-RU" smtClean="0"/>
              <a:pPr/>
              <a:t>16.07.2020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113B3B-8BF0-4FD0-BCFF-7BEE1A3786EB}" type="datetime1">
              <a:rPr lang="ru-RU" smtClean="0"/>
              <a:pPr/>
              <a:t>16.07.2020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F1794B-010A-4087-89B1-C06760276724}" type="datetime1">
              <a:rPr lang="ru-RU" smtClean="0"/>
              <a:pPr/>
              <a:t>16.07.2020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0000">
              <a:srgbClr val="9F2936">
                <a:lumMod val="40000"/>
                <a:lumOff val="60000"/>
              </a:srgbClr>
            </a:gs>
            <a:gs pos="0">
              <a:srgbClr val="1B587C">
                <a:lumMod val="40000"/>
                <a:lumOff val="60000"/>
              </a:srgbClr>
            </a:gs>
            <a:gs pos="13000">
              <a:srgbClr val="1B587C">
                <a:lumMod val="20000"/>
                <a:lumOff val="80000"/>
              </a:srgbClr>
            </a:gs>
            <a:gs pos="100000">
              <a:srgbClr val="F07F09">
                <a:tint val="23500"/>
                <a:satMod val="16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ABD43E3-DC29-40E1-BE9F-0A36873B7A4B}" type="datetime1">
              <a:rPr lang="ru-RU" smtClean="0"/>
              <a:pPr/>
              <a:t>16.07.2020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3529" y="160338"/>
            <a:ext cx="8848648" cy="6584452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620479" y="2385265"/>
            <a:ext cx="5829300" cy="2089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endParaRPr lang="ru-RU" sz="4000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0337" y="1109514"/>
            <a:ext cx="6798048" cy="304698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</a:t>
            </a: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исполнении бюджета </a:t>
            </a:r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br>
              <a:rPr lang="ru-RU" sz="48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 </a:t>
            </a:r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  <a:endParaRPr lang="ru-RU" sz="4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6821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5"/>
          <p:cNvSpPr txBox="1">
            <a:spLocks/>
          </p:cNvSpPr>
          <p:nvPr/>
        </p:nvSpPr>
        <p:spPr>
          <a:xfrm>
            <a:off x="1" y="29502"/>
            <a:ext cx="9143999" cy="12961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86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4000" b="1" dirty="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t>Структура расходов бюджета МО МР «Усть-Куломский»</a:t>
            </a:r>
            <a:endParaRPr lang="ru-RU" sz="4000" b="1" dirty="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91110708"/>
              </p:ext>
            </p:extLst>
          </p:nvPr>
        </p:nvGraphicFramePr>
        <p:xfrm>
          <a:off x="0" y="1297865"/>
          <a:ext cx="9144000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333419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669" y="116632"/>
            <a:ext cx="8496944" cy="126876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 МР «Усть-Куломский»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8 муниципальных программ: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5466" y="1547292"/>
            <a:ext cx="8496944" cy="4320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экономики»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132856"/>
            <a:ext cx="8496944" cy="4320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«Территориальное развитие»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719214"/>
            <a:ext cx="8496944" cy="4320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«Развитие образования»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284984"/>
            <a:ext cx="8496944" cy="4320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«Развитие культуры в МО МР «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Усть-Куломский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861049"/>
            <a:ext cx="8496944" cy="5040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физической культуры и спорта»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4669" y="4509119"/>
            <a:ext cx="8496944" cy="54902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безопасности жизнедеятельности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населения»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5157192"/>
            <a:ext cx="8496944" cy="5886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управление»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5877272"/>
            <a:ext cx="8496944" cy="6012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Молодежь района»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0807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  <a:gradFill>
            <a:gsLst>
              <a:gs pos="60000">
                <a:srgbClr val="9F2936">
                  <a:lumMod val="40000"/>
                  <a:lumOff val="60000"/>
                </a:srgbClr>
              </a:gs>
              <a:gs pos="0">
                <a:srgbClr val="1B587C">
                  <a:lumMod val="40000"/>
                  <a:lumOff val="60000"/>
                </a:srgbClr>
              </a:gs>
              <a:gs pos="13000">
                <a:srgbClr val="1B587C">
                  <a:lumMod val="20000"/>
                  <a:lumOff val="80000"/>
                </a:srgbClr>
              </a:gs>
              <a:gs pos="100000">
                <a:srgbClr val="F07F09">
                  <a:tint val="23500"/>
                  <a:satMod val="160000"/>
                </a:srgb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расходов по муниципальным программам и непрограммным направлениям деятельности, тыс.руб.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08320987"/>
              </p:ext>
            </p:extLst>
          </p:nvPr>
        </p:nvGraphicFramePr>
        <p:xfrm>
          <a:off x="2" y="980727"/>
          <a:ext cx="9108505" cy="58326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04614"/>
                <a:gridCol w="1103736"/>
                <a:gridCol w="1103736"/>
                <a:gridCol w="978271"/>
                <a:gridCol w="957501"/>
                <a:gridCol w="1068839"/>
                <a:gridCol w="891808"/>
              </a:tblGrid>
              <a:tr h="116972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программы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(факт)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400" b="1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(план)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algn="ctr" fontAlgn="t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(факт)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откл. от плана </a:t>
                      </a:r>
                    </a:p>
                    <a:p>
                      <a:pPr algn="ctr" fontAlgn="t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(+;-)</a:t>
                      </a: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гр.4-гр3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600" b="1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t"/>
                      <a:r>
                        <a:rPr lang="ru-RU" sz="16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(% испол-нения )</a:t>
                      </a: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гр.4/гр.3*100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откл. от 2018г.</a:t>
                      </a: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(гр.4-гр.2)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5304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95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расходов:</a:t>
                      </a:r>
                    </a:p>
                    <a:p>
                      <a:pPr algn="l" fontAlgn="ctr"/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т.ч.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1 350 166,9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1" marR="4361" marT="436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1 533 394,2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1" marR="4361" marT="436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1 505 853,1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1" marR="4361" marT="436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-27 541,1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1" marR="4361" marT="43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1" marR="4361" marT="43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155 686,2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100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 экономики»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2 432,2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7 206,8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4 416,6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-2 790,2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1" marR="4361" marT="43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1" marR="4361" marT="43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1 984,4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8100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«Территориальное развитие»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93 949,6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139 703,7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130 686,6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-9 017,1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1" marR="4361" marT="43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1" marR="4361" marT="43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36 737,0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537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«Развитие образования»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850 805,6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904 058,8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904 116,4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-2 942,4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" marR="6858" marT="68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53 310,8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8100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«Муниципальное управление»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7038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2 964,2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2 674,8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2 637,5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-37,3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1" marR="4361" marT="43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61" marR="4361" marT="43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-326,7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5914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«Обеспечение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предупреждения и ликвидации возможных чрезвычайных ситуаций и последствий стихийных бедствий»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1 995,1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10 614,2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10 582,3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-31,9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" marR="6858" marT="68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" marR="6858" marT="68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8 587,2 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69357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«Развитие культуры в МО МР «Усть-Куломский»</a:t>
                      </a:r>
                    </a:p>
                    <a:p>
                      <a:pPr algn="l" fontAlgn="t"/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131 702,4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155 319,5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154 895,8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-423,7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" marR="6858" marT="68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" marR="6858" marT="68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23 193,4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882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«Развитие физкультуры и спорта»</a:t>
                      </a:r>
                    </a:p>
                    <a:p>
                      <a:pPr algn="l" fontAlgn="t"/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46 267,4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60 375,8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60 220,5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-155,3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" marR="6858" marT="68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" marR="6858" marT="68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13 953,1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9572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«Молодежь района»</a:t>
                      </a:r>
                    </a:p>
                    <a:p>
                      <a:pPr algn="l" fontAlgn="t"/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191,0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300,0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293,8</a:t>
                      </a:r>
                      <a:endParaRPr lang="ru-RU" sz="1400" i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" marR="6858" marT="68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" marR="6858" marT="68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502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Непрограммные направления деятельности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219 859,5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253 140,6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241 003,6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-12 137,0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21 144,1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455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340768"/>
          </a:xfrm>
          <a:gradFill>
            <a:gsLst>
              <a:gs pos="60000">
                <a:srgbClr val="9F2936">
                  <a:lumMod val="40000"/>
                  <a:lumOff val="60000"/>
                </a:srgbClr>
              </a:gs>
              <a:gs pos="0">
                <a:srgbClr val="1B587C">
                  <a:lumMod val="40000"/>
                  <a:lumOff val="60000"/>
                </a:srgbClr>
              </a:gs>
              <a:gs pos="13000">
                <a:srgbClr val="1B587C">
                  <a:lumMod val="20000"/>
                  <a:lumOff val="80000"/>
                </a:srgbClr>
              </a:gs>
              <a:gs pos="100000">
                <a:srgbClr val="F07F09">
                  <a:tint val="23500"/>
                  <a:satMod val="160000"/>
                </a:srgb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«Развитие экономики»  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тыс. руб.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70002504"/>
              </p:ext>
            </p:extLst>
          </p:nvPr>
        </p:nvGraphicFramePr>
        <p:xfrm>
          <a:off x="107504" y="1268760"/>
          <a:ext cx="8928992" cy="53097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28592"/>
                <a:gridCol w="1296144"/>
                <a:gridCol w="1293462"/>
                <a:gridCol w="1010794"/>
              </a:tblGrid>
              <a:tr h="2035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 плана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89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экономики"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7 206,8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4 416,6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61,3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94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 "Развитие лесопромышленного комплекса"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4 650,8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1 860,6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94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 "Поддержка сельхозтоваропроизводителей"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1 373,0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1 373,0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94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 "Поддержка и развитие малого и среднего предпринимательства"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1 183,0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1 183,0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5363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9144000" cy="1340768"/>
          </a:xfrm>
          <a:gradFill>
            <a:gsLst>
              <a:gs pos="60000">
                <a:srgbClr val="9F2936">
                  <a:lumMod val="40000"/>
                  <a:lumOff val="60000"/>
                </a:srgbClr>
              </a:gs>
              <a:gs pos="0">
                <a:srgbClr val="1B587C">
                  <a:lumMod val="40000"/>
                  <a:lumOff val="60000"/>
                </a:srgbClr>
              </a:gs>
              <a:gs pos="13000">
                <a:srgbClr val="1B587C">
                  <a:lumMod val="20000"/>
                  <a:lumOff val="80000"/>
                </a:srgbClr>
              </a:gs>
              <a:gs pos="100000">
                <a:srgbClr val="F07F09">
                  <a:tint val="23500"/>
                  <a:satMod val="160000"/>
                </a:srgb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«Территориальное развитие»  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10062569"/>
              </p:ext>
            </p:extLst>
          </p:nvPr>
        </p:nvGraphicFramePr>
        <p:xfrm>
          <a:off x="294953" y="1268760"/>
          <a:ext cx="8827268" cy="54400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28592"/>
                <a:gridCol w="1296144"/>
                <a:gridCol w="1293462"/>
                <a:gridCol w="909070"/>
              </a:tblGrid>
              <a:tr h="1925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 плана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490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"Территориальное развитие"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139 703,7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130 686,6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93,5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80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Подпрограмма "Развитие транспортной инфраструктуры и транспортного обслуживания населения"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50 157,2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47 561,2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94,8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0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Подпрограмма "Развитие систем инженерной инфраструктуры и обращения с отходами"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33 412,3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32 006,6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95,8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76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Подпрограмма "Улучшение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жилищных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условий"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44 759,9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40 746,7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91,0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11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Подпрограмма "Управление муниципальным имуществом"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7 850,5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7 015,7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89,4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46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Подпрограмма "Повышение безопасности дорожного движения в муниципальном районе "Усть-Куломский"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3 523,8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3 356,3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95,3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57169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1346" y="4509120"/>
            <a:ext cx="442912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32656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«Комфортная городская среда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/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  На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реализацию 12 проектов в 2019 году направлено 12,4 млн. руб., в том числе: средств федерального бюджета – 7,2 млн. руб., бюджета Республики Коми – 3,9 млн. руб., бюджетов сельских поселений -  1,3 млн. руб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.: 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пст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. Зимстан (2 проекта):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- обустройство территории музея «Важ дыр»;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- обустройство территории парка «Аллея лесозаготовителей».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пст. Кебанъель (1 проект):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- обустройство дороги для безопасного движения по ул. Нагорная;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с. Помоздино (1 проект):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- благоустройство центрального парка в селе Помоздино;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с. Усть-Кулом (3 проекта)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- благоустройство ул. Набережная;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- благоустройство памятного знака воинам-землякам, погибшим в Великой Отечественной войне; 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- благоустройство парка по ул. Гагарина.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пст. Югыдъяг (5 проектов):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- обустройство детской площадки в м. Лесхоз;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- обустройство детской площадки в м. Яг-Юр;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- дополнительное обустройство детской площадки;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- уличное освещение ул. Взлётной с дополнительным перечнем работ;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- уличное освещение ул. Космонавтов с дополнительным перечнем работ.</a:t>
            </a:r>
          </a:p>
          <a:p>
            <a:endParaRPr lang="ru-RU" sz="1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439934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"/>
            <a:ext cx="1944215" cy="141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16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8640"/>
            <a:ext cx="8568952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u="sng" dirty="0" smtClean="0"/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                  Участие населения в реализации  социально-значимых проектов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    Район активно принимает участие в реализации республиканского проекта «Народный бюджет»,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дополнительно было привлечено – 5 607,1 тыс.руб.:</a:t>
            </a:r>
          </a:p>
          <a:p>
            <a:pPr algn="just"/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Возмещение части затрат на реализацию народных проектов в сфере агропромышленного комплекса 573,0тыс. Руб.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Субсидии на реализацию народных проектов в сфере предпринимательства 575 тыс. руб.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Реализация народных проектов в сфере дорожной деятельности 2 217,6 тыс. руб.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народных проектов в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сфере образования, прошедших отбор в рамках проекта «Народный бюджет» (дошкольное образование) 666,7 тыс. руб.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народных проектов в сфере образования, прошедших отбор в рамках проекта «Народный бюджет»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(общее образование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) 666,7 тыс. руб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народных проектов в сфере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культуры,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прошедших отбор в рамках проекта «Народный бюджет»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565,4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народных проектов в сфере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физической культуры и спорта 342,5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FontTx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29314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96000">
              <a:srgbClr val="9F2936">
                <a:lumMod val="40000"/>
                <a:lumOff val="60000"/>
              </a:srgbClr>
            </a:gs>
            <a:gs pos="0">
              <a:srgbClr val="1B587C">
                <a:lumMod val="40000"/>
                <a:lumOff val="60000"/>
              </a:srgbClr>
            </a:gs>
            <a:gs pos="38000">
              <a:srgbClr val="1B587C">
                <a:lumMod val="20000"/>
                <a:lumOff val="80000"/>
              </a:srgbClr>
            </a:gs>
            <a:gs pos="100000">
              <a:srgbClr val="F07F09">
                <a:tint val="23500"/>
                <a:satMod val="160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pp.nashaucheba.ru/pars_docs/refs/49/48489/img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57" y="29421"/>
            <a:ext cx="1187624" cy="116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lost-computer.com/cgi/nph-proxy.cgi/010100A/http/kaz.gazeta.kz/preview/image202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039022"/>
            <a:ext cx="3149672" cy="1818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2204865"/>
            <a:ext cx="9143999" cy="1631216"/>
          </a:xfrm>
          <a:prstGeom prst="rect">
            <a:avLst/>
          </a:prstGeom>
          <a:gradFill>
            <a:gsLst>
              <a:gs pos="60000">
                <a:srgbClr val="9F2936">
                  <a:lumMod val="40000"/>
                  <a:lumOff val="60000"/>
                </a:srgbClr>
              </a:gs>
              <a:gs pos="0">
                <a:srgbClr val="1B587C">
                  <a:lumMod val="40000"/>
                  <a:lumOff val="60000"/>
                </a:srgbClr>
              </a:gs>
              <a:gs pos="23000">
                <a:srgbClr val="1B587C">
                  <a:lumMod val="20000"/>
                  <a:lumOff val="80000"/>
                </a:srgbClr>
              </a:gs>
              <a:gs pos="100000">
                <a:srgbClr val="F07F09">
                  <a:tint val="23500"/>
                  <a:satMod val="160000"/>
                </a:srgb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Остаток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задолженности по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бюджетным кредитам</a:t>
            </a:r>
          </a:p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01.01.2020г.составляет 37 320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 01.01.2019г.- 38 580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01.01.2018г.- 39 840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тыс. руб.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Круглая лента лицом вниз 2"/>
          <p:cNvSpPr/>
          <p:nvPr/>
        </p:nvSpPr>
        <p:spPr>
          <a:xfrm>
            <a:off x="1403648" y="116632"/>
            <a:ext cx="6480720" cy="2088232"/>
          </a:xfrm>
          <a:prstGeom prst="ellipseRibb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финансирования </a:t>
            </a:r>
          </a:p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97160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21969" y="4617308"/>
            <a:ext cx="51658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по уплате процентов за пользование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бюджетными кредитами составили:</a:t>
            </a:r>
          </a:p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2019году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215,2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2018 году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649,7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тыс. руб.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2017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году 1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487,4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2923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576" y="332656"/>
            <a:ext cx="8781384" cy="622014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81000" y="2286000"/>
            <a:ext cx="8534400" cy="9233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4849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5"/>
          <p:cNvSpPr>
            <a:spLocks noGrp="1"/>
          </p:cNvSpPr>
          <p:nvPr>
            <p:ph type="ctrTitle"/>
          </p:nvPr>
        </p:nvSpPr>
        <p:spPr>
          <a:xfrm>
            <a:off x="1" y="260648"/>
            <a:ext cx="9143999" cy="172819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/>
            </a:r>
            <a:br>
              <a:rPr lang="ru-RU" sz="4000" dirty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>Исполнение  бюджета </a:t>
            </a:r>
            <a:b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>МО МР «Усть-Куломский»</a:t>
            </a:r>
            <a:b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</a:b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Franklin Gothic Medium Cond" panose="020B0606030402020204" pitchFamily="34" charset="0"/>
              </a:rPr>
              <a:t> за 2019 год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Franklin Gothic Medium Cond" panose="020B0606030402020204" pitchFamily="34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xmlns="" val="2399896447"/>
              </p:ext>
            </p:extLst>
          </p:nvPr>
        </p:nvGraphicFramePr>
        <p:xfrm>
          <a:off x="-108520" y="1628800"/>
          <a:ext cx="8928992" cy="5156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549" y="2708533"/>
            <a:ext cx="1393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Franklin Gothic Medium Cond" panose="020B0606030402020204" pitchFamily="34" charset="0"/>
              </a:rPr>
              <a:t>Доходы</a:t>
            </a:r>
            <a:endParaRPr lang="ru-RU" sz="2400" b="1" dirty="0">
              <a:latin typeface="Franklin Gothic Medium Cond" panose="020B06060304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01" y="4585923"/>
            <a:ext cx="1530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Franklin Gothic Medium Cond" panose="020B0606030402020204" pitchFamily="34" charset="0"/>
              </a:rPr>
              <a:t>Расходы</a:t>
            </a:r>
            <a:endParaRPr lang="ru-RU" sz="2400" b="1" dirty="0">
              <a:latin typeface="Franklin Gothic Medium Cond" panose="020B0606030402020204" pitchFamily="34" charset="0"/>
            </a:endParaRPr>
          </a:p>
        </p:txBody>
      </p:sp>
      <p:sp>
        <p:nvSpPr>
          <p:cNvPr id="24" name="Выноска со стрелкой вниз 23"/>
          <p:cNvSpPr/>
          <p:nvPr/>
        </p:nvSpPr>
        <p:spPr>
          <a:xfrm rot="5400000">
            <a:off x="7687175" y="4174360"/>
            <a:ext cx="1264042" cy="1284791"/>
          </a:xfrm>
          <a:prstGeom prst="downArrowCallout">
            <a:avLst>
              <a:gd name="adj1" fmla="val 55872"/>
              <a:gd name="adj2" fmla="val 40444"/>
              <a:gd name="adj3" fmla="val 25000"/>
              <a:gd name="adj4" fmla="val 74707"/>
            </a:avLst>
          </a:prstGeom>
          <a:solidFill>
            <a:srgbClr val="C0E16D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b="1" dirty="0">
              <a:solidFill>
                <a:schemeClr val="tx1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76968" y="4585923"/>
            <a:ext cx="1521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Franklin Gothic Medium Cond" panose="020B0606030402020204" pitchFamily="34" charset="0"/>
              </a:rPr>
              <a:t>ПРОФИЦИТ</a:t>
            </a:r>
            <a:endParaRPr lang="ru-RU" b="1" dirty="0">
              <a:latin typeface="Franklin Gothic Medium Cond" panose="020B06060304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87402" y="6287758"/>
            <a:ext cx="1926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Franklin Gothic Medium Cond" panose="020B0606030402020204" pitchFamily="34" charset="0"/>
              </a:rPr>
              <a:t>млн. рублей</a:t>
            </a:r>
            <a:endParaRPr lang="ru-RU" sz="2400" dirty="0">
              <a:latin typeface="Franklin Gothic Medium Cond" panose="020B06060304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6951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02669837"/>
              </p:ext>
            </p:extLst>
          </p:nvPr>
        </p:nvGraphicFramePr>
        <p:xfrm>
          <a:off x="299407" y="265612"/>
          <a:ext cx="8593073" cy="6331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971600" cy="119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ttp://kotovsk-rda.odessa.gov.ua/files/kotovsk-rda/05.2015/548_proportional_edcc4341cb73543a0ed421c60bca89a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5316"/>
            <a:ext cx="1556172" cy="133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0000" y="0"/>
            <a:ext cx="1124000" cy="1384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467538" y="6249785"/>
            <a:ext cx="8190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/>
              <a:t>Фактические доходы к плану +31,9 млн. руб. (102,1%);</a:t>
            </a:r>
          </a:p>
          <a:p>
            <a:pPr algn="ctr"/>
            <a:r>
              <a:rPr lang="ru-RU" sz="1400" b="1" i="1" dirty="0" smtClean="0"/>
              <a:t>Фактические расходы к плану -14,7 млн. руб.(99,0%);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22596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55139043"/>
              </p:ext>
            </p:extLst>
          </p:nvPr>
        </p:nvGraphicFramePr>
        <p:xfrm>
          <a:off x="0" y="0"/>
          <a:ext cx="914400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1700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0"/>
            <a:ext cx="97160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5589240"/>
            <a:ext cx="9144001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Фактические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 плану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+7,8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млн. руб.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102,5%);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Фактические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неналоговые доходы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 плану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-0,7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млн. руб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.(97,8%);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Фактические безвозмездные поступления к плану +24,8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млн. руб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(102,2%)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3717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83247585"/>
              </p:ext>
            </p:extLst>
          </p:nvPr>
        </p:nvGraphicFramePr>
        <p:xfrm>
          <a:off x="0" y="0"/>
          <a:ext cx="9143997" cy="67483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1960"/>
                <a:gridCol w="864096"/>
                <a:gridCol w="864096"/>
                <a:gridCol w="792088"/>
                <a:gridCol w="792088"/>
                <a:gridCol w="792088"/>
                <a:gridCol w="827581"/>
              </a:tblGrid>
              <a:tr h="13001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2095" marR="62095" marT="0" marB="0" anchor="ctr">
                    <a:gradFill>
                      <a:gsLst>
                        <a:gs pos="60000">
                          <a:srgbClr val="9F2936">
                            <a:lumMod val="40000"/>
                            <a:lumOff val="60000"/>
                          </a:srgbClr>
                        </a:gs>
                        <a:gs pos="0">
                          <a:srgbClr val="1B587C">
                            <a:lumMod val="40000"/>
                            <a:lumOff val="60000"/>
                          </a:srgbClr>
                        </a:gs>
                        <a:gs pos="13000">
                          <a:srgbClr val="1B587C">
                            <a:lumMod val="20000"/>
                            <a:lumOff val="80000"/>
                          </a:srgbClr>
                        </a:gs>
                        <a:gs pos="100000">
                          <a:srgbClr val="F07F09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Поступление за 2018 год, тыс.руб.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gradFill>
                      <a:gsLst>
                        <a:gs pos="60000">
                          <a:srgbClr val="9F2936">
                            <a:lumMod val="40000"/>
                            <a:lumOff val="60000"/>
                          </a:srgbClr>
                        </a:gs>
                        <a:gs pos="0">
                          <a:srgbClr val="1B587C">
                            <a:lumMod val="40000"/>
                            <a:lumOff val="60000"/>
                          </a:srgbClr>
                        </a:gs>
                        <a:gs pos="13000">
                          <a:srgbClr val="1B587C">
                            <a:lumMod val="20000"/>
                            <a:lumOff val="80000"/>
                          </a:srgbClr>
                        </a:gs>
                        <a:gs pos="100000">
                          <a:srgbClr val="F07F09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поступлений на 2019  год, тыс. руб.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gradFill>
                      <a:gsLst>
                        <a:gs pos="60000">
                          <a:srgbClr val="9F2936">
                            <a:lumMod val="40000"/>
                            <a:lumOff val="60000"/>
                          </a:srgbClr>
                        </a:gs>
                        <a:gs pos="0">
                          <a:srgbClr val="1B587C">
                            <a:lumMod val="40000"/>
                            <a:lumOff val="60000"/>
                          </a:srgbClr>
                        </a:gs>
                        <a:gs pos="13000">
                          <a:srgbClr val="1B587C">
                            <a:lumMod val="20000"/>
                            <a:lumOff val="80000"/>
                          </a:srgbClr>
                        </a:gs>
                        <a:gs pos="100000">
                          <a:srgbClr val="F07F09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Поступление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2019 год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gradFill>
                      <a:gsLst>
                        <a:gs pos="60000">
                          <a:srgbClr val="9F2936">
                            <a:lumMod val="40000"/>
                            <a:lumOff val="60000"/>
                          </a:srgbClr>
                        </a:gs>
                        <a:gs pos="0">
                          <a:srgbClr val="1B587C">
                            <a:lumMod val="40000"/>
                            <a:lumOff val="60000"/>
                          </a:srgbClr>
                        </a:gs>
                        <a:gs pos="13000">
                          <a:srgbClr val="1B587C">
                            <a:lumMod val="20000"/>
                            <a:lumOff val="80000"/>
                          </a:srgbClr>
                        </a:gs>
                        <a:gs pos="100000">
                          <a:srgbClr val="F07F09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Испол-нение плана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(гр.4-гр.3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2095" marR="62095" marT="0" marB="0" anchor="ctr">
                    <a:gradFill>
                      <a:gsLst>
                        <a:gs pos="60000">
                          <a:srgbClr val="9F2936">
                            <a:lumMod val="40000"/>
                            <a:lumOff val="60000"/>
                          </a:srgbClr>
                        </a:gs>
                        <a:gs pos="0">
                          <a:srgbClr val="1B587C">
                            <a:lumMod val="40000"/>
                            <a:lumOff val="60000"/>
                          </a:srgbClr>
                        </a:gs>
                        <a:gs pos="13000">
                          <a:srgbClr val="1B587C">
                            <a:lumMod val="20000"/>
                            <a:lumOff val="80000"/>
                          </a:srgbClr>
                        </a:gs>
                        <a:gs pos="100000">
                          <a:srgbClr val="F07F09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(гр.4/гр.3*100)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gradFill>
                      <a:gsLst>
                        <a:gs pos="60000">
                          <a:srgbClr val="9F2936">
                            <a:lumMod val="40000"/>
                            <a:lumOff val="60000"/>
                          </a:srgbClr>
                        </a:gs>
                        <a:gs pos="0">
                          <a:srgbClr val="1B587C">
                            <a:lumMod val="40000"/>
                            <a:lumOff val="60000"/>
                          </a:srgbClr>
                        </a:gs>
                        <a:gs pos="13000">
                          <a:srgbClr val="1B587C">
                            <a:lumMod val="20000"/>
                            <a:lumOff val="80000"/>
                          </a:srgbClr>
                        </a:gs>
                        <a:gs pos="100000">
                          <a:srgbClr val="F07F09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Измене-ния в сравне-нии с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2018 годом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(гр.4-гр.2)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gradFill>
                      <a:gsLst>
                        <a:gs pos="60000">
                          <a:srgbClr val="9F2936">
                            <a:lumMod val="40000"/>
                            <a:lumOff val="60000"/>
                          </a:srgbClr>
                        </a:gs>
                        <a:gs pos="0">
                          <a:srgbClr val="1B587C">
                            <a:lumMod val="40000"/>
                            <a:lumOff val="60000"/>
                          </a:srgbClr>
                        </a:gs>
                        <a:gs pos="13000">
                          <a:srgbClr val="1B587C">
                            <a:lumMod val="20000"/>
                            <a:lumOff val="80000"/>
                          </a:srgbClr>
                        </a:gs>
                        <a:gs pos="100000">
                          <a:srgbClr val="F07F09">
                            <a:tint val="23500"/>
                            <a:satMod val="160000"/>
                          </a:srgbClr>
                        </a:gs>
                      </a:gsLst>
                      <a:lin ang="5400000" scaled="0"/>
                    </a:gradFill>
                  </a:tcPr>
                </a:tc>
              </a:tr>
              <a:tr h="259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326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всего: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343 078,7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348 240,2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355 304,6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7 064,3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102,0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12 225,9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3178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ПРИБЫЛЬ, ДОХОДЫ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268 401,6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266 627,0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268 688,2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2 61,2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286,6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6357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ТОВАРЫ (РАБОТЫ, УСЛУГИ), РЕАЛИЗУЕМЫЕ НА ТЕРРИТОРИИ РОССИЙСКОЙ ФЕДЕРАЦИИ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26 992,3 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26 918,2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30 077,6 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3 159,4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111,7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3 85,3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255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22 696,8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21 285,0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24 050,8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2 765,8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113,0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1 353,9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2292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2 370,9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2 200,0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1 998,2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-201,8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90,8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-372,7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7186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16 042,2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15 620,2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14 004,0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-1 616,2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89,7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-2 038,2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8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ПЛАТЕЖИ ПРИ ПОЛЬЗОВАНИИ ПРИРОДНЫМИ РЕСУРСАМИ</a:t>
                      </a: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131,7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343,5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273,0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-70,5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79,5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141,4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454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ДОХОДЫ ОТ ОКАЗАНИЯ ПЛАТНЫХ УСЛУГ (РАБОТ) И КОМПЕНСАЦИИ ЗАТРАТ ГОСУДАРСТВА</a:t>
                      </a: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310,8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117,7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165,9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48,2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141,0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-144,9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8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3 034,1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1 984,0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2 084,2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100,2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105,1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-949,9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9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ШТРАФЫ, САНКЦИИ, ВОЗМЕЩЕНИЕ УЩЕРБА</a:t>
                      </a: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3 094,6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13 144,2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13 910,8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766,6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105,8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10 816,2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385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ПОСТУПЛЕНИЯ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3,7</a:t>
                      </a:r>
                      <a:endParaRPr lang="ru-RU" sz="12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0,4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51,4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51,4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128,5 </a:t>
                      </a:r>
                      <a:r>
                        <a:rPr lang="ru-RU" sz="13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47,7</a:t>
                      </a:r>
                      <a:endParaRPr lang="ru-RU" sz="13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660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20452818"/>
              </p:ext>
            </p:extLst>
          </p:nvPr>
        </p:nvGraphicFramePr>
        <p:xfrm>
          <a:off x="-3369" y="44625"/>
          <a:ext cx="9147368" cy="50000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55289"/>
                <a:gridCol w="1008112"/>
                <a:gridCol w="1008112"/>
                <a:gridCol w="864096"/>
                <a:gridCol w="936104"/>
                <a:gridCol w="648072"/>
                <a:gridCol w="827583"/>
              </a:tblGrid>
              <a:tr h="13474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Поступле-ние за 2018 год, тыс.руб.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поступлений на 2019  год,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Поступ-ление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2019 год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Перевы-полнение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(гр.4-гр.3)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(гр.4гр.3*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Динами-ка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2018 году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(гр.4-гр.2)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662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6177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ДОХОД,             в т.ч.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22 696,9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21 285,0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24 050,8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2 765,8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1 353,9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690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Единый налог на вмененный доход для отдельных видов деятельности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9 733,1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9 531,0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10 327,8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796,8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108,4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594,7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825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Налог, взимаемый в связи с применением упрощенной системы налогообложения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12 630,2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11 343,0 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13 141,9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1 798,9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115,9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511,7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8254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Налог, взимаемый в связи с применением патентной системы налогообложения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233,0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317,0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441,8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124,8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139,4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208,8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  <a:tr h="395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Единый сельскохозяйственный налог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100,6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139,3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45,3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148,2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38,7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095" marR="62095" marT="0" marB="0" anchor="ctr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9500" y="5013176"/>
            <a:ext cx="9134500" cy="20313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  </a:t>
            </a:r>
          </a:p>
          <a:p>
            <a:pPr algn="just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По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единому налогу на вмененный доход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поступление составило 10 327,8 тыс.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руб., при плане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9 531,0 тыс.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руб. Выполнение годового плана составило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108,4%.В сравнении с 2018 годом больше на 594,7 тыс. руб. Это связано с увеличением плательщиков единого налога на вмененный доход.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3638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3666774818"/>
              </p:ext>
            </p:extLst>
          </p:nvPr>
        </p:nvGraphicFramePr>
        <p:xfrm>
          <a:off x="0" y="0"/>
          <a:ext cx="9144000" cy="6864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0743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077"/>
            <a:ext cx="8892480" cy="60661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r>
              <a:rPr lang="ru-RU" sz="2000" b="1" dirty="0" smtClean="0">
                <a:solidFill>
                  <a:schemeClr val="tx1"/>
                </a:solidFill>
              </a:rPr>
              <a:t>БЕЗВОЗМЕЗДНЫЕ ПОСТУПЛЕНИЯ ЗА  2018-2019 годы, тыс.руб. руб.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17315642"/>
              </p:ext>
            </p:extLst>
          </p:nvPr>
        </p:nvGraphicFramePr>
        <p:xfrm>
          <a:off x="-1" y="332657"/>
          <a:ext cx="9144001" cy="63576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5857"/>
                <a:gridCol w="1152128"/>
                <a:gridCol w="1065271"/>
                <a:gridCol w="1027467"/>
                <a:gridCol w="816081"/>
                <a:gridCol w="757887"/>
                <a:gridCol w="1049310"/>
              </a:tblGrid>
              <a:tr h="17837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Наименование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34" marR="67134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Поступило  в 2018 году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План поступле-ния на  2019 год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Поступило в 2019 году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Испол-нение (гр.4-гр.3)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сравнении с 2018г.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(гр.4-гр.2)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660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</a:tr>
              <a:tr h="470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1 004 269,7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1 140 365,3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1 165 239,6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24 874,2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102,2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160 969,9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</a:tr>
              <a:tr h="8034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бюджетам субъектов Российской Федерации и муниципальных образований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241 922,8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233 694,0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233 694,0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-8 228,8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134" marR="67134" marT="0" marB="0" anchor="ctr"/>
                </a:tc>
              </a:tr>
              <a:tr h="9965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 бюджетам субъектов Российской Федерации и муниципальных образований (межбюджетные субсидии</a:t>
                      </a: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124 889,8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246 424,0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269 995,2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23 571,2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109,6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145 105,4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3318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бюджетам субъектов Российской Федерации и муниципальных образований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617 775,4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649 378,8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640 028,5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-9 350,2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98,5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22 253,1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6081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15 344,6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7 203,0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17 856,2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10 653,2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247,9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2 511,6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32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 (АО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Монди СЛПК)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5 501,9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4 536,0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4 536,0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-965,9</a:t>
                      </a: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59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6715" y="188640"/>
            <a:ext cx="9144000" cy="1340768"/>
          </a:xfrm>
          <a:gradFill>
            <a:gsLst>
              <a:gs pos="60000">
                <a:srgbClr val="9F2936">
                  <a:lumMod val="40000"/>
                  <a:lumOff val="60000"/>
                </a:srgbClr>
              </a:gs>
              <a:gs pos="0">
                <a:srgbClr val="1B587C">
                  <a:lumMod val="40000"/>
                  <a:lumOff val="60000"/>
                </a:srgbClr>
              </a:gs>
              <a:gs pos="13000">
                <a:srgbClr val="1B587C">
                  <a:lumMod val="20000"/>
                  <a:lumOff val="80000"/>
                </a:srgbClr>
              </a:gs>
              <a:gs pos="100000">
                <a:srgbClr val="F07F09">
                  <a:tint val="23500"/>
                  <a:satMod val="160000"/>
                </a:srgb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Расходы бюджета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МО МР «Усть-Куломский»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5576" y="1844824"/>
            <a:ext cx="2448272" cy="288032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2018г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1 350,2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84168" y="1844824"/>
            <a:ext cx="2592287" cy="295232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2019г.</a:t>
            </a:r>
          </a:p>
          <a:p>
            <a:pPr algn="ctr"/>
            <a:endParaRPr lang="ru-RU" dirty="0" smtClean="0"/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1 505,9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275855" y="2348880"/>
            <a:ext cx="2736305" cy="1512168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Рост 155,7,0 млн. руб.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58514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12359</TotalTime>
  <Words>1635</Words>
  <Application>Microsoft Office PowerPoint</Application>
  <PresentationFormat>Экран (4:3)</PresentationFormat>
  <Paragraphs>507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Слайд 1</vt:lpstr>
      <vt:lpstr>           Исполнение  бюджета  МО МР «Усть-Куломский»  за 2019 год</vt:lpstr>
      <vt:lpstr>Слайд 3</vt:lpstr>
      <vt:lpstr>Слайд 4</vt:lpstr>
      <vt:lpstr>Слайд 5</vt:lpstr>
      <vt:lpstr>Слайд 6</vt:lpstr>
      <vt:lpstr>Слайд 7</vt:lpstr>
      <vt:lpstr>  БЕЗВОЗМЕЗДНЫЕ ПОСТУПЛЕНИЯ ЗА  2018-2019 годы, тыс.руб. руб.</vt:lpstr>
      <vt:lpstr>  Расходы бюджета  МО МР «Усть-Куломский»  </vt:lpstr>
      <vt:lpstr>Слайд 10</vt:lpstr>
      <vt:lpstr>МО МР «Усть-Куломский»  8 муниципальных программ:</vt:lpstr>
      <vt:lpstr>             Анализ расходов по муниципальным программам и непрограммным направлениям деятельности, тыс.руб.     </vt:lpstr>
      <vt:lpstr>  Муниципальная программа                «Развитие экономики»       тыс. руб.  </vt:lpstr>
      <vt:lpstr>  Муниципальная программа                «Территориальное развитие»      тыс. руб.  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разделу Образование за 2014 год расходы исполнены в сумме 127559,2 тыс. руб.</dc:title>
  <dc:creator>PC</dc:creator>
  <cp:lastModifiedBy>Specialist6</cp:lastModifiedBy>
  <cp:revision>810</cp:revision>
  <cp:lastPrinted>2020-07-13T08:15:48Z</cp:lastPrinted>
  <dcterms:created xsi:type="dcterms:W3CDTF">2015-06-11T20:55:23Z</dcterms:created>
  <dcterms:modified xsi:type="dcterms:W3CDTF">2020-07-16T11:48:52Z</dcterms:modified>
</cp:coreProperties>
</file>