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38" r:id="rId2"/>
    <p:sldId id="385" r:id="rId3"/>
    <p:sldId id="387" r:id="rId4"/>
    <p:sldId id="389" r:id="rId5"/>
    <p:sldId id="391" r:id="rId6"/>
    <p:sldId id="393" r:id="rId7"/>
    <p:sldId id="395" r:id="rId8"/>
    <p:sldId id="397" r:id="rId9"/>
    <p:sldId id="372" r:id="rId10"/>
    <p:sldId id="368" r:id="rId11"/>
    <p:sldId id="369" r:id="rId12"/>
    <p:sldId id="370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8" autoAdjust="0"/>
    <p:restoredTop sz="94273" autoAdjust="0"/>
  </p:normalViewPr>
  <p:slideViewPr>
    <p:cSldViewPr snapToGrid="0">
      <p:cViewPr>
        <p:scale>
          <a:sx n="75" d="100"/>
          <a:sy n="75" d="100"/>
        </p:scale>
        <p:origin x="2046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508E74D-BB21-4933-B798-F6AF4649871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489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81025" y="1336675"/>
            <a:ext cx="6383338" cy="3592513"/>
          </a:xfrm>
          <a:prstGeom prst="rect">
            <a:avLst/>
          </a:prstGeom>
        </p:spPr>
      </p:sp>
      <p:sp>
        <p:nvSpPr>
          <p:cNvPr id="1219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32160" cy="4193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20" name="CustomShape 3"/>
          <p:cNvSpPr/>
          <p:nvPr/>
        </p:nvSpPr>
        <p:spPr>
          <a:xfrm>
            <a:off x="4281480" y="10155240"/>
            <a:ext cx="3260160" cy="52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/>
            <a:fld id="{F7558816-3FE1-4533-9C84-144B03902F92}" type="slidenum">
              <a:rPr lang="ru-RU" sz="1200" spc="-1">
                <a:solidFill>
                  <a:srgbClr val="000000"/>
                </a:solidFill>
              </a:rPr>
              <a:pPr algn="r"/>
              <a:t>1</a:t>
            </a:fld>
            <a:endParaRPr lang="ru-RU" sz="12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4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6240"/>
            <a:ext cx="10080625" cy="4974310"/>
          </a:xfrm>
          <a:prstGeom prst="rect">
            <a:avLst/>
          </a:prstGeom>
        </p:spPr>
      </p:pic>
      <p:sp>
        <p:nvSpPr>
          <p:cNvPr id="122" name="CustomShape 1"/>
          <p:cNvSpPr/>
          <p:nvPr/>
        </p:nvSpPr>
        <p:spPr>
          <a:xfrm>
            <a:off x="-10801" y="-21600"/>
            <a:ext cx="10091425" cy="71784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/>
          </a:p>
          <a:p>
            <a:pPr algn="ctr">
              <a:lnSpc>
                <a:spcPct val="90000"/>
              </a:lnSpc>
              <a:defRPr/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НА ТЕРРИТОРИИ  РЕСПУБЛИКИ  КОМИ</a:t>
            </a:r>
            <a:endParaRPr lang="ru-RU" sz="1400" spc="-1" dirty="0"/>
          </a:p>
          <a:p>
            <a:pPr algn="ctr">
              <a:lnSpc>
                <a:spcPct val="90000"/>
              </a:lnSpc>
              <a:defRPr/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(РИСК НАРУШЕНИЯ ЭЛЕКТРОСНАБЖЕНИЯ 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 </a:t>
            </a:r>
            <a:endParaRPr lang="ru-RU" sz="1400" spc="-1" dirty="0"/>
          </a:p>
        </p:txBody>
      </p:sp>
      <p:sp>
        <p:nvSpPr>
          <p:cNvPr id="49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103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104" name="Группа 103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11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1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9" name="Полилиния 118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Прямоугольник 119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2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2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2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0" name="Скругленный прямоугольник 109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11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1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105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</a:t>
                </a:r>
                <a:r>
                  <a:rPr lang="ru-RU" altLang="ru-RU" sz="100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07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grpSp>
        <p:nvGrpSpPr>
          <p:cNvPr id="128" name="Группа 127"/>
          <p:cNvGrpSpPr/>
          <p:nvPr/>
        </p:nvGrpSpPr>
        <p:grpSpPr>
          <a:xfrm>
            <a:off x="6132537" y="1836962"/>
            <a:ext cx="847453" cy="431415"/>
            <a:chOff x="4355317" y="845761"/>
            <a:chExt cx="961524" cy="505036"/>
          </a:xfrm>
        </p:grpSpPr>
        <p:sp>
          <p:nvSpPr>
            <p:cNvPr id="129" name="TextBox 10"/>
            <p:cNvSpPr txBox="1"/>
            <p:nvPr/>
          </p:nvSpPr>
          <p:spPr>
            <a:xfrm>
              <a:off x="4355317" y="845761"/>
              <a:ext cx="961524" cy="136748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ГО Инта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180/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160</a:t>
              </a: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1468/40032</a:t>
              </a:r>
            </a:p>
          </p:txBody>
        </p:sp>
        <p:sp>
          <p:nvSpPr>
            <p:cNvPr id="132" name="Скругленный прямоугольник 131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293097" y="1740815"/>
            <a:ext cx="831592" cy="444621"/>
            <a:chOff x="4355976" y="854678"/>
            <a:chExt cx="961524" cy="496119"/>
          </a:xfrm>
        </p:grpSpPr>
        <p:sp>
          <p:nvSpPr>
            <p:cNvPr id="134" name="TextBox 10"/>
            <p:cNvSpPr txBox="1"/>
            <p:nvPr/>
          </p:nvSpPr>
          <p:spPr>
            <a:xfrm>
              <a:off x="4355976" y="854678"/>
              <a:ext cx="961524" cy="124914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ГО Усинск</a:t>
              </a: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655/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144</a:t>
              </a: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2235/51406</a:t>
              </a:r>
              <a:endParaRPr kumimoji="0" lang="ru-RU" sz="59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37" name="Скругленный прямоугольник 136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3782678" y="2021785"/>
            <a:ext cx="985533" cy="457066"/>
            <a:chOff x="4338145" y="823280"/>
            <a:chExt cx="1071254" cy="533132"/>
          </a:xfrm>
        </p:grpSpPr>
        <p:sp>
          <p:nvSpPr>
            <p:cNvPr id="139" name="TextBox 10"/>
            <p:cNvSpPr txBox="1"/>
            <p:nvPr/>
          </p:nvSpPr>
          <p:spPr>
            <a:xfrm>
              <a:off x="4338145" y="823280"/>
              <a:ext cx="1071254" cy="136876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Усть-Цилемский</a:t>
              </a:r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4449063" y="1023250"/>
              <a:ext cx="510407" cy="14009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737/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187</a:t>
              </a: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4446755" y="1168956"/>
              <a:ext cx="802245" cy="18745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6266/13998</a:t>
              </a:r>
              <a:endParaRPr kumimoji="0" lang="ru-RU" sz="59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4964072" y="1012496"/>
              <a:ext cx="287236" cy="134977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655407" y="2184186"/>
            <a:ext cx="902619" cy="421870"/>
            <a:chOff x="4347966" y="846365"/>
            <a:chExt cx="987657" cy="504432"/>
          </a:xfrm>
        </p:grpSpPr>
        <p:sp>
          <p:nvSpPr>
            <p:cNvPr id="144" name="TextBox 10"/>
            <p:cNvSpPr txBox="1"/>
            <p:nvPr/>
          </p:nvSpPr>
          <p:spPr>
            <a:xfrm>
              <a:off x="4347966" y="846365"/>
              <a:ext cx="987657" cy="146685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Ижемский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468/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212</a:t>
              </a: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5933/14960</a:t>
              </a:r>
            </a:p>
          </p:txBody>
        </p:sp>
        <p:sp>
          <p:nvSpPr>
            <p:cNvPr id="147" name="Скругленный прямоугольник 146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40%</a:t>
              </a: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3096344" y="3044153"/>
            <a:ext cx="842517" cy="485108"/>
            <a:chOff x="4339372" y="836255"/>
            <a:chExt cx="987657" cy="514542"/>
          </a:xfrm>
        </p:grpSpPr>
        <p:sp>
          <p:nvSpPr>
            <p:cNvPr id="149" name="TextBox 10"/>
            <p:cNvSpPr txBox="1"/>
            <p:nvPr/>
          </p:nvSpPr>
          <p:spPr>
            <a:xfrm>
              <a:off x="4339372" y="836255"/>
              <a:ext cx="987657" cy="145428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Удорский</a:t>
              </a: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67/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134</a:t>
              </a: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3282/19300</a:t>
              </a:r>
            </a:p>
          </p:txBody>
        </p:sp>
        <p:sp>
          <p:nvSpPr>
            <p:cNvPr id="152" name="Скругленный прямоугольник 151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3585723" y="3456395"/>
            <a:ext cx="1155320" cy="436202"/>
            <a:chOff x="4218672" y="845804"/>
            <a:chExt cx="1326347" cy="475889"/>
          </a:xfrm>
        </p:grpSpPr>
        <p:sp>
          <p:nvSpPr>
            <p:cNvPr id="154" name="TextBox 10"/>
            <p:cNvSpPr txBox="1"/>
            <p:nvPr/>
          </p:nvSpPr>
          <p:spPr>
            <a:xfrm>
              <a:off x="4218672" y="845804"/>
              <a:ext cx="1326347" cy="156969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Княжпогостский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306/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102</a:t>
              </a: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4449063" y="1163342"/>
              <a:ext cx="802245" cy="158351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2486/26230</a:t>
              </a:r>
            </a:p>
          </p:txBody>
        </p:sp>
        <p:sp>
          <p:nvSpPr>
            <p:cNvPr id="225" name="Скругленный прямоугольник 224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4129931" y="3207024"/>
            <a:ext cx="960700" cy="482106"/>
            <a:chOff x="4296509" y="857989"/>
            <a:chExt cx="1072924" cy="445595"/>
          </a:xfrm>
        </p:grpSpPr>
        <p:sp>
          <p:nvSpPr>
            <p:cNvPr id="227" name="TextBox 10"/>
            <p:cNvSpPr txBox="1"/>
            <p:nvPr/>
          </p:nvSpPr>
          <p:spPr>
            <a:xfrm>
              <a:off x="4296509" y="857989"/>
              <a:ext cx="1072924" cy="141257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ГО Ухта</a:t>
              </a: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708/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314</a:t>
              </a: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1781/121633</a:t>
              </a:r>
            </a:p>
          </p:txBody>
        </p:sp>
        <p:sp>
          <p:nvSpPr>
            <p:cNvPr id="230" name="Скругленный прямоугольник 229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5389313" y="3812627"/>
            <a:ext cx="1396863" cy="477331"/>
            <a:chOff x="4144286" y="814753"/>
            <a:chExt cx="1598710" cy="488831"/>
          </a:xfrm>
        </p:grpSpPr>
        <p:sp>
          <p:nvSpPr>
            <p:cNvPr id="232" name="TextBox 10"/>
            <p:cNvSpPr txBox="1"/>
            <p:nvPr/>
          </p:nvSpPr>
          <p:spPr>
            <a:xfrm>
              <a:off x="4144286" y="814753"/>
              <a:ext cx="1598710" cy="163983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Троицко-Печорский</a:t>
              </a:r>
            </a:p>
          </p:txBody>
        </p:sp>
        <p:sp>
          <p:nvSpPr>
            <p:cNvPr id="233" name="Прямоугольник 232"/>
            <p:cNvSpPr/>
            <p:nvPr/>
          </p:nvSpPr>
          <p:spPr>
            <a:xfrm>
              <a:off x="4410257" y="1005163"/>
              <a:ext cx="549212" cy="15817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954/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213</a:t>
              </a:r>
            </a:p>
          </p:txBody>
        </p:sp>
        <p:sp>
          <p:nvSpPr>
            <p:cNvPr id="234" name="Прямоугольник 233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10440/3150</a:t>
              </a:r>
            </a:p>
          </p:txBody>
        </p:sp>
        <p:sp>
          <p:nvSpPr>
            <p:cNvPr id="235" name="Скругленный прямоугольник 234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236" name="Группа 235"/>
          <p:cNvGrpSpPr/>
          <p:nvPr/>
        </p:nvGrpSpPr>
        <p:grpSpPr>
          <a:xfrm>
            <a:off x="4594109" y="4073291"/>
            <a:ext cx="937461" cy="478635"/>
            <a:chOff x="4329810" y="811459"/>
            <a:chExt cx="1072924" cy="492125"/>
          </a:xfrm>
        </p:grpSpPr>
        <p:sp>
          <p:nvSpPr>
            <p:cNvPr id="237" name="TextBox 10"/>
            <p:cNvSpPr txBox="1"/>
            <p:nvPr/>
          </p:nvSpPr>
          <p:spPr>
            <a:xfrm>
              <a:off x="4329810" y="811459"/>
              <a:ext cx="1072924" cy="163982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Усть-Куломский</a:t>
              </a:r>
            </a:p>
          </p:txBody>
        </p:sp>
        <p:sp>
          <p:nvSpPr>
            <p:cNvPr id="238" name="Прямоугольник 237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566/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88</a:t>
              </a:r>
            </a:p>
          </p:txBody>
        </p:sp>
        <p:sp>
          <p:nvSpPr>
            <p:cNvPr id="239" name="Прямоугольник 238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3445/15940</a:t>
              </a:r>
            </a:p>
          </p:txBody>
        </p:sp>
        <p:sp>
          <p:nvSpPr>
            <p:cNvPr id="240" name="Скругленный прямоугольник 239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241" name="Группа 240"/>
          <p:cNvGrpSpPr/>
          <p:nvPr/>
        </p:nvGrpSpPr>
        <p:grpSpPr>
          <a:xfrm>
            <a:off x="3895250" y="3820826"/>
            <a:ext cx="1094041" cy="474790"/>
            <a:chOff x="4205869" y="852218"/>
            <a:chExt cx="1252130" cy="443421"/>
          </a:xfrm>
        </p:grpSpPr>
        <p:sp>
          <p:nvSpPr>
            <p:cNvPr id="242" name="TextBox 10"/>
            <p:cNvSpPr txBox="1"/>
            <p:nvPr/>
          </p:nvSpPr>
          <p:spPr>
            <a:xfrm>
              <a:off x="4205869" y="852218"/>
              <a:ext cx="1252130" cy="163984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Корткеросский</a:t>
              </a:r>
            </a:p>
          </p:txBody>
        </p:sp>
        <p:sp>
          <p:nvSpPr>
            <p:cNvPr id="243" name="Прямоугольник 242"/>
            <p:cNvSpPr/>
            <p:nvPr/>
          </p:nvSpPr>
          <p:spPr>
            <a:xfrm>
              <a:off x="4349217" y="1014395"/>
              <a:ext cx="610256" cy="13307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1316/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244" name="Прямоугольник 243"/>
            <p:cNvSpPr/>
            <p:nvPr/>
          </p:nvSpPr>
          <p:spPr>
            <a:xfrm>
              <a:off x="4425634" y="1155396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6980/22840</a:t>
              </a:r>
              <a:endParaRPr kumimoji="0" lang="ru-RU" sz="59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45" name="Скругленный прямоугольник 244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sp>
        <p:nvSpPr>
          <p:cNvPr id="246" name="Прямоугольная выноска 245"/>
          <p:cNvSpPr/>
          <p:nvPr/>
        </p:nvSpPr>
        <p:spPr>
          <a:xfrm>
            <a:off x="97670" y="2109761"/>
            <a:ext cx="1115741" cy="627596"/>
          </a:xfrm>
          <a:prstGeom prst="wedgeRectCallout">
            <a:avLst>
              <a:gd name="adj1" fmla="val 263846"/>
              <a:gd name="adj2" fmla="val 262583"/>
            </a:avLst>
          </a:prstGeom>
          <a:solidFill>
            <a:srgbClr val="EFF4ED">
              <a:alpha val="5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9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7" name="Группа 246"/>
          <p:cNvGrpSpPr/>
          <p:nvPr/>
        </p:nvGrpSpPr>
        <p:grpSpPr>
          <a:xfrm>
            <a:off x="23964" y="2218802"/>
            <a:ext cx="1308297" cy="447899"/>
            <a:chOff x="4145402" y="813232"/>
            <a:chExt cx="1478220" cy="490352"/>
          </a:xfrm>
        </p:grpSpPr>
        <p:sp>
          <p:nvSpPr>
            <p:cNvPr id="248" name="TextBox 10"/>
            <p:cNvSpPr txBox="1"/>
            <p:nvPr/>
          </p:nvSpPr>
          <p:spPr>
            <a:xfrm>
              <a:off x="4145402" y="813232"/>
              <a:ext cx="1478220" cy="163983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Усть-Вымский</a:t>
              </a:r>
            </a:p>
          </p:txBody>
        </p:sp>
        <p:sp>
          <p:nvSpPr>
            <p:cNvPr id="249" name="Прямоугольник 248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920/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211</a:t>
              </a:r>
            </a:p>
          </p:txBody>
        </p:sp>
        <p:sp>
          <p:nvSpPr>
            <p:cNvPr id="250" name="Прямоугольник 249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5584/33000</a:t>
              </a:r>
            </a:p>
          </p:txBody>
        </p:sp>
        <p:sp>
          <p:nvSpPr>
            <p:cNvPr id="251" name="Скругленный прямоугольник 250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40%</a:t>
              </a:r>
            </a:p>
          </p:txBody>
        </p:sp>
      </p:grpSp>
      <p:sp>
        <p:nvSpPr>
          <p:cNvPr id="252" name="Прямоугольная выноска 251"/>
          <p:cNvSpPr/>
          <p:nvPr/>
        </p:nvSpPr>
        <p:spPr>
          <a:xfrm>
            <a:off x="93273" y="2759599"/>
            <a:ext cx="1115741" cy="651059"/>
          </a:xfrm>
          <a:prstGeom prst="wedgeRectCallout">
            <a:avLst>
              <a:gd name="adj1" fmla="val 288047"/>
              <a:gd name="adj2" fmla="val 187075"/>
            </a:avLst>
          </a:prstGeom>
          <a:solidFill>
            <a:srgbClr val="EFF4ED">
              <a:alpha val="5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9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3" name="Группа 252"/>
          <p:cNvGrpSpPr/>
          <p:nvPr/>
        </p:nvGrpSpPr>
        <p:grpSpPr>
          <a:xfrm>
            <a:off x="43453" y="2893885"/>
            <a:ext cx="1317157" cy="449908"/>
            <a:chOff x="4128822" y="804531"/>
            <a:chExt cx="1478220" cy="528494"/>
          </a:xfrm>
        </p:grpSpPr>
        <p:sp>
          <p:nvSpPr>
            <p:cNvPr id="254" name="TextBox 10"/>
            <p:cNvSpPr txBox="1"/>
            <p:nvPr/>
          </p:nvSpPr>
          <p:spPr>
            <a:xfrm>
              <a:off x="4128822" y="804531"/>
              <a:ext cx="1478220" cy="163983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ГО Сыктывкар</a:t>
              </a:r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4399835" y="1020975"/>
              <a:ext cx="559636" cy="12649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2306/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636</a:t>
              </a:r>
            </a:p>
          </p:txBody>
        </p:sp>
        <p:sp>
          <p:nvSpPr>
            <p:cNvPr id="256" name="Прямоугольник 255"/>
            <p:cNvSpPr/>
            <p:nvPr/>
          </p:nvSpPr>
          <p:spPr>
            <a:xfrm>
              <a:off x="4399835" y="1163341"/>
              <a:ext cx="901629" cy="169684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3387/244000</a:t>
              </a:r>
            </a:p>
          </p:txBody>
        </p:sp>
        <p:sp>
          <p:nvSpPr>
            <p:cNvPr id="257" name="Скругленный прямоугольник 256"/>
            <p:cNvSpPr/>
            <p:nvPr/>
          </p:nvSpPr>
          <p:spPr>
            <a:xfrm>
              <a:off x="4982447" y="1009462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sp>
        <p:nvSpPr>
          <p:cNvPr id="258" name="Прямоугольная выноска 257"/>
          <p:cNvSpPr/>
          <p:nvPr/>
        </p:nvSpPr>
        <p:spPr>
          <a:xfrm>
            <a:off x="93273" y="3397881"/>
            <a:ext cx="1120137" cy="699118"/>
          </a:xfrm>
          <a:prstGeom prst="wedgeRectCallout">
            <a:avLst>
              <a:gd name="adj1" fmla="val 276220"/>
              <a:gd name="adj2" fmla="val 89597"/>
            </a:avLst>
          </a:prstGeom>
          <a:solidFill>
            <a:srgbClr val="EFF4ED">
              <a:alpha val="5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9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9" name="Группа 258"/>
          <p:cNvGrpSpPr/>
          <p:nvPr/>
        </p:nvGrpSpPr>
        <p:grpSpPr>
          <a:xfrm>
            <a:off x="106304" y="3580262"/>
            <a:ext cx="1107106" cy="482691"/>
            <a:chOff x="4148642" y="851513"/>
            <a:chExt cx="1478220" cy="452071"/>
          </a:xfrm>
        </p:grpSpPr>
        <p:sp>
          <p:nvSpPr>
            <p:cNvPr id="260" name="TextBox 10"/>
            <p:cNvSpPr txBox="1"/>
            <p:nvPr/>
          </p:nvSpPr>
          <p:spPr>
            <a:xfrm>
              <a:off x="4148642" y="851513"/>
              <a:ext cx="1478220" cy="163983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Сыктывдинский</a:t>
              </a:r>
            </a:p>
          </p:txBody>
        </p:sp>
        <p:sp>
          <p:nvSpPr>
            <p:cNvPr id="261" name="Прямоугольник 260"/>
            <p:cNvSpPr/>
            <p:nvPr/>
          </p:nvSpPr>
          <p:spPr>
            <a:xfrm>
              <a:off x="4297684" y="1034285"/>
              <a:ext cx="661787" cy="113188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1192/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173</a:t>
              </a:r>
            </a:p>
          </p:txBody>
        </p:sp>
        <p:sp>
          <p:nvSpPr>
            <p:cNvPr id="262" name="Прямоугольник 261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6392/31564</a:t>
              </a:r>
            </a:p>
          </p:txBody>
        </p:sp>
        <p:sp>
          <p:nvSpPr>
            <p:cNvPr id="263" name="Скругленный прямоугольник 262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sp>
        <p:nvSpPr>
          <p:cNvPr id="264" name="Прямоугольная выноска 263"/>
          <p:cNvSpPr/>
          <p:nvPr/>
        </p:nvSpPr>
        <p:spPr>
          <a:xfrm>
            <a:off x="93273" y="4090201"/>
            <a:ext cx="1135961" cy="637090"/>
          </a:xfrm>
          <a:prstGeom prst="wedgeRectCallout">
            <a:avLst>
              <a:gd name="adj1" fmla="val 252309"/>
              <a:gd name="adj2" fmla="val 33647"/>
            </a:avLst>
          </a:prstGeom>
          <a:solidFill>
            <a:srgbClr val="EFF4ED">
              <a:alpha val="5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9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5" name="Группа 264"/>
          <p:cNvGrpSpPr/>
          <p:nvPr/>
        </p:nvGrpSpPr>
        <p:grpSpPr>
          <a:xfrm>
            <a:off x="93273" y="4232944"/>
            <a:ext cx="1279807" cy="456512"/>
            <a:chOff x="4120532" y="830632"/>
            <a:chExt cx="1478220" cy="472952"/>
          </a:xfrm>
        </p:grpSpPr>
        <p:sp>
          <p:nvSpPr>
            <p:cNvPr id="266" name="TextBox 10"/>
            <p:cNvSpPr txBox="1"/>
            <p:nvPr/>
          </p:nvSpPr>
          <p:spPr>
            <a:xfrm>
              <a:off x="4120532" y="830632"/>
              <a:ext cx="1478220" cy="163983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Сысольский</a:t>
              </a:r>
            </a:p>
          </p:txBody>
        </p:sp>
        <p:sp>
          <p:nvSpPr>
            <p:cNvPr id="267" name="Прямоугольник 266"/>
            <p:cNvSpPr/>
            <p:nvPr/>
          </p:nvSpPr>
          <p:spPr>
            <a:xfrm>
              <a:off x="4395832" y="1005278"/>
              <a:ext cx="563638" cy="15806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821/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268" name="Прямоугольник 267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6499/15350</a:t>
              </a:r>
            </a:p>
          </p:txBody>
        </p:sp>
        <p:sp>
          <p:nvSpPr>
            <p:cNvPr id="269" name="Скругленный прямоугольник 268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40%</a:t>
              </a:r>
            </a:p>
          </p:txBody>
        </p:sp>
      </p:grpSp>
      <p:grpSp>
        <p:nvGrpSpPr>
          <p:cNvPr id="270" name="Группа 269"/>
          <p:cNvGrpSpPr/>
          <p:nvPr/>
        </p:nvGrpSpPr>
        <p:grpSpPr>
          <a:xfrm>
            <a:off x="3161438" y="4956255"/>
            <a:ext cx="1291586" cy="394509"/>
            <a:chOff x="4145402" y="839332"/>
            <a:chExt cx="1478220" cy="464252"/>
          </a:xfrm>
        </p:grpSpPr>
        <p:sp>
          <p:nvSpPr>
            <p:cNvPr id="271" name="TextBox 10"/>
            <p:cNvSpPr txBox="1"/>
            <p:nvPr/>
          </p:nvSpPr>
          <p:spPr>
            <a:xfrm>
              <a:off x="4145402" y="839332"/>
              <a:ext cx="1478220" cy="163983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Прилузский</a:t>
              </a: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4410258" y="1006624"/>
              <a:ext cx="549212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167/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173</a:t>
              </a:r>
            </a:p>
          </p:txBody>
        </p:sp>
        <p:sp>
          <p:nvSpPr>
            <p:cNvPr id="273" name="Прямоугольник 272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6974/22900</a:t>
              </a:r>
            </a:p>
          </p:txBody>
        </p:sp>
        <p:sp>
          <p:nvSpPr>
            <p:cNvPr id="274" name="Скругленный прямоугольник 273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40%</a:t>
              </a:r>
            </a:p>
          </p:txBody>
        </p:sp>
      </p:grpSp>
      <p:grpSp>
        <p:nvGrpSpPr>
          <p:cNvPr id="275" name="Группа 274"/>
          <p:cNvGrpSpPr/>
          <p:nvPr/>
        </p:nvGrpSpPr>
        <p:grpSpPr>
          <a:xfrm>
            <a:off x="3721732" y="4487558"/>
            <a:ext cx="1291586" cy="441270"/>
            <a:chOff x="4112242" y="830633"/>
            <a:chExt cx="1478220" cy="472951"/>
          </a:xfrm>
        </p:grpSpPr>
        <p:sp>
          <p:nvSpPr>
            <p:cNvPr id="276" name="TextBox 10"/>
            <p:cNvSpPr txBox="1"/>
            <p:nvPr/>
          </p:nvSpPr>
          <p:spPr>
            <a:xfrm>
              <a:off x="4112242" y="830633"/>
              <a:ext cx="1478220" cy="163983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Койгородский</a:t>
              </a:r>
            </a:p>
          </p:txBody>
        </p:sp>
        <p:sp>
          <p:nvSpPr>
            <p:cNvPr id="277" name="Прямоугольник 276"/>
            <p:cNvSpPr/>
            <p:nvPr/>
          </p:nvSpPr>
          <p:spPr>
            <a:xfrm>
              <a:off x="4396659" y="1027968"/>
              <a:ext cx="562811" cy="13537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308/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105</a:t>
              </a:r>
            </a:p>
          </p:txBody>
        </p:sp>
        <p:sp>
          <p:nvSpPr>
            <p:cNvPr id="278" name="Прямоугольник 277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2573/9314</a:t>
              </a:r>
            </a:p>
          </p:txBody>
        </p:sp>
        <p:sp>
          <p:nvSpPr>
            <p:cNvPr id="279" name="Скругленный прямоугольник 278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40%</a:t>
              </a:r>
            </a:p>
          </p:txBody>
        </p:sp>
      </p:grpSp>
      <p:grpSp>
        <p:nvGrpSpPr>
          <p:cNvPr id="280" name="Группа 279"/>
          <p:cNvGrpSpPr/>
          <p:nvPr/>
        </p:nvGrpSpPr>
        <p:grpSpPr>
          <a:xfrm>
            <a:off x="6701587" y="1318096"/>
            <a:ext cx="894484" cy="491606"/>
            <a:chOff x="4355976" y="860953"/>
            <a:chExt cx="961524" cy="489844"/>
          </a:xfrm>
        </p:grpSpPr>
        <p:sp>
          <p:nvSpPr>
            <p:cNvPr id="281" name="TextBox 10"/>
            <p:cNvSpPr txBox="1"/>
            <p:nvPr/>
          </p:nvSpPr>
          <p:spPr>
            <a:xfrm>
              <a:off x="4355976" y="860953"/>
              <a:ext cx="961524" cy="124616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ГО Воркута</a:t>
              </a:r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449/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283" name="Прямоугольник 282"/>
            <p:cNvSpPr/>
            <p:nvPr/>
          </p:nvSpPr>
          <p:spPr>
            <a:xfrm>
              <a:off x="4449063" y="1163341"/>
              <a:ext cx="802245" cy="18745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896/116900</a:t>
              </a:r>
            </a:p>
          </p:txBody>
        </p:sp>
        <p:sp>
          <p:nvSpPr>
            <p:cNvPr id="284" name="Скругленный прямоугольник 283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sp>
        <p:nvSpPr>
          <p:cNvPr id="285" name="TextBox 23"/>
          <p:cNvSpPr txBox="1"/>
          <p:nvPr/>
        </p:nvSpPr>
        <p:spPr bwMode="auto">
          <a:xfrm>
            <a:off x="3153664" y="2888594"/>
            <a:ext cx="408753" cy="240194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1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-29</a:t>
            </a:r>
            <a:endParaRPr kumimoji="0" lang="ru-RU" sz="96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" name="TextBox 23"/>
          <p:cNvSpPr txBox="1"/>
          <p:nvPr/>
        </p:nvSpPr>
        <p:spPr bwMode="auto">
          <a:xfrm>
            <a:off x="3526587" y="2888594"/>
            <a:ext cx="357749" cy="24019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6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6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TextBox 23"/>
          <p:cNvSpPr txBox="1"/>
          <p:nvPr/>
        </p:nvSpPr>
        <p:spPr bwMode="auto">
          <a:xfrm>
            <a:off x="4289752" y="3077539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2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-31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88" name="TextBox 23"/>
          <p:cNvSpPr txBox="1"/>
          <p:nvPr/>
        </p:nvSpPr>
        <p:spPr bwMode="auto">
          <a:xfrm>
            <a:off x="4600287" y="3087752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90" name="TextBox 23"/>
          <p:cNvSpPr txBox="1"/>
          <p:nvPr/>
        </p:nvSpPr>
        <p:spPr bwMode="auto">
          <a:xfrm>
            <a:off x="4716911" y="3940242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2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-31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91" name="TextBox 23"/>
          <p:cNvSpPr txBox="1"/>
          <p:nvPr/>
        </p:nvSpPr>
        <p:spPr bwMode="auto">
          <a:xfrm>
            <a:off x="5021486" y="3928186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2" name="TextBox 23"/>
          <p:cNvSpPr txBox="1"/>
          <p:nvPr/>
        </p:nvSpPr>
        <p:spPr bwMode="auto">
          <a:xfrm>
            <a:off x="5391118" y="3500714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2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-31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93" name="TextBox 23"/>
          <p:cNvSpPr txBox="1"/>
          <p:nvPr/>
        </p:nvSpPr>
        <p:spPr bwMode="auto">
          <a:xfrm>
            <a:off x="5670311" y="3510981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94" name="TextBox 23"/>
          <p:cNvSpPr txBox="1"/>
          <p:nvPr/>
        </p:nvSpPr>
        <p:spPr bwMode="auto">
          <a:xfrm>
            <a:off x="3856826" y="3265728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2" kern="0" noProof="0" dirty="0" smtClean="0">
                <a:solidFill>
                  <a:prstClr val="black"/>
                </a:solidFill>
                <a:cs typeface="Arial" panose="020B0604020202020204" pitchFamily="34" charset="0"/>
              </a:rPr>
              <a:t>-30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95" name="TextBox 23"/>
          <p:cNvSpPr txBox="1"/>
          <p:nvPr/>
        </p:nvSpPr>
        <p:spPr bwMode="auto">
          <a:xfrm>
            <a:off x="3883398" y="3128105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6" name="TextBox 23"/>
          <p:cNvSpPr txBox="1"/>
          <p:nvPr/>
        </p:nvSpPr>
        <p:spPr bwMode="auto">
          <a:xfrm>
            <a:off x="4384752" y="3679385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7" name="TextBox 23"/>
          <p:cNvSpPr txBox="1"/>
          <p:nvPr/>
        </p:nvSpPr>
        <p:spPr bwMode="auto">
          <a:xfrm>
            <a:off x="4074818" y="3667451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2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-31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98" name="TextBox 23"/>
          <p:cNvSpPr txBox="1"/>
          <p:nvPr/>
        </p:nvSpPr>
        <p:spPr bwMode="auto">
          <a:xfrm>
            <a:off x="338303" y="2078375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2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-29</a:t>
            </a:r>
          </a:p>
        </p:txBody>
      </p:sp>
      <p:sp>
        <p:nvSpPr>
          <p:cNvPr id="299" name="TextBox 23"/>
          <p:cNvSpPr txBox="1"/>
          <p:nvPr/>
        </p:nvSpPr>
        <p:spPr bwMode="auto">
          <a:xfrm>
            <a:off x="678597" y="2079261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00" name="Группа 299"/>
          <p:cNvGrpSpPr/>
          <p:nvPr/>
        </p:nvGrpSpPr>
        <p:grpSpPr>
          <a:xfrm>
            <a:off x="5695631" y="3030111"/>
            <a:ext cx="951392" cy="482863"/>
            <a:chOff x="4284597" y="850790"/>
            <a:chExt cx="1072924" cy="452794"/>
          </a:xfrm>
        </p:grpSpPr>
        <p:sp>
          <p:nvSpPr>
            <p:cNvPr id="301" name="TextBox 10"/>
            <p:cNvSpPr txBox="1"/>
            <p:nvPr/>
          </p:nvSpPr>
          <p:spPr>
            <a:xfrm>
              <a:off x="4284597" y="850790"/>
              <a:ext cx="1072924" cy="134446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ГО Вуктыл</a:t>
              </a:r>
            </a:p>
          </p:txBody>
        </p:sp>
        <p:sp>
          <p:nvSpPr>
            <p:cNvPr id="302" name="Прямоугольник 301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415/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149</a:t>
              </a:r>
            </a:p>
          </p:txBody>
        </p:sp>
        <p:sp>
          <p:nvSpPr>
            <p:cNvPr id="303" name="Прямоугольник 302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911/16800</a:t>
              </a:r>
            </a:p>
          </p:txBody>
        </p:sp>
        <p:sp>
          <p:nvSpPr>
            <p:cNvPr id="304" name="Скругленный прямоугольник 303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310" name="Группа 309"/>
          <p:cNvGrpSpPr/>
          <p:nvPr/>
        </p:nvGrpSpPr>
        <p:grpSpPr>
          <a:xfrm>
            <a:off x="5530345" y="2339431"/>
            <a:ext cx="941508" cy="469130"/>
            <a:chOff x="4342427" y="842507"/>
            <a:chExt cx="987657" cy="481358"/>
          </a:xfrm>
        </p:grpSpPr>
        <p:sp>
          <p:nvSpPr>
            <p:cNvPr id="311" name="TextBox 10"/>
            <p:cNvSpPr txBox="1"/>
            <p:nvPr/>
          </p:nvSpPr>
          <p:spPr>
            <a:xfrm>
              <a:off x="4342427" y="842507"/>
              <a:ext cx="987657" cy="139324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Печора</a:t>
              </a:r>
            </a:p>
          </p:txBody>
        </p:sp>
        <p:sp>
          <p:nvSpPr>
            <p:cNvPr id="312" name="Скругленный прямоугольник 311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40%</a:t>
              </a:r>
            </a:p>
          </p:txBody>
        </p:sp>
        <p:sp>
          <p:nvSpPr>
            <p:cNvPr id="313" name="Прямоугольник 312"/>
            <p:cNvSpPr/>
            <p:nvPr/>
          </p:nvSpPr>
          <p:spPr>
            <a:xfrm>
              <a:off x="4449063" y="1006624"/>
              <a:ext cx="510407" cy="15671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1021/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169</a:t>
              </a:r>
            </a:p>
          </p:txBody>
        </p:sp>
        <p:sp>
          <p:nvSpPr>
            <p:cNvPr id="314" name="Прямоугольник 313"/>
            <p:cNvSpPr/>
            <p:nvPr/>
          </p:nvSpPr>
          <p:spPr>
            <a:xfrm>
              <a:off x="4449063" y="1163341"/>
              <a:ext cx="802245" cy="160524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3261/62780</a:t>
              </a:r>
            </a:p>
          </p:txBody>
        </p:sp>
      </p:grpSp>
      <p:sp>
        <p:nvSpPr>
          <p:cNvPr id="315" name="TextBox 23"/>
          <p:cNvSpPr txBox="1"/>
          <p:nvPr/>
        </p:nvSpPr>
        <p:spPr bwMode="auto">
          <a:xfrm>
            <a:off x="3897083" y="1891903"/>
            <a:ext cx="399453" cy="240194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1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-32</a:t>
            </a:r>
            <a:endParaRPr kumimoji="0" lang="ru-RU" sz="96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" name="TextBox 23"/>
          <p:cNvSpPr txBox="1"/>
          <p:nvPr/>
        </p:nvSpPr>
        <p:spPr bwMode="auto">
          <a:xfrm>
            <a:off x="4220624" y="1886227"/>
            <a:ext cx="349609" cy="24019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6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6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TextBox 23"/>
          <p:cNvSpPr txBox="1"/>
          <p:nvPr/>
        </p:nvSpPr>
        <p:spPr bwMode="auto">
          <a:xfrm>
            <a:off x="5323653" y="1599458"/>
            <a:ext cx="408753" cy="240194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1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-32</a:t>
            </a:r>
            <a:endParaRPr kumimoji="0" lang="ru-RU" sz="96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TextBox 23"/>
          <p:cNvSpPr txBox="1"/>
          <p:nvPr/>
        </p:nvSpPr>
        <p:spPr bwMode="auto">
          <a:xfrm>
            <a:off x="5687865" y="1599455"/>
            <a:ext cx="357749" cy="24019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6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6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" name="TextBox 23"/>
          <p:cNvSpPr txBox="1"/>
          <p:nvPr/>
        </p:nvSpPr>
        <p:spPr bwMode="auto">
          <a:xfrm>
            <a:off x="6160414" y="1685579"/>
            <a:ext cx="408753" cy="240194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</a:t>
            </a:r>
            <a:endParaRPr kumimoji="0" lang="ru-RU" sz="96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0" name="TextBox 23"/>
          <p:cNvSpPr txBox="1"/>
          <p:nvPr/>
        </p:nvSpPr>
        <p:spPr bwMode="auto">
          <a:xfrm>
            <a:off x="6473694" y="1683649"/>
            <a:ext cx="357749" cy="24019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6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6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23"/>
          <p:cNvSpPr txBox="1"/>
          <p:nvPr/>
        </p:nvSpPr>
        <p:spPr bwMode="auto">
          <a:xfrm>
            <a:off x="5830954" y="2883549"/>
            <a:ext cx="408753" cy="240194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-31</a:t>
            </a:r>
            <a:endParaRPr kumimoji="0" lang="ru-RU" sz="96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2" name="TextBox 23"/>
          <p:cNvSpPr txBox="1"/>
          <p:nvPr/>
        </p:nvSpPr>
        <p:spPr bwMode="auto">
          <a:xfrm>
            <a:off x="6203877" y="2883549"/>
            <a:ext cx="357749" cy="24019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6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6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TextBox 23"/>
          <p:cNvSpPr txBox="1"/>
          <p:nvPr/>
        </p:nvSpPr>
        <p:spPr bwMode="auto">
          <a:xfrm>
            <a:off x="6781967" y="1190015"/>
            <a:ext cx="400344" cy="240194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-28</a:t>
            </a:r>
            <a:endParaRPr kumimoji="0" lang="ru-RU" sz="96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TextBox 23"/>
          <p:cNvSpPr txBox="1"/>
          <p:nvPr/>
        </p:nvSpPr>
        <p:spPr bwMode="auto">
          <a:xfrm>
            <a:off x="7125120" y="1198824"/>
            <a:ext cx="350389" cy="24019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6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96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TextBox 23"/>
          <p:cNvSpPr txBox="1"/>
          <p:nvPr/>
        </p:nvSpPr>
        <p:spPr bwMode="auto">
          <a:xfrm>
            <a:off x="4764127" y="2040684"/>
            <a:ext cx="408753" cy="240194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-32</a:t>
            </a:r>
            <a:endParaRPr kumimoji="0" lang="ru-RU" sz="96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" name="TextBox 23"/>
          <p:cNvSpPr txBox="1"/>
          <p:nvPr/>
        </p:nvSpPr>
        <p:spPr bwMode="auto">
          <a:xfrm>
            <a:off x="5086407" y="2039735"/>
            <a:ext cx="357749" cy="24019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6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6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TextBox 23"/>
          <p:cNvSpPr txBox="1"/>
          <p:nvPr/>
        </p:nvSpPr>
        <p:spPr bwMode="auto">
          <a:xfrm>
            <a:off x="5658062" y="2237337"/>
            <a:ext cx="408753" cy="240194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1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-32</a:t>
            </a:r>
            <a:endParaRPr kumimoji="0" lang="ru-RU" sz="961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" name="TextBox 23"/>
          <p:cNvSpPr txBox="1"/>
          <p:nvPr/>
        </p:nvSpPr>
        <p:spPr bwMode="auto">
          <a:xfrm>
            <a:off x="5993438" y="2237352"/>
            <a:ext cx="357749" cy="240194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6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6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TextBox 23"/>
          <p:cNvSpPr txBox="1"/>
          <p:nvPr/>
        </p:nvSpPr>
        <p:spPr bwMode="auto">
          <a:xfrm>
            <a:off x="309529" y="2741709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2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-30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0" name="TextBox 23"/>
          <p:cNvSpPr txBox="1"/>
          <p:nvPr/>
        </p:nvSpPr>
        <p:spPr bwMode="auto">
          <a:xfrm>
            <a:off x="675081" y="2744548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1" name="TextBox 23"/>
          <p:cNvSpPr txBox="1"/>
          <p:nvPr/>
        </p:nvSpPr>
        <p:spPr bwMode="auto">
          <a:xfrm>
            <a:off x="303571" y="3428644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2" kern="0" noProof="0" dirty="0" smtClean="0">
                <a:solidFill>
                  <a:prstClr val="black"/>
                </a:solidFill>
                <a:cs typeface="Arial" panose="020B0604020202020204" pitchFamily="34" charset="0"/>
              </a:rPr>
              <a:t>-30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2" name="TextBox 23"/>
          <p:cNvSpPr txBox="1"/>
          <p:nvPr/>
        </p:nvSpPr>
        <p:spPr bwMode="auto">
          <a:xfrm>
            <a:off x="644181" y="3428644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3" name="TextBox 23"/>
          <p:cNvSpPr txBox="1"/>
          <p:nvPr/>
        </p:nvSpPr>
        <p:spPr bwMode="auto">
          <a:xfrm>
            <a:off x="353734" y="4077322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2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-30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4" name="TextBox 23"/>
          <p:cNvSpPr txBox="1"/>
          <p:nvPr/>
        </p:nvSpPr>
        <p:spPr bwMode="auto">
          <a:xfrm>
            <a:off x="687550" y="4084463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5" name="TextBox 23"/>
          <p:cNvSpPr txBox="1"/>
          <p:nvPr/>
        </p:nvSpPr>
        <p:spPr bwMode="auto">
          <a:xfrm>
            <a:off x="3428166" y="4774130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2" kern="0" noProof="0" dirty="0" smtClean="0">
                <a:solidFill>
                  <a:prstClr val="black"/>
                </a:solidFill>
                <a:cs typeface="Arial" panose="020B0604020202020204" pitchFamily="34" charset="0"/>
              </a:rPr>
              <a:t>-29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6" name="TextBox 23"/>
          <p:cNvSpPr txBox="1"/>
          <p:nvPr/>
        </p:nvSpPr>
        <p:spPr bwMode="auto">
          <a:xfrm>
            <a:off x="3707359" y="4784397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7" name="TextBox 23"/>
          <p:cNvSpPr txBox="1"/>
          <p:nvPr/>
        </p:nvSpPr>
        <p:spPr bwMode="auto">
          <a:xfrm>
            <a:off x="4016027" y="4340182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32" kern="0" noProof="0" dirty="0" smtClean="0">
                <a:solidFill>
                  <a:prstClr val="black"/>
                </a:solidFill>
                <a:cs typeface="Arial" panose="020B0604020202020204" pitchFamily="34" charset="0"/>
              </a:rPr>
              <a:t>-30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8" name="TextBox 23"/>
          <p:cNvSpPr txBox="1"/>
          <p:nvPr/>
        </p:nvSpPr>
        <p:spPr bwMode="auto">
          <a:xfrm>
            <a:off x="4335245" y="4345784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39" name="TextBox 23"/>
          <p:cNvSpPr txBox="1"/>
          <p:nvPr/>
        </p:nvSpPr>
        <p:spPr bwMode="auto">
          <a:xfrm>
            <a:off x="5322024" y="2778981"/>
            <a:ext cx="357749" cy="235770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1059515">
              <a:defRPr/>
            </a:pPr>
            <a:r>
              <a:rPr lang="ru-RU" sz="932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lang="ru-RU" sz="932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6" name="TextBox 23"/>
          <p:cNvSpPr txBox="1"/>
          <p:nvPr/>
        </p:nvSpPr>
        <p:spPr bwMode="auto">
          <a:xfrm>
            <a:off x="5094320" y="2770324"/>
            <a:ext cx="408753" cy="235770"/>
          </a:xfrm>
          <a:prstGeom prst="rect">
            <a:avLst/>
          </a:prstGeom>
          <a:solidFill>
            <a:srgbClr val="5B9BD5">
              <a:lumMod val="75000"/>
            </a:srgbClr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marL="0" marR="0" lvl="0" indent="0" algn="ctr" defTabSz="10595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32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-32</a:t>
            </a:r>
            <a:endParaRPr kumimoji="0" lang="ru-RU" sz="932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177" name="Группа 176"/>
          <p:cNvGrpSpPr/>
          <p:nvPr/>
        </p:nvGrpSpPr>
        <p:grpSpPr>
          <a:xfrm>
            <a:off x="4969649" y="2920366"/>
            <a:ext cx="874800" cy="438815"/>
            <a:chOff x="4296355" y="860878"/>
            <a:chExt cx="1072924" cy="442706"/>
          </a:xfrm>
        </p:grpSpPr>
        <p:sp>
          <p:nvSpPr>
            <p:cNvPr id="178" name="TextBox 10"/>
            <p:cNvSpPr txBox="1"/>
            <p:nvPr/>
          </p:nvSpPr>
          <p:spPr>
            <a:xfrm>
              <a:off x="4296355" y="860878"/>
              <a:ext cx="1072924" cy="143651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МР Сосногорск</a:t>
              </a:r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4417280" y="1032002"/>
              <a:ext cx="542189" cy="13133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137/</a:t>
              </a: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245</a:t>
              </a: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4449063" y="1163341"/>
              <a:ext cx="802245" cy="140243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103326" tIns="51663" rIns="103326" bIns="51663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2038/52580</a:t>
              </a:r>
            </a:p>
          </p:txBody>
        </p:sp>
        <p:sp>
          <p:nvSpPr>
            <p:cNvPr id="182" name="Скругленный прямоугольник 181"/>
            <p:cNvSpPr/>
            <p:nvPr/>
          </p:nvSpPr>
          <p:spPr>
            <a:xfrm>
              <a:off x="4964072" y="1006624"/>
              <a:ext cx="287236" cy="140848"/>
            </a:xfrm>
            <a:prstGeom prst="round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10595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9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40%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8247"/>
            <a:ext cx="10107955" cy="4949019"/>
          </a:xfrm>
          <a:prstGeom prst="rect">
            <a:avLst/>
          </a:prstGeom>
        </p:spPr>
      </p:pic>
      <p:sp>
        <p:nvSpPr>
          <p:cNvPr id="511" name="CustomShape 1"/>
          <p:cNvSpPr/>
          <p:nvPr/>
        </p:nvSpPr>
        <p:spPr>
          <a:xfrm>
            <a:off x="3396210" y="3595033"/>
            <a:ext cx="975075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МО ГО Ухта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ГО «УХТА»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 Box 97"/>
          <p:cNvSpPr txBox="1">
            <a:spLocks noChangeArrowheads="1"/>
          </p:cNvSpPr>
          <p:nvPr/>
        </p:nvSpPr>
        <p:spPr bwMode="auto">
          <a:xfrm>
            <a:off x="8069837" y="4514175"/>
            <a:ext cx="2176915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медучреждения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 Box 97"/>
          <p:cNvSpPr txBox="1">
            <a:spLocks noChangeArrowheads="1"/>
          </p:cNvSpPr>
          <p:nvPr/>
        </p:nvSpPr>
        <p:spPr bwMode="auto">
          <a:xfrm>
            <a:off x="8093358" y="4655577"/>
            <a:ext cx="2176915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Гарнизоны ПСЧ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72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78" name="Группа 77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12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2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3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Полилиния 131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3" name="Прямоугольник 132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3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3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3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" name="Скругленный прямоугольник 78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8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2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74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76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38" name="Рисунок 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1080"/>
            <a:ext cx="10080625" cy="4975712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 НА ТЕРРИТОРИИ МО МР «КНЯЖПОГОСТСКИЙ»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РЕСПУБЛИКИ КОМИ 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2752011" y="2364951"/>
            <a:ext cx="2028824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МО МР </a:t>
            </a:r>
            <a:r>
              <a:rPr lang="ru-RU" sz="1200" b="1" spc="-1" dirty="0" err="1" smtClean="0">
                <a:solidFill>
                  <a:srgbClr val="000000"/>
                </a:solidFill>
                <a:latin typeface="Times New Roman"/>
              </a:rPr>
              <a:t>Княжпогостский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9" y="721079"/>
            <a:ext cx="10129614" cy="4931807"/>
          </a:xfrm>
          <a:prstGeom prst="rect">
            <a:avLst/>
          </a:prstGeom>
        </p:spPr>
      </p:pic>
      <p:sp>
        <p:nvSpPr>
          <p:cNvPr id="511" name="CustomShape 1"/>
          <p:cNvSpPr/>
          <p:nvPr/>
        </p:nvSpPr>
        <p:spPr>
          <a:xfrm>
            <a:off x="3311772" y="3550597"/>
            <a:ext cx="1345305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</a:t>
            </a:r>
            <a:r>
              <a:rPr lang="ru-RU" sz="1200" b="1" spc="-1" dirty="0" err="1">
                <a:solidFill>
                  <a:srgbClr val="000000"/>
                </a:solidFill>
                <a:latin typeface="Times New Roman"/>
              </a:rPr>
              <a:t>Удорский</a:t>
            </a:r>
            <a:endParaRPr lang="ru-RU" sz="12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 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МР «УДОРСКИЙ»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80"/>
            <a:ext cx="10114494" cy="4949470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ТЕРРИТОРИИ МО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МР 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«ТРОИЦКО-ПЕЧОРСКИЙ»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РИСК 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3597416" y="2453060"/>
            <a:ext cx="2004588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</a:t>
            </a:r>
            <a:r>
              <a:rPr lang="ru-RU" sz="1200" b="1" spc="-1" dirty="0" err="1">
                <a:solidFill>
                  <a:srgbClr val="000000"/>
                </a:solidFill>
                <a:latin typeface="Times New Roman"/>
              </a:rPr>
              <a:t>Троицко-Печоский</a:t>
            </a:r>
            <a:endParaRPr lang="ru-RU" sz="12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81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9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9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9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" name="Скругленный прямоугольник 87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83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80"/>
            <a:ext cx="10080625" cy="4949470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ТЕРРИТОРИИ МО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МР «УСТЬ-КУЛОМСКИЙ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РИСК 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3377122" y="2206071"/>
            <a:ext cx="1825821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</a:t>
            </a:r>
            <a:r>
              <a:rPr lang="ru-RU" sz="1200" b="1" spc="-1" dirty="0" err="1">
                <a:solidFill>
                  <a:srgbClr val="000000"/>
                </a:solidFill>
                <a:latin typeface="Times New Roman"/>
              </a:rPr>
              <a:t>Усть-Куломский</a:t>
            </a:r>
            <a:endParaRPr lang="ru-RU" sz="12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81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9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9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9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" name="Скругленный прямоугольник 87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83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8248"/>
            <a:ext cx="10077659" cy="4932302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ТЕРРИТОРИИ МО МР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КОРТКЕРОССКИЙ»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3605870" y="2195899"/>
            <a:ext cx="1730603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</a:t>
            </a:r>
            <a:r>
              <a:rPr lang="ru-RU" sz="1200" b="1" spc="-1" dirty="0" err="1">
                <a:solidFill>
                  <a:srgbClr val="000000"/>
                </a:solidFill>
                <a:latin typeface="Times New Roman"/>
              </a:rPr>
              <a:t>Корткеросский</a:t>
            </a:r>
            <a:endParaRPr lang="ru-RU" sz="12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81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9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9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9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" name="Скругленный прямоугольник 87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83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80"/>
            <a:ext cx="10098595" cy="4949470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ГО «СЫКТЫВКАР»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2875227" y="2316676"/>
            <a:ext cx="1493294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ГО Сыктывкар</a:t>
            </a:r>
          </a:p>
        </p:txBody>
      </p:sp>
      <p:sp>
        <p:nvSpPr>
          <p:cNvPr id="77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81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9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9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9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" name="Скругленный прямоугольник 87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83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248"/>
            <a:ext cx="10077659" cy="4944256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МР «СЫКТЫВДИНСКИЙ»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РИСК 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768253" y="2431483"/>
            <a:ext cx="1855764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Сыктывдинский</a:t>
            </a:r>
          </a:p>
        </p:txBody>
      </p:sp>
      <p:sp>
        <p:nvSpPr>
          <p:cNvPr id="77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81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9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9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9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" name="Скругленный прямоугольник 87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83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20" y="717274"/>
            <a:ext cx="10107301" cy="4985259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МР «СЫСОЛЬСКИЙ»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РИСК 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2708577" y="2453060"/>
            <a:ext cx="1550168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Сысольский</a:t>
            </a:r>
          </a:p>
        </p:txBody>
      </p:sp>
      <p:sp>
        <p:nvSpPr>
          <p:cNvPr id="78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82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3" name="Группа 82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88" name="Группа 87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9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9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8" name="Полилиния 97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Прямоугольник 98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0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0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9" name="Скругленный прямоугольник 88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9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1" name="Прямоугольник 90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9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84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6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1080"/>
            <a:ext cx="10114369" cy="4989999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МР «ПРИЛУЗСКИЙ»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РИСК 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2134979" y="2937531"/>
            <a:ext cx="1526572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Прилузский</a:t>
            </a:r>
          </a:p>
        </p:txBody>
      </p:sp>
      <p:sp>
        <p:nvSpPr>
          <p:cNvPr id="77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81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9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9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9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" name="Скругленный прямоугольник 87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83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80"/>
            <a:ext cx="10087039" cy="4949470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ГО «ВОРКУТА»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4119002" y="3320704"/>
            <a:ext cx="1229439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ГО Воркута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90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91" name="Группа 90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96" name="Группа 95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10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10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" name="Полилиния 105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7" name="Прямоугольник 106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10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1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7" name="Скругленный прямоугольник 96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98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100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92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94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80"/>
            <a:ext cx="10077659" cy="4980474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МР «КОЙГОРОДСКИЙ»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РИСК 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2461325" y="1670713"/>
            <a:ext cx="1656224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Койгородский</a:t>
            </a:r>
          </a:p>
        </p:txBody>
      </p:sp>
      <p:sp>
        <p:nvSpPr>
          <p:cNvPr id="77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81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82" name="Группа 81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92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9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Прямоугольник 97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9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10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10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" name="Скругленный прямоугольник 87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9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83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19" y="721080"/>
            <a:ext cx="10129614" cy="4949470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ТЕРРИТОРИИ МО МР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«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УСТЬ-ВЫМСКИЙ» РЕСПУБЛИКИ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КОМИ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НАРУШЕНИЯ ЭЛЕКТРОСНАБЖЕНИЯ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2366263" y="3383341"/>
            <a:ext cx="1706878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/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</a:t>
            </a:r>
            <a:r>
              <a:rPr lang="ru-RU" sz="1200" b="1" spc="-1" dirty="0" err="1">
                <a:solidFill>
                  <a:srgbClr val="000000"/>
                </a:solidFill>
                <a:latin typeface="Times New Roman"/>
              </a:rPr>
              <a:t>Усть-Вымский</a:t>
            </a:r>
            <a:endParaRPr lang="ru-RU" sz="12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20" y="721080"/>
            <a:ext cx="10102159" cy="4949470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ГО «ИНТА»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3936226" y="3778754"/>
            <a:ext cx="1010790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ГО Инта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79"/>
            <a:ext cx="10077659" cy="4947137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ИНФОРМАЦИОННЫЕ МАТЕРИАЛЫ 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«УСИНСК»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2899394" y="2949860"/>
            <a:ext cx="893706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МО </a:t>
            </a: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Усинск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20" y="721080"/>
            <a:ext cx="10095745" cy="4949470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 МР «УСТЬ-ЦИЛЕМСКИЙ»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2676786" y="2922272"/>
            <a:ext cx="1886029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МР Усть-Цилемский 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 Box 97"/>
          <p:cNvSpPr txBox="1">
            <a:spLocks noChangeArrowheads="1"/>
          </p:cNvSpPr>
          <p:nvPr/>
        </p:nvSpPr>
        <p:spPr bwMode="auto">
          <a:xfrm>
            <a:off x="8069837" y="4514175"/>
            <a:ext cx="2176915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медучреждения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 Box 97"/>
          <p:cNvSpPr txBox="1">
            <a:spLocks noChangeArrowheads="1"/>
          </p:cNvSpPr>
          <p:nvPr/>
        </p:nvSpPr>
        <p:spPr bwMode="auto">
          <a:xfrm>
            <a:off x="8093358" y="4655577"/>
            <a:ext cx="2176915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Гарнизоны ПСЧ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80"/>
            <a:ext cx="10098595" cy="5049482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МР «ИЖЕМСКИЙ»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2540015" y="3722007"/>
            <a:ext cx="1410964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latin typeface="Times New Roman"/>
              </a:rPr>
              <a:t>МО МР </a:t>
            </a: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Ижемский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97"/>
          <p:cNvSpPr txBox="1">
            <a:spLocks noChangeArrowheads="1"/>
          </p:cNvSpPr>
          <p:nvPr/>
        </p:nvSpPr>
        <p:spPr bwMode="auto">
          <a:xfrm>
            <a:off x="8069837" y="4514175"/>
            <a:ext cx="2176915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медучреждения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 Box 97"/>
          <p:cNvSpPr txBox="1">
            <a:spLocks noChangeArrowheads="1"/>
          </p:cNvSpPr>
          <p:nvPr/>
        </p:nvSpPr>
        <p:spPr bwMode="auto">
          <a:xfrm>
            <a:off x="8093358" y="4655577"/>
            <a:ext cx="2176915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Гарнизоны ПСЧ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080"/>
            <a:ext cx="10107955" cy="4949470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МР «ПЕЧОРА»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2668020" y="3600000"/>
            <a:ext cx="1185004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МО МР Печора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248"/>
            <a:ext cx="10107955" cy="4932302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</a:t>
            </a:r>
            <a:endParaRPr lang="ru-RU" sz="1400" spc="-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ГО «ВУКТЫЛ» РЕСПУБЛИКИ КОМИ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2570647" y="2042844"/>
            <a:ext cx="1195777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МО ГО Вуктыл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97"/>
          <p:cNvSpPr txBox="1">
            <a:spLocks noChangeArrowheads="1"/>
          </p:cNvSpPr>
          <p:nvPr/>
        </p:nvSpPr>
        <p:spPr bwMode="auto">
          <a:xfrm>
            <a:off x="8069837" y="4514175"/>
            <a:ext cx="2176915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медучреждения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 Box 97"/>
          <p:cNvSpPr txBox="1">
            <a:spLocks noChangeArrowheads="1"/>
          </p:cNvSpPr>
          <p:nvPr/>
        </p:nvSpPr>
        <p:spPr bwMode="auto">
          <a:xfrm>
            <a:off x="8093358" y="4655577"/>
            <a:ext cx="2176915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defPPr>
              <a:defRPr lang="ru-RU"/>
            </a:defPPr>
            <a:lvl1pPr marL="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7242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488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1736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896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6191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3420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663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7897" algn="l" defTabSz="10544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Гарнизоны ПСЧ</a:t>
            </a:r>
            <a:endParaRPr lang="ru-RU" altLang="ru-RU" sz="10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20" y="721080"/>
            <a:ext cx="10107301" cy="4982784"/>
          </a:xfrm>
          <a:prstGeom prst="rect">
            <a:avLst/>
          </a:prstGeom>
        </p:spPr>
      </p:pic>
      <p:sp>
        <p:nvSpPr>
          <p:cNvPr id="512" name="CustomShape 2"/>
          <p:cNvSpPr/>
          <p:nvPr/>
        </p:nvSpPr>
        <p:spPr>
          <a:xfrm>
            <a:off x="-15120" y="2880"/>
            <a:ext cx="10123200" cy="718200"/>
          </a:xfrm>
          <a:prstGeom prst="rect">
            <a:avLst/>
          </a:pr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600" tIns="19800" rIns="39600" bIns="19800" anchor="ctr">
            <a:noAutofit/>
          </a:bodyPr>
          <a:lstStyle/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ИНФОРМАЦИОННЫЕ МАТЕРИАЛЫ </a:t>
            </a:r>
            <a:r>
              <a:rPr lang="ru-RU" sz="1400" spc="-1" dirty="0">
                <a:solidFill>
                  <a:srgbClr val="FFFFFF"/>
                </a:solidFill>
                <a:latin typeface="Times New Roman"/>
              </a:rPr>
              <a:t>ПО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ТЕМПЕРАТУРНОМУ РЕЖИМУ 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НА ТЕРРИТОРИИ МО МР «СОСНОГОРСК» РЕСПУБЛИКИ КОМИ 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(РИСКУ НАРУШЕНИЯ ЭЛЕКТРОСНАБЖЕНИЯ НА </a:t>
            </a:r>
            <a:r>
              <a:rPr lang="ru-RU" sz="1400" spc="-1" dirty="0" smtClean="0">
                <a:solidFill>
                  <a:srgbClr val="FFFFFF"/>
                </a:solidFill>
                <a:latin typeface="Times New Roman"/>
              </a:rPr>
              <a:t>31.12.2023-06.01.2024)</a:t>
            </a:r>
            <a:endParaRPr lang="ru-RU" sz="1400" spc="-1" dirty="0" smtClea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CustomShape 1"/>
          <p:cNvSpPr/>
          <p:nvPr/>
        </p:nvSpPr>
        <p:spPr>
          <a:xfrm>
            <a:off x="2520002" y="3600000"/>
            <a:ext cx="1481047" cy="23119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23040" rIns="45720" bIns="23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МО МР Сосногорск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42295" y="-14288"/>
            <a:ext cx="20353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Исх. № 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1779-2-4-1 от 28.12.2023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152"/>
          <p:cNvSpPr>
            <a:spLocks noChangeArrowheads="1"/>
          </p:cNvSpPr>
          <p:nvPr/>
        </p:nvSpPr>
        <p:spPr bwMode="auto">
          <a:xfrm>
            <a:off x="8352625" y="5077245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по Республике Коми</a:t>
            </a:r>
            <a:endParaRPr lang="ru-RU" altLang="ru-RU" sz="700" i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12:15 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</a:t>
            </a:r>
            <a:endParaRPr lang="ru-RU" altLang="ru-RU" sz="7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Уляшев Д.В.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28-46-09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7532847" y="1193484"/>
            <a:ext cx="2974026" cy="3743622"/>
            <a:chOff x="7765301" y="4457439"/>
            <a:chExt cx="2974026" cy="3743622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54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55" name="Группа 54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60" name="Группа 59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6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6136" y="5669858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6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7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1305470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704545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000" spc="-1" dirty="0" smtClean="0">
                        <a:solidFill>
                          <a:srgbClr val="000000"/>
                        </a:solidFill>
                        <a:cs typeface="Arial" pitchFamily="34" charset="0"/>
                      </a:rPr>
                      <a:t>Температура воздуха</a:t>
                    </a:r>
                    <a:endParaRPr lang="ru-RU" sz="1000" spc="-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1" name="Скругленный прямоугольник 60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62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6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56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Температура (УГМС), С</a:t>
                </a:r>
                <a:endParaRPr lang="ru-RU" altLang="ru-RU" sz="1000" b="0" kern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8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94" y="1406432"/>
            <a:ext cx="2464281" cy="2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7372</TotalTime>
  <Words>2397</Words>
  <Application>Microsoft Office PowerPoint</Application>
  <PresentationFormat>Произвольный</PresentationFormat>
  <Paragraphs>674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subject/>
  <dc:creator>ARM32</dc:creator>
  <dc:description/>
  <cp:lastModifiedBy>Monitoring</cp:lastModifiedBy>
  <cp:revision>26174</cp:revision>
  <cp:lastPrinted>2020-11-25T09:39:56Z</cp:lastPrinted>
  <dcterms:created xsi:type="dcterms:W3CDTF">2014-09-08T13:21:12Z</dcterms:created>
  <dcterms:modified xsi:type="dcterms:W3CDTF">2023-12-28T08:41:50Z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20</vt:i4>
  </property>
  <property fmtid="{D5CDD505-2E9C-101B-9397-08002B2CF9AE}" pid="6" name="Notes">
    <vt:i4>1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22</vt:i4>
  </property>
</Properties>
</file>