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60" r:id="rId4"/>
  </p:sldMasterIdLst>
  <p:notesMasterIdLst>
    <p:notesMasterId r:id="rId17"/>
  </p:notesMasterIdLst>
  <p:handoutMasterIdLst>
    <p:handoutMasterId r:id="rId18"/>
  </p:handoutMasterIdLst>
  <p:sldIdLst>
    <p:sldId id="2141411341" r:id="rId5"/>
    <p:sldId id="2141411353" r:id="rId6"/>
    <p:sldId id="2141411361" r:id="rId7"/>
    <p:sldId id="2141411359" r:id="rId8"/>
    <p:sldId id="2141411352" r:id="rId9"/>
    <p:sldId id="2141411360" r:id="rId10"/>
    <p:sldId id="2141411362" r:id="rId11"/>
    <p:sldId id="2141411354" r:id="rId12"/>
    <p:sldId id="2141411358" r:id="rId13"/>
    <p:sldId id="2141411356" r:id="rId14"/>
    <p:sldId id="2141411351" r:id="rId15"/>
    <p:sldId id="2141411348" r:id="rId16"/>
  </p:sldIdLst>
  <p:sldSz cx="9144000" cy="5143500" type="screen16x9"/>
  <p:notesSz cx="9928225" cy="6797675"/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5760" userDrawn="1">
          <p15:clr>
            <a:srgbClr val="A4A3A4"/>
          </p15:clr>
        </p15:guide>
        <p15:guide id="11" pos="226" userDrawn="1">
          <p15:clr>
            <a:srgbClr val="A4A3A4"/>
          </p15:clr>
        </p15:guide>
        <p15:guide id="12" orient="horz" pos="373" userDrawn="1">
          <p15:clr>
            <a:srgbClr val="A4A3A4"/>
          </p15:clr>
        </p15:guide>
        <p15:guide id="13" pos="544" userDrawn="1">
          <p15:clr>
            <a:srgbClr val="A4A3A4"/>
          </p15:clr>
        </p15:guide>
        <p15:guide id="14" orient="horz" pos="2459" userDrawn="1">
          <p15:clr>
            <a:srgbClr val="A4A3A4"/>
          </p15:clr>
        </p15:guide>
        <p15:guide id="15" orient="horz" pos="3162" userDrawn="1">
          <p15:clr>
            <a:srgbClr val="A4A3A4"/>
          </p15:clr>
        </p15:guide>
        <p15:guide id="16" pos="3923" userDrawn="1">
          <p15:clr>
            <a:srgbClr val="A4A3A4"/>
          </p15:clr>
        </p15:guide>
        <p15:guide id="17" pos="25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лмыкова Светлана Валерьевна" initials="КСВ" lastIdx="1" clrIdx="0">
    <p:extLst>
      <p:ext uri="{19B8F6BF-5375-455C-9EA6-DF929625EA0E}">
        <p15:presenceInfo xmlns:p15="http://schemas.microsoft.com/office/powerpoint/2012/main" userId="S-1-5-21-3821711208-3397069488-3383343344-15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15F"/>
    <a:srgbClr val="407EBE"/>
    <a:srgbClr val="68BC5D"/>
    <a:srgbClr val="1890FB"/>
    <a:srgbClr val="307695"/>
    <a:srgbClr val="C8D0D5"/>
    <a:srgbClr val="5DAC4F"/>
    <a:srgbClr val="5BAB4E"/>
    <a:srgbClr val="21828D"/>
    <a:srgbClr val="349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95952" autoAdjust="0"/>
  </p:normalViewPr>
  <p:slideViewPr>
    <p:cSldViewPr snapToGrid="0">
      <p:cViewPr varScale="1">
        <p:scale>
          <a:sx n="138" d="100"/>
          <a:sy n="138" d="100"/>
        </p:scale>
        <p:origin x="102" y="120"/>
      </p:cViewPr>
      <p:guideLst>
        <p:guide pos="5760"/>
        <p:guide pos="226"/>
        <p:guide orient="horz" pos="373"/>
        <p:guide pos="544"/>
        <p:guide orient="horz" pos="2459"/>
        <p:guide orient="horz" pos="3162"/>
        <p:guide pos="3923"/>
        <p:guide pos="25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4302073" cy="340835"/>
          </a:xfrm>
          <a:prstGeom prst="rect">
            <a:avLst/>
          </a:prstGeom>
        </p:spPr>
        <p:txBody>
          <a:bodyPr vert="horz" lIns="91292" tIns="45645" rIns="91292" bIns="456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86" y="7"/>
            <a:ext cx="4303658" cy="340835"/>
          </a:xfrm>
          <a:prstGeom prst="rect">
            <a:avLst/>
          </a:prstGeom>
        </p:spPr>
        <p:txBody>
          <a:bodyPr vert="horz" lIns="91292" tIns="45645" rIns="91292" bIns="45645" rtlCol="0"/>
          <a:lstStyle>
            <a:lvl1pPr algn="r">
              <a:defRPr sz="1200"/>
            </a:lvl1pPr>
          </a:lstStyle>
          <a:p>
            <a:fld id="{B14BF506-F78A-4E1F-A9DE-6AC03BB48BAE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56841"/>
            <a:ext cx="4302073" cy="340834"/>
          </a:xfrm>
          <a:prstGeom prst="rect">
            <a:avLst/>
          </a:prstGeom>
        </p:spPr>
        <p:txBody>
          <a:bodyPr vert="horz" lIns="91292" tIns="45645" rIns="91292" bIns="456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86" y="6456841"/>
            <a:ext cx="4303658" cy="340834"/>
          </a:xfrm>
          <a:prstGeom prst="rect">
            <a:avLst/>
          </a:prstGeom>
        </p:spPr>
        <p:txBody>
          <a:bodyPr vert="horz" lIns="91292" tIns="45645" rIns="91292" bIns="45645" rtlCol="0" anchor="b"/>
          <a:lstStyle>
            <a:lvl1pPr algn="r">
              <a:defRPr sz="12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440" cy="340648"/>
          </a:xfrm>
          <a:prstGeom prst="rect">
            <a:avLst/>
          </a:prstGeom>
        </p:spPr>
        <p:txBody>
          <a:bodyPr vert="horz" lIns="48668" tIns="24335" rIns="48668" bIns="24335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434" y="0"/>
            <a:ext cx="4302440" cy="340648"/>
          </a:xfrm>
          <a:prstGeom prst="rect">
            <a:avLst/>
          </a:prstGeom>
        </p:spPr>
        <p:txBody>
          <a:bodyPr vert="horz" lIns="48668" tIns="24335" rIns="48668" bIns="24335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t>30.07.2024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68" tIns="24335" rIns="48668" bIns="243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511" y="3270983"/>
            <a:ext cx="7943207" cy="2677467"/>
          </a:xfrm>
          <a:prstGeom prst="rect">
            <a:avLst/>
          </a:prstGeom>
        </p:spPr>
        <p:txBody>
          <a:bodyPr vert="horz" lIns="48668" tIns="24335" rIns="48668" bIns="243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33"/>
            <a:ext cx="4302440" cy="340647"/>
          </a:xfrm>
          <a:prstGeom prst="rect">
            <a:avLst/>
          </a:prstGeom>
        </p:spPr>
        <p:txBody>
          <a:bodyPr vert="horz" lIns="48668" tIns="24335" rIns="48668" bIns="24335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434" y="6457033"/>
            <a:ext cx="4302440" cy="340647"/>
          </a:xfrm>
          <a:prstGeom prst="rect">
            <a:avLst/>
          </a:prstGeom>
        </p:spPr>
        <p:txBody>
          <a:bodyPr vert="horz" lIns="48668" tIns="24335" rIns="48668" bIns="24335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99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95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5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57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03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94CB-4B43-4AC5-AEFA-8E4D634FEB6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6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36604">
              <a:defRPr/>
            </a:pPr>
            <a:fld id="{827532A2-DA06-744D-9B20-9C50BFCC3550}" type="slidenum">
              <a:rPr lang="en-US" sz="700">
                <a:solidFill>
                  <a:prstClr val="black"/>
                </a:solidFill>
                <a:latin typeface="Calibri" panose="020F0502020204030204"/>
              </a:rPr>
              <a:pPr defTabSz="436604">
                <a:defRPr/>
              </a:pPr>
              <a:t>11</a:t>
            </a:fld>
            <a:endParaRPr lang="en-US" sz="7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778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62367">
            <a:off x="3553546" y="-280268"/>
            <a:ext cx="9177446" cy="570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503227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9" y="4027885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56" y="103305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900" indent="0">
              <a:buNone/>
              <a:defRPr sz="1050">
                <a:solidFill>
                  <a:srgbClr val="000000"/>
                </a:solidFill>
              </a:defRPr>
            </a:lvl2pPr>
            <a:lvl3pPr marL="685800" indent="0">
              <a:buNone/>
              <a:defRPr sz="105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rgbClr val="000000"/>
                </a:solidFill>
              </a:defRPr>
            </a:lvl4pPr>
            <a:lvl5pPr marL="1371600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49612" y="564357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93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35237"/>
            <a:ext cx="3868340" cy="617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728788"/>
            <a:ext cx="3868340" cy="2913460"/>
          </a:xfrm>
        </p:spPr>
        <p:txBody>
          <a:bodyPr>
            <a:norm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8" y="935237"/>
            <a:ext cx="3887391" cy="617934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28788"/>
            <a:ext cx="3887391" cy="291346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13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32EC8-AC2B-41DD-B009-A399F7F4708A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5899548" y="823573"/>
            <a:ext cx="3838055" cy="364875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13">
              <a:defRPr/>
            </a:pPr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3" y="992982"/>
            <a:ext cx="4725080" cy="3393622"/>
          </a:xfrm>
        </p:spPr>
        <p:txBody>
          <a:bodyPr>
            <a:norm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2860" y="1600550"/>
            <a:ext cx="2581274" cy="2527187"/>
          </a:xfrm>
        </p:spPr>
        <p:txBody>
          <a:bodyPr>
            <a:normAutofit/>
          </a:bodyPr>
          <a:lstStyle>
            <a:lvl1pPr marL="171450" indent="-17145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858" y="977002"/>
            <a:ext cx="2581275" cy="428625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56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313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pPr marL="67140">
              <a:lnSpc>
                <a:spcPts val="1163"/>
              </a:lnSpc>
            </a:pPr>
            <a:fld id="{81D60167-4931-47E6-BA6A-407CBD079E47}" type="slidenum">
              <a:rPr lang="ru-RU" sz="1000" spc="-114" smtClean="0">
                <a:solidFill>
                  <a:srgbClr val="FFFFFF"/>
                </a:solidFill>
                <a:latin typeface="Arial Narrow"/>
                <a:cs typeface="Arial Narrow"/>
              </a:rPr>
              <a:pPr marL="67140">
                <a:lnSpc>
                  <a:spcPts val="1163"/>
                </a:lnSpc>
              </a:pPr>
              <a:t>‹#›</a:t>
            </a:fld>
            <a:endParaRPr lang="ru-RU" sz="1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3394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4887516"/>
            <a:ext cx="2057400" cy="273844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012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224027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Слайд think-cell" r:id="rId5" imgW="444" imgH="443" progId="TCLayout.ActiveDocument.1">
                  <p:embed/>
                </p:oleObj>
              </mc:Choice>
              <mc:Fallback>
                <p:oleObj name="Слайд think-cell" r:id="rId5" imgW="444" imgH="443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2" cy="119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350" b="0" i="0" baseline="0" dirty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319807" y="4891103"/>
            <a:ext cx="7715709" cy="12725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600" b="0" i="0">
                <a:solidFill>
                  <a:srgbClr val="92928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ИСТОЧНИК: источник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E31BA9-9ABE-9B44-A924-42ABA181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07" y="335801"/>
            <a:ext cx="8548800" cy="26383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1905" b="1" i="0"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6">
            <a:extLst>
              <a:ext uri="{FF2B5EF4-FFF2-40B4-BE49-F238E27FC236}">
                <a16:creationId xmlns:a16="http://schemas.microsoft.com/office/drawing/2014/main" id="{595680E7-AD36-DB43-8336-AFB50750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5806" y="4891102"/>
            <a:ext cx="558387" cy="122145"/>
          </a:xfrm>
          <a:prstGeom prst="rect">
            <a:avLst/>
          </a:prstGeom>
        </p:spPr>
        <p:txBody>
          <a:bodyPr/>
          <a:lstStyle>
            <a:lvl1pPr>
              <a:defRPr sz="794"/>
            </a:lvl1pPr>
          </a:lstStyle>
          <a:p>
            <a:fld id="{F5FFB5A1-13CA-42AA-9B20-81B60DCDD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99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852" y="0"/>
            <a:ext cx="91403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479" y="1503227"/>
            <a:ext cx="4287611" cy="1611986"/>
          </a:xfrm>
        </p:spPr>
        <p:txBody>
          <a:bodyPr anchor="t">
            <a:normAutofit/>
          </a:bodyPr>
          <a:lstStyle>
            <a:lvl1pPr algn="r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2479" y="4027885"/>
            <a:ext cx="4287611" cy="292895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0232" y="103307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6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456247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2478" y="4487466"/>
            <a:ext cx="4287613" cy="363141"/>
          </a:xfrm>
        </p:spPr>
        <p:txBody>
          <a:bodyPr anchor="ctr">
            <a:noAutofit/>
          </a:bodyPr>
          <a:lstStyle>
            <a:lvl1pPr marL="0" indent="0" algn="r">
              <a:buNone/>
              <a:defRPr sz="1050">
                <a:solidFill>
                  <a:srgbClr val="000000"/>
                </a:solidFill>
              </a:defRPr>
            </a:lvl1pPr>
            <a:lvl2pPr marL="342892" indent="0">
              <a:buNone/>
              <a:defRPr sz="1050">
                <a:solidFill>
                  <a:srgbClr val="000000"/>
                </a:solidFill>
              </a:defRPr>
            </a:lvl2pPr>
            <a:lvl3pPr marL="685783" indent="0">
              <a:buNone/>
              <a:defRPr sz="1050">
                <a:solidFill>
                  <a:srgbClr val="000000"/>
                </a:solidFill>
              </a:defRPr>
            </a:lvl3pPr>
            <a:lvl4pPr marL="1028675" indent="0">
              <a:buNone/>
              <a:defRPr sz="1050">
                <a:solidFill>
                  <a:srgbClr val="000000"/>
                </a:solidFill>
              </a:defRPr>
            </a:lvl4pPr>
            <a:lvl5pPr marL="1371566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D2ED7C-EE3E-447B-928D-930365F8B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6000" contrast="12000"/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465" y="776968"/>
            <a:ext cx="3697400" cy="36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4806705" y="-1048343"/>
            <a:ext cx="5833505" cy="671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9" y="1503227"/>
            <a:ext cx="4287611" cy="1611986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89" y="4027885"/>
            <a:ext cx="4287611" cy="292895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" y="103305"/>
            <a:ext cx="1449856" cy="563833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88" y="4474368"/>
            <a:ext cx="4287611" cy="29289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900" indent="0">
              <a:buNone/>
              <a:defRPr sz="1050">
                <a:solidFill>
                  <a:srgbClr val="000000"/>
                </a:solidFill>
              </a:defRPr>
            </a:lvl2pPr>
            <a:lvl3pPr marL="685800" indent="0">
              <a:buNone/>
              <a:defRPr sz="1050">
                <a:solidFill>
                  <a:srgbClr val="000000"/>
                </a:solidFill>
              </a:defRPr>
            </a:lvl3pPr>
            <a:lvl4pPr marL="1028700" indent="0">
              <a:buNone/>
              <a:defRPr sz="1050">
                <a:solidFill>
                  <a:srgbClr val="000000"/>
                </a:solidFill>
              </a:defRPr>
            </a:lvl4pPr>
            <a:lvl5pPr marL="1371600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9314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181747"/>
            <a:ext cx="9359234" cy="581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5" y="948386"/>
            <a:ext cx="4576291" cy="2139553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566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2"/>
            <a:ext cx="7900988" cy="619124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0189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992981"/>
            <a:ext cx="7893844" cy="367188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50" indent="-171450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424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FFE20-AA7B-4FA9-B37C-DF89964978BF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332185" y="1347652"/>
            <a:ext cx="8290322" cy="2335778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13">
              <a:defRPr/>
            </a:pPr>
            <a:endParaRPr lang="ru-RU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525503" y="1267881"/>
            <a:ext cx="370601" cy="242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925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9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0" y="1670656"/>
            <a:ext cx="6772275" cy="1689769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56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64224A-0D8C-4149-8EB2-CD9729E043E3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4332184"/>
            <a:ext cx="9144000" cy="811316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7124701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5426572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3728443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030314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332185" y="1404115"/>
            <a:ext cx="1507331" cy="2335271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060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3189" y="1543050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318" y="1543049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9447" y="1543049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7575" y="1543048"/>
            <a:ext cx="1221581" cy="335756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060" y="2046313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3189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1317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9447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7574" y="2046315"/>
            <a:ext cx="1221581" cy="675454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0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3188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1316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9447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7574" y="2831302"/>
            <a:ext cx="1221581" cy="675454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698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0874" y="4809493"/>
            <a:ext cx="2057400" cy="273844"/>
          </a:xfrm>
        </p:spPr>
        <p:txBody>
          <a:bodyPr/>
          <a:lstStyle>
            <a:lvl1pPr>
              <a:defRPr sz="825"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8969" y="116523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8969" y="197904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969" y="279285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8969" y="360666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8969" y="442047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956" y="116523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6956" y="197904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6956" y="279285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6956" y="360666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6956" y="4420474"/>
            <a:ext cx="2495550" cy="671513"/>
          </a:xfrm>
        </p:spPr>
        <p:txBody>
          <a:bodyPr>
            <a:normAutofit/>
          </a:bodyPr>
          <a:lstStyle>
            <a:lvl1pPr marL="128588" indent="-128588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0981" y="116523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0981" y="197904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0981" y="279285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0981" y="360666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0981" y="4420474"/>
            <a:ext cx="2786063" cy="671513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6482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 userDrawn="1"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62864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1" y="3086101"/>
            <a:ext cx="8174831" cy="1664494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150330"/>
            <a:ext cx="321807" cy="3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286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75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  <p:sldLayoutId id="2147484272" r:id="rId13"/>
    <p:sldLayoutId id="2147484273" r:id="rId14"/>
    <p:sldLayoutId id="2147484274" r:id="rId15"/>
    <p:sldLayoutId id="2147484276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15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C99F-2972-437D-809B-B83212B5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84" y="940565"/>
            <a:ext cx="4493929" cy="2403335"/>
          </a:xfrm>
        </p:spPr>
        <p:txBody>
          <a:bodyPr>
            <a:noAutofit/>
          </a:bodyPr>
          <a:lstStyle/>
          <a:p>
            <a:pPr algn="ctr"/>
            <a:r>
              <a:rPr lang="ru-RU" sz="1600" kern="0" dirty="0" smtClean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О результатах исполнения перечня поручений  </a:t>
            </a:r>
            <a:r>
              <a:rPr lang="ru-RU" sz="1600" kern="0" dirty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Президента Российской Федерации </a:t>
            </a:r>
            <a:r>
              <a:rPr lang="ru-RU" sz="1600" kern="0" dirty="0" smtClean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по </a:t>
            </a:r>
            <a:r>
              <a:rPr lang="ru-RU" sz="1600" kern="0" dirty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вопросам реализации государственной программы </a:t>
            </a:r>
            <a:r>
              <a:rPr lang="ru-RU" sz="1600" kern="0" dirty="0" smtClean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600" kern="0" dirty="0" smtClean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600" kern="0" dirty="0" smtClean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Российской </a:t>
            </a:r>
            <a:r>
              <a:rPr lang="ru-RU" sz="1600" kern="0" dirty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Федерации </a:t>
            </a:r>
            <a:r>
              <a:rPr lang="ru-RU" sz="16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6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6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«</a:t>
            </a:r>
            <a:r>
              <a:rPr lang="ru-RU" sz="1600" kern="0" dirty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Национальная система пространственных данных</a:t>
            </a:r>
            <a:r>
              <a:rPr lang="ru-RU" sz="16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»</a:t>
            </a:r>
            <a:br>
              <a:rPr lang="ru-RU" sz="16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600" kern="0" dirty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от 11.08.2022 № Пр-1424</a:t>
            </a:r>
            <a:r>
              <a:rPr lang="ru-RU" sz="16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br>
              <a:rPr lang="ru-RU" sz="1600" kern="0" dirty="0" smtClean="0">
                <a:solidFill>
                  <a:schemeClr val="tx1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Реализация Федерального закона от 30.12.2020 № </a:t>
            </a:r>
            <a:r>
              <a:rPr lang="ru-RU" sz="1600" dirty="0" smtClean="0">
                <a:solidFill>
                  <a:schemeClr val="tx1"/>
                </a:solidFill>
              </a:rPr>
              <a:t>518-ФЗ.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0404D-D083-461B-A950-7EB0D8A09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690A12-A9E8-493E-9C9D-02B0751C1491}"/>
              </a:ext>
            </a:extLst>
          </p:cNvPr>
          <p:cNvGrpSpPr/>
          <p:nvPr/>
        </p:nvGrpSpPr>
        <p:grpSpPr>
          <a:xfrm>
            <a:off x="5588562" y="1973450"/>
            <a:ext cx="2635351" cy="1256183"/>
            <a:chOff x="5652062" y="1948050"/>
            <a:chExt cx="2635351" cy="1256183"/>
          </a:xfrm>
        </p:grpSpPr>
        <p:grpSp>
          <p:nvGrpSpPr>
            <p:cNvPr id="8" name="Graphic 5">
              <a:extLst>
                <a:ext uri="{FF2B5EF4-FFF2-40B4-BE49-F238E27FC236}">
                  <a16:creationId xmlns:a16="http://schemas.microsoft.com/office/drawing/2014/main" id="{CE26ABDE-0EF1-478A-A9D2-E0F601450E07}"/>
                </a:ext>
              </a:extLst>
            </p:cNvPr>
            <p:cNvGrpSpPr/>
            <p:nvPr/>
          </p:nvGrpSpPr>
          <p:grpSpPr>
            <a:xfrm>
              <a:off x="5652062" y="1976160"/>
              <a:ext cx="1836418" cy="1178879"/>
              <a:chOff x="5652062" y="1976160"/>
              <a:chExt cx="1836418" cy="1178879"/>
            </a:xfrm>
            <a:solidFill>
              <a:schemeClr val="tx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6A01A38-9ECF-4CCC-ABDE-7730E758F308}"/>
                  </a:ext>
                </a:extLst>
              </p:cNvPr>
              <p:cNvSpPr/>
              <p:nvPr/>
            </p:nvSpPr>
            <p:spPr>
              <a:xfrm>
                <a:off x="6140540" y="3016245"/>
                <a:ext cx="522187" cy="54463"/>
              </a:xfrm>
              <a:custGeom>
                <a:avLst/>
                <a:gdLst>
                  <a:gd name="connsiteX0" fmla="*/ 512955 w 522187"/>
                  <a:gd name="connsiteY0" fmla="*/ 0 h 54463"/>
                  <a:gd name="connsiteX1" fmla="*/ 265232 w 522187"/>
                  <a:gd name="connsiteY1" fmla="*/ 0 h 54463"/>
                  <a:gd name="connsiteX2" fmla="*/ 17509 w 522187"/>
                  <a:gd name="connsiteY2" fmla="*/ 0 h 54463"/>
                  <a:gd name="connsiteX3" fmla="*/ 6967 w 522187"/>
                  <a:gd name="connsiteY3" fmla="*/ 10541 h 54463"/>
                  <a:gd name="connsiteX4" fmla="*/ 1697 w 522187"/>
                  <a:gd name="connsiteY4" fmla="*/ 42166 h 54463"/>
                  <a:gd name="connsiteX5" fmla="*/ 8724 w 522187"/>
                  <a:gd name="connsiteY5" fmla="*/ 54464 h 54463"/>
                  <a:gd name="connsiteX6" fmla="*/ 324967 w 522187"/>
                  <a:gd name="connsiteY6" fmla="*/ 54464 h 54463"/>
                  <a:gd name="connsiteX7" fmla="*/ 469032 w 522187"/>
                  <a:gd name="connsiteY7" fmla="*/ 54464 h 54463"/>
                  <a:gd name="connsiteX8" fmla="*/ 521740 w 522187"/>
                  <a:gd name="connsiteY8" fmla="*/ 12298 h 54463"/>
                  <a:gd name="connsiteX9" fmla="*/ 512955 w 522187"/>
                  <a:gd name="connsiteY9" fmla="*/ 0 h 5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2187" h="54463">
                    <a:moveTo>
                      <a:pt x="512955" y="0"/>
                    </a:moveTo>
                    <a:cubicBezTo>
                      <a:pt x="430381" y="0"/>
                      <a:pt x="347806" y="0"/>
                      <a:pt x="265232" y="0"/>
                    </a:cubicBezTo>
                    <a:cubicBezTo>
                      <a:pt x="182658" y="0"/>
                      <a:pt x="100083" y="0"/>
                      <a:pt x="17509" y="0"/>
                    </a:cubicBezTo>
                    <a:cubicBezTo>
                      <a:pt x="10481" y="0"/>
                      <a:pt x="6967" y="1757"/>
                      <a:pt x="6967" y="10541"/>
                    </a:cubicBezTo>
                    <a:cubicBezTo>
                      <a:pt x="6967" y="21083"/>
                      <a:pt x="3454" y="31624"/>
                      <a:pt x="1697" y="42166"/>
                    </a:cubicBezTo>
                    <a:cubicBezTo>
                      <a:pt x="-1817" y="52707"/>
                      <a:pt x="-60" y="54464"/>
                      <a:pt x="8724" y="54464"/>
                    </a:cubicBezTo>
                    <a:cubicBezTo>
                      <a:pt x="114138" y="52707"/>
                      <a:pt x="219552" y="54464"/>
                      <a:pt x="324967" y="54464"/>
                    </a:cubicBezTo>
                    <a:cubicBezTo>
                      <a:pt x="372403" y="54464"/>
                      <a:pt x="421596" y="54464"/>
                      <a:pt x="469032" y="54464"/>
                    </a:cubicBezTo>
                    <a:cubicBezTo>
                      <a:pt x="495386" y="52707"/>
                      <a:pt x="516469" y="36895"/>
                      <a:pt x="521740" y="12298"/>
                    </a:cubicBezTo>
                    <a:cubicBezTo>
                      <a:pt x="523496" y="0"/>
                      <a:pt x="519983" y="0"/>
                      <a:pt x="512955" y="0"/>
                    </a:cubicBezTo>
                    <a:close/>
                  </a:path>
                </a:pathLst>
              </a:custGeom>
              <a:noFill/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CAF3460-B825-47F5-81AA-4224533D88C2}"/>
                  </a:ext>
                </a:extLst>
              </p:cNvPr>
              <p:cNvSpPr/>
              <p:nvPr/>
            </p:nvSpPr>
            <p:spPr>
              <a:xfrm>
                <a:off x="5732879" y="2060491"/>
                <a:ext cx="104438" cy="107170"/>
              </a:xfrm>
              <a:custGeom>
                <a:avLst/>
                <a:gdLst>
                  <a:gd name="connsiteX0" fmla="*/ 52707 w 104438"/>
                  <a:gd name="connsiteY0" fmla="*/ 0 h 107170"/>
                  <a:gd name="connsiteX1" fmla="*/ 0 w 104438"/>
                  <a:gd name="connsiteY1" fmla="*/ 52707 h 107170"/>
                  <a:gd name="connsiteX2" fmla="*/ 0 w 104438"/>
                  <a:gd name="connsiteY2" fmla="*/ 98386 h 107170"/>
                  <a:gd name="connsiteX3" fmla="*/ 8785 w 104438"/>
                  <a:gd name="connsiteY3" fmla="*/ 107171 h 107170"/>
                  <a:gd name="connsiteX4" fmla="*/ 52707 w 104438"/>
                  <a:gd name="connsiteY4" fmla="*/ 107171 h 107170"/>
                  <a:gd name="connsiteX5" fmla="*/ 96630 w 104438"/>
                  <a:gd name="connsiteY5" fmla="*/ 107171 h 107170"/>
                  <a:gd name="connsiteX6" fmla="*/ 103657 w 104438"/>
                  <a:gd name="connsiteY6" fmla="*/ 100143 h 107170"/>
                  <a:gd name="connsiteX7" fmla="*/ 103657 w 104438"/>
                  <a:gd name="connsiteY7" fmla="*/ 52707 h 107170"/>
                  <a:gd name="connsiteX8" fmla="*/ 52707 w 104438"/>
                  <a:gd name="connsiteY8" fmla="*/ 0 h 10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38" h="107170">
                    <a:moveTo>
                      <a:pt x="52707" y="0"/>
                    </a:moveTo>
                    <a:cubicBezTo>
                      <a:pt x="24597" y="0"/>
                      <a:pt x="1757" y="22840"/>
                      <a:pt x="0" y="52707"/>
                    </a:cubicBezTo>
                    <a:cubicBezTo>
                      <a:pt x="0" y="66762"/>
                      <a:pt x="1757" y="82574"/>
                      <a:pt x="0" y="98386"/>
                    </a:cubicBezTo>
                    <a:cubicBezTo>
                      <a:pt x="0" y="103657"/>
                      <a:pt x="1757" y="107171"/>
                      <a:pt x="8785" y="107171"/>
                    </a:cubicBezTo>
                    <a:cubicBezTo>
                      <a:pt x="22840" y="105414"/>
                      <a:pt x="38652" y="107171"/>
                      <a:pt x="52707" y="107171"/>
                    </a:cubicBezTo>
                    <a:cubicBezTo>
                      <a:pt x="66762" y="107171"/>
                      <a:pt x="82574" y="107171"/>
                      <a:pt x="96630" y="107171"/>
                    </a:cubicBezTo>
                    <a:cubicBezTo>
                      <a:pt x="101900" y="107171"/>
                      <a:pt x="103657" y="105414"/>
                      <a:pt x="103657" y="100143"/>
                    </a:cubicBezTo>
                    <a:cubicBezTo>
                      <a:pt x="103657" y="84331"/>
                      <a:pt x="105414" y="68519"/>
                      <a:pt x="103657" y="52707"/>
                    </a:cubicBezTo>
                    <a:cubicBezTo>
                      <a:pt x="103657" y="22840"/>
                      <a:pt x="79061" y="0"/>
                      <a:pt x="52707" y="0"/>
                    </a:cubicBezTo>
                    <a:close/>
                  </a:path>
                </a:pathLst>
              </a:custGeom>
              <a:noFill/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3651F99-7EAB-478E-95D3-F1553600556C}"/>
                  </a:ext>
                </a:extLst>
              </p:cNvPr>
              <p:cNvSpPr/>
              <p:nvPr/>
            </p:nvSpPr>
            <p:spPr>
              <a:xfrm>
                <a:off x="5652062" y="1976160"/>
                <a:ext cx="1092792" cy="1178879"/>
              </a:xfrm>
              <a:custGeom>
                <a:avLst/>
                <a:gdLst>
                  <a:gd name="connsiteX0" fmla="*/ 1092793 w 1092792"/>
                  <a:gd name="connsiteY0" fmla="*/ 953997 h 1178879"/>
                  <a:gd name="connsiteX1" fmla="*/ 920616 w 1092792"/>
                  <a:gd name="connsiteY1" fmla="*/ 953997 h 1178879"/>
                  <a:gd name="connsiteX2" fmla="*/ 885478 w 1092792"/>
                  <a:gd name="connsiteY2" fmla="*/ 918859 h 1178879"/>
                  <a:gd name="connsiteX3" fmla="*/ 885478 w 1092792"/>
                  <a:gd name="connsiteY3" fmla="*/ 565722 h 1178879"/>
                  <a:gd name="connsiteX4" fmla="*/ 823987 w 1092792"/>
                  <a:gd name="connsiteY4" fmla="*/ 576263 h 1178879"/>
                  <a:gd name="connsiteX5" fmla="*/ 823987 w 1092792"/>
                  <a:gd name="connsiteY5" fmla="*/ 920616 h 1178879"/>
                  <a:gd name="connsiteX6" fmla="*/ 816959 w 1092792"/>
                  <a:gd name="connsiteY6" fmla="*/ 945212 h 1178879"/>
                  <a:gd name="connsiteX7" fmla="*/ 792363 w 1092792"/>
                  <a:gd name="connsiteY7" fmla="*/ 955754 h 1178879"/>
                  <a:gd name="connsiteX8" fmla="*/ 412872 w 1092792"/>
                  <a:gd name="connsiteY8" fmla="*/ 953997 h 1178879"/>
                  <a:gd name="connsiteX9" fmla="*/ 412872 w 1092792"/>
                  <a:gd name="connsiteY9" fmla="*/ 1040085 h 1178879"/>
                  <a:gd name="connsiteX10" fmla="*/ 383004 w 1092792"/>
                  <a:gd name="connsiteY10" fmla="*/ 1099819 h 1178879"/>
                  <a:gd name="connsiteX11" fmla="*/ 319756 w 1092792"/>
                  <a:gd name="connsiteY11" fmla="*/ 1110361 h 1178879"/>
                  <a:gd name="connsiteX12" fmla="*/ 268806 w 1092792"/>
                  <a:gd name="connsiteY12" fmla="*/ 1034814 h 1178879"/>
                  <a:gd name="connsiteX13" fmla="*/ 268806 w 1092792"/>
                  <a:gd name="connsiteY13" fmla="*/ 142309 h 1178879"/>
                  <a:gd name="connsiteX14" fmla="*/ 263535 w 1092792"/>
                  <a:gd name="connsiteY14" fmla="*/ 100143 h 1178879"/>
                  <a:gd name="connsiteX15" fmla="*/ 265292 w 1092792"/>
                  <a:gd name="connsiteY15" fmla="*/ 75547 h 1178879"/>
                  <a:gd name="connsiteX16" fmla="*/ 289889 w 1092792"/>
                  <a:gd name="connsiteY16" fmla="*/ 65005 h 1178879"/>
                  <a:gd name="connsiteX17" fmla="*/ 750197 w 1092792"/>
                  <a:gd name="connsiteY17" fmla="*/ 65005 h 1178879"/>
                  <a:gd name="connsiteX18" fmla="*/ 823987 w 1092792"/>
                  <a:gd name="connsiteY18" fmla="*/ 142309 h 1178879"/>
                  <a:gd name="connsiteX19" fmla="*/ 823987 w 1092792"/>
                  <a:gd name="connsiteY19" fmla="*/ 209071 h 1178879"/>
                  <a:gd name="connsiteX20" fmla="*/ 885478 w 1092792"/>
                  <a:gd name="connsiteY20" fmla="*/ 205557 h 1178879"/>
                  <a:gd name="connsiteX21" fmla="*/ 885478 w 1092792"/>
                  <a:gd name="connsiteY21" fmla="*/ 133524 h 1178879"/>
                  <a:gd name="connsiteX22" fmla="*/ 755468 w 1092792"/>
                  <a:gd name="connsiteY22" fmla="*/ 0 h 1178879"/>
                  <a:gd name="connsiteX23" fmla="*/ 130011 w 1092792"/>
                  <a:gd name="connsiteY23" fmla="*/ 0 h 1178879"/>
                  <a:gd name="connsiteX24" fmla="*/ 0 w 1092792"/>
                  <a:gd name="connsiteY24" fmla="*/ 133524 h 1178879"/>
                  <a:gd name="connsiteX25" fmla="*/ 0 w 1092792"/>
                  <a:gd name="connsiteY25" fmla="*/ 277590 h 1178879"/>
                  <a:gd name="connsiteX26" fmla="*/ 80817 w 1092792"/>
                  <a:gd name="connsiteY26" fmla="*/ 277590 h 1178879"/>
                  <a:gd name="connsiteX27" fmla="*/ 172176 w 1092792"/>
                  <a:gd name="connsiteY27" fmla="*/ 277590 h 1178879"/>
                  <a:gd name="connsiteX28" fmla="*/ 172176 w 1092792"/>
                  <a:gd name="connsiteY28" fmla="*/ 277590 h 1178879"/>
                  <a:gd name="connsiteX29" fmla="*/ 205557 w 1092792"/>
                  <a:gd name="connsiteY29" fmla="*/ 312728 h 1178879"/>
                  <a:gd name="connsiteX30" fmla="*/ 205557 w 1092792"/>
                  <a:gd name="connsiteY30" fmla="*/ 1043599 h 1178879"/>
                  <a:gd name="connsiteX31" fmla="*/ 335568 w 1092792"/>
                  <a:gd name="connsiteY31" fmla="*/ 1178880 h 1178879"/>
                  <a:gd name="connsiteX32" fmla="*/ 961025 w 1092792"/>
                  <a:gd name="connsiteY32" fmla="*/ 1178880 h 1178879"/>
                  <a:gd name="connsiteX33" fmla="*/ 1091036 w 1092792"/>
                  <a:gd name="connsiteY33" fmla="*/ 1043599 h 1178879"/>
                  <a:gd name="connsiteX34" fmla="*/ 1091036 w 1092792"/>
                  <a:gd name="connsiteY34" fmla="*/ 953997 h 1178879"/>
                  <a:gd name="connsiteX35" fmla="*/ 205557 w 1092792"/>
                  <a:gd name="connsiteY35" fmla="*/ 168662 h 1178879"/>
                  <a:gd name="connsiteX36" fmla="*/ 205557 w 1092792"/>
                  <a:gd name="connsiteY36" fmla="*/ 184475 h 1178879"/>
                  <a:gd name="connsiteX37" fmla="*/ 177447 w 1092792"/>
                  <a:gd name="connsiteY37" fmla="*/ 212585 h 1178879"/>
                  <a:gd name="connsiteX38" fmla="*/ 133525 w 1092792"/>
                  <a:gd name="connsiteY38" fmla="*/ 212585 h 1178879"/>
                  <a:gd name="connsiteX39" fmla="*/ 117712 w 1092792"/>
                  <a:gd name="connsiteY39" fmla="*/ 212585 h 1178879"/>
                  <a:gd name="connsiteX40" fmla="*/ 91359 w 1092792"/>
                  <a:gd name="connsiteY40" fmla="*/ 212585 h 1178879"/>
                  <a:gd name="connsiteX41" fmla="*/ 89602 w 1092792"/>
                  <a:gd name="connsiteY41" fmla="*/ 212585 h 1178879"/>
                  <a:gd name="connsiteX42" fmla="*/ 59735 w 1092792"/>
                  <a:gd name="connsiteY42" fmla="*/ 182718 h 1178879"/>
                  <a:gd name="connsiteX43" fmla="*/ 59735 w 1092792"/>
                  <a:gd name="connsiteY43" fmla="*/ 152850 h 1178879"/>
                  <a:gd name="connsiteX44" fmla="*/ 59735 w 1092792"/>
                  <a:gd name="connsiteY44" fmla="*/ 137038 h 1178879"/>
                  <a:gd name="connsiteX45" fmla="*/ 133525 w 1092792"/>
                  <a:gd name="connsiteY45" fmla="*/ 63248 h 1178879"/>
                  <a:gd name="connsiteX46" fmla="*/ 205557 w 1092792"/>
                  <a:gd name="connsiteY46" fmla="*/ 137038 h 1178879"/>
                  <a:gd name="connsiteX47" fmla="*/ 205557 w 1092792"/>
                  <a:gd name="connsiteY47" fmla="*/ 168662 h 1178879"/>
                  <a:gd name="connsiteX48" fmla="*/ 1029544 w 1092792"/>
                  <a:gd name="connsiteY48" fmla="*/ 1055897 h 1178879"/>
                  <a:gd name="connsiteX49" fmla="*/ 957511 w 1092792"/>
                  <a:gd name="connsiteY49" fmla="*/ 1113875 h 1178879"/>
                  <a:gd name="connsiteX50" fmla="*/ 811688 w 1092792"/>
                  <a:gd name="connsiteY50" fmla="*/ 1113875 h 1178879"/>
                  <a:gd name="connsiteX51" fmla="*/ 706274 w 1092792"/>
                  <a:gd name="connsiteY51" fmla="*/ 1113875 h 1178879"/>
                  <a:gd name="connsiteX52" fmla="*/ 495446 w 1092792"/>
                  <a:gd name="connsiteY52" fmla="*/ 1113875 h 1178879"/>
                  <a:gd name="connsiteX53" fmla="*/ 469093 w 1092792"/>
                  <a:gd name="connsiteY53" fmla="*/ 1103333 h 1178879"/>
                  <a:gd name="connsiteX54" fmla="*/ 467336 w 1092792"/>
                  <a:gd name="connsiteY54" fmla="*/ 1075223 h 1178879"/>
                  <a:gd name="connsiteX55" fmla="*/ 472606 w 1092792"/>
                  <a:gd name="connsiteY55" fmla="*/ 1050626 h 1178879"/>
                  <a:gd name="connsiteX56" fmla="*/ 477877 w 1092792"/>
                  <a:gd name="connsiteY56" fmla="*/ 1027787 h 1178879"/>
                  <a:gd name="connsiteX57" fmla="*/ 502474 w 1092792"/>
                  <a:gd name="connsiteY57" fmla="*/ 1017245 h 1178879"/>
                  <a:gd name="connsiteX58" fmla="*/ 1001434 w 1092792"/>
                  <a:gd name="connsiteY58" fmla="*/ 1017245 h 1178879"/>
                  <a:gd name="connsiteX59" fmla="*/ 1026030 w 1092792"/>
                  <a:gd name="connsiteY59" fmla="*/ 1027787 h 1178879"/>
                  <a:gd name="connsiteX60" fmla="*/ 1029544 w 1092792"/>
                  <a:gd name="connsiteY60" fmla="*/ 1055897 h 117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092792" h="1178879">
                    <a:moveTo>
                      <a:pt x="1092793" y="953997"/>
                    </a:moveTo>
                    <a:lnTo>
                      <a:pt x="920616" y="953997"/>
                    </a:lnTo>
                    <a:cubicBezTo>
                      <a:pt x="894263" y="953997"/>
                      <a:pt x="885478" y="945212"/>
                      <a:pt x="885478" y="918859"/>
                    </a:cubicBezTo>
                    <a:lnTo>
                      <a:pt x="885478" y="565722"/>
                    </a:lnTo>
                    <a:cubicBezTo>
                      <a:pt x="866152" y="563965"/>
                      <a:pt x="846826" y="567479"/>
                      <a:pt x="823987" y="576263"/>
                    </a:cubicBezTo>
                    <a:lnTo>
                      <a:pt x="823987" y="920616"/>
                    </a:lnTo>
                    <a:cubicBezTo>
                      <a:pt x="823987" y="925886"/>
                      <a:pt x="825744" y="936428"/>
                      <a:pt x="816959" y="945212"/>
                    </a:cubicBezTo>
                    <a:cubicBezTo>
                      <a:pt x="809932" y="955754"/>
                      <a:pt x="795876" y="955754"/>
                      <a:pt x="792363" y="955754"/>
                    </a:cubicBezTo>
                    <a:cubicBezTo>
                      <a:pt x="665866" y="953997"/>
                      <a:pt x="537612" y="953997"/>
                      <a:pt x="412872" y="953997"/>
                    </a:cubicBezTo>
                    <a:lnTo>
                      <a:pt x="412872" y="1040085"/>
                    </a:lnTo>
                    <a:cubicBezTo>
                      <a:pt x="412872" y="1064681"/>
                      <a:pt x="402330" y="1085764"/>
                      <a:pt x="383004" y="1099819"/>
                    </a:cubicBezTo>
                    <a:cubicBezTo>
                      <a:pt x="365435" y="1113875"/>
                      <a:pt x="340839" y="1117388"/>
                      <a:pt x="319756" y="1110361"/>
                    </a:cubicBezTo>
                    <a:cubicBezTo>
                      <a:pt x="288132" y="1099819"/>
                      <a:pt x="268806" y="1071709"/>
                      <a:pt x="268806" y="1034814"/>
                    </a:cubicBezTo>
                    <a:lnTo>
                      <a:pt x="268806" y="142309"/>
                    </a:lnTo>
                    <a:cubicBezTo>
                      <a:pt x="268806" y="126497"/>
                      <a:pt x="267049" y="112442"/>
                      <a:pt x="263535" y="100143"/>
                    </a:cubicBezTo>
                    <a:cubicBezTo>
                      <a:pt x="261778" y="94873"/>
                      <a:pt x="258265" y="84331"/>
                      <a:pt x="265292" y="75547"/>
                    </a:cubicBezTo>
                    <a:cubicBezTo>
                      <a:pt x="272320" y="65005"/>
                      <a:pt x="284618" y="65005"/>
                      <a:pt x="289889" y="65005"/>
                    </a:cubicBezTo>
                    <a:lnTo>
                      <a:pt x="750197" y="65005"/>
                    </a:lnTo>
                    <a:cubicBezTo>
                      <a:pt x="794119" y="65005"/>
                      <a:pt x="823987" y="96630"/>
                      <a:pt x="823987" y="142309"/>
                    </a:cubicBezTo>
                    <a:lnTo>
                      <a:pt x="823987" y="209071"/>
                    </a:lnTo>
                    <a:cubicBezTo>
                      <a:pt x="845070" y="205557"/>
                      <a:pt x="866152" y="205557"/>
                      <a:pt x="885478" y="205557"/>
                    </a:cubicBezTo>
                    <a:lnTo>
                      <a:pt x="885478" y="133524"/>
                    </a:lnTo>
                    <a:cubicBezTo>
                      <a:pt x="885478" y="61491"/>
                      <a:pt x="825744" y="0"/>
                      <a:pt x="755468" y="0"/>
                    </a:cubicBezTo>
                    <a:lnTo>
                      <a:pt x="130011" y="0"/>
                    </a:lnTo>
                    <a:cubicBezTo>
                      <a:pt x="59735" y="0"/>
                      <a:pt x="0" y="61491"/>
                      <a:pt x="0" y="133524"/>
                    </a:cubicBezTo>
                    <a:lnTo>
                      <a:pt x="0" y="277590"/>
                    </a:lnTo>
                    <a:cubicBezTo>
                      <a:pt x="28110" y="277590"/>
                      <a:pt x="54464" y="277590"/>
                      <a:pt x="80817" y="277590"/>
                    </a:cubicBezTo>
                    <a:cubicBezTo>
                      <a:pt x="110685" y="277590"/>
                      <a:pt x="140552" y="277590"/>
                      <a:pt x="172176" y="277590"/>
                    </a:cubicBezTo>
                    <a:cubicBezTo>
                      <a:pt x="172176" y="277590"/>
                      <a:pt x="172176" y="277590"/>
                      <a:pt x="172176" y="277590"/>
                    </a:cubicBezTo>
                    <a:cubicBezTo>
                      <a:pt x="205557" y="277590"/>
                      <a:pt x="205557" y="303944"/>
                      <a:pt x="205557" y="312728"/>
                    </a:cubicBezTo>
                    <a:lnTo>
                      <a:pt x="205557" y="1043599"/>
                    </a:lnTo>
                    <a:cubicBezTo>
                      <a:pt x="205557" y="1117388"/>
                      <a:pt x="265292" y="1178880"/>
                      <a:pt x="335568" y="1178880"/>
                    </a:cubicBezTo>
                    <a:lnTo>
                      <a:pt x="961025" y="1178880"/>
                    </a:lnTo>
                    <a:cubicBezTo>
                      <a:pt x="1031301" y="1178880"/>
                      <a:pt x="1091036" y="1117388"/>
                      <a:pt x="1091036" y="1043599"/>
                    </a:cubicBezTo>
                    <a:lnTo>
                      <a:pt x="1091036" y="953997"/>
                    </a:lnTo>
                    <a:close/>
                    <a:moveTo>
                      <a:pt x="205557" y="168662"/>
                    </a:moveTo>
                    <a:cubicBezTo>
                      <a:pt x="205557" y="173933"/>
                      <a:pt x="205557" y="179204"/>
                      <a:pt x="205557" y="184475"/>
                    </a:cubicBezTo>
                    <a:cubicBezTo>
                      <a:pt x="205557" y="202044"/>
                      <a:pt x="195016" y="212585"/>
                      <a:pt x="177447" y="212585"/>
                    </a:cubicBezTo>
                    <a:lnTo>
                      <a:pt x="133525" y="212585"/>
                    </a:lnTo>
                    <a:cubicBezTo>
                      <a:pt x="128254" y="212585"/>
                      <a:pt x="122983" y="212585"/>
                      <a:pt x="117712" y="212585"/>
                    </a:cubicBezTo>
                    <a:cubicBezTo>
                      <a:pt x="108928" y="212585"/>
                      <a:pt x="98386" y="212585"/>
                      <a:pt x="91359" y="212585"/>
                    </a:cubicBezTo>
                    <a:lnTo>
                      <a:pt x="89602" y="212585"/>
                    </a:lnTo>
                    <a:cubicBezTo>
                      <a:pt x="72033" y="212585"/>
                      <a:pt x="59735" y="200287"/>
                      <a:pt x="59735" y="182718"/>
                    </a:cubicBezTo>
                    <a:cubicBezTo>
                      <a:pt x="61492" y="172176"/>
                      <a:pt x="59735" y="161635"/>
                      <a:pt x="59735" y="152850"/>
                    </a:cubicBezTo>
                    <a:cubicBezTo>
                      <a:pt x="59735" y="147580"/>
                      <a:pt x="59735" y="142309"/>
                      <a:pt x="59735" y="137038"/>
                    </a:cubicBezTo>
                    <a:cubicBezTo>
                      <a:pt x="61492" y="94873"/>
                      <a:pt x="93116" y="63248"/>
                      <a:pt x="133525" y="63248"/>
                    </a:cubicBezTo>
                    <a:cubicBezTo>
                      <a:pt x="173933" y="63248"/>
                      <a:pt x="205557" y="96630"/>
                      <a:pt x="205557" y="137038"/>
                    </a:cubicBezTo>
                    <a:cubicBezTo>
                      <a:pt x="205557" y="145823"/>
                      <a:pt x="205557" y="158121"/>
                      <a:pt x="205557" y="168662"/>
                    </a:cubicBezTo>
                    <a:close/>
                    <a:moveTo>
                      <a:pt x="1029544" y="1055897"/>
                    </a:moveTo>
                    <a:cubicBezTo>
                      <a:pt x="1020760" y="1089278"/>
                      <a:pt x="994406" y="1112118"/>
                      <a:pt x="957511" y="1113875"/>
                    </a:cubicBezTo>
                    <a:lnTo>
                      <a:pt x="811688" y="1113875"/>
                    </a:lnTo>
                    <a:cubicBezTo>
                      <a:pt x="776550" y="1113875"/>
                      <a:pt x="741412" y="1113875"/>
                      <a:pt x="706274" y="1113875"/>
                    </a:cubicBezTo>
                    <a:cubicBezTo>
                      <a:pt x="637755" y="1113875"/>
                      <a:pt x="565722" y="1113875"/>
                      <a:pt x="495446" y="1113875"/>
                    </a:cubicBezTo>
                    <a:cubicBezTo>
                      <a:pt x="490175" y="1113875"/>
                      <a:pt x="477877" y="1113875"/>
                      <a:pt x="469093" y="1103333"/>
                    </a:cubicBezTo>
                    <a:cubicBezTo>
                      <a:pt x="462065" y="1092792"/>
                      <a:pt x="465579" y="1080494"/>
                      <a:pt x="467336" y="1075223"/>
                    </a:cubicBezTo>
                    <a:cubicBezTo>
                      <a:pt x="469093" y="1068195"/>
                      <a:pt x="470850" y="1057654"/>
                      <a:pt x="472606" y="1050626"/>
                    </a:cubicBezTo>
                    <a:cubicBezTo>
                      <a:pt x="470850" y="1040085"/>
                      <a:pt x="474363" y="1033057"/>
                      <a:pt x="477877" y="1027787"/>
                    </a:cubicBezTo>
                    <a:cubicBezTo>
                      <a:pt x="486662" y="1017245"/>
                      <a:pt x="498960" y="1017245"/>
                      <a:pt x="502474" y="1017245"/>
                    </a:cubicBezTo>
                    <a:lnTo>
                      <a:pt x="1001434" y="1017245"/>
                    </a:lnTo>
                    <a:cubicBezTo>
                      <a:pt x="1006704" y="1017245"/>
                      <a:pt x="1019003" y="1017245"/>
                      <a:pt x="1026030" y="1027787"/>
                    </a:cubicBezTo>
                    <a:cubicBezTo>
                      <a:pt x="1033058" y="1040085"/>
                      <a:pt x="1031301" y="1050626"/>
                      <a:pt x="1029544" y="1055897"/>
                    </a:cubicBezTo>
                    <a:close/>
                  </a:path>
                </a:pathLst>
              </a:custGeom>
              <a:solidFill>
                <a:schemeClr val="tx1"/>
              </a:solidFill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1B0FE1B-C56C-4665-986B-60770F8C3068}"/>
                  </a:ext>
                </a:extLst>
              </p:cNvPr>
              <p:cNvSpPr/>
              <p:nvPr/>
            </p:nvSpPr>
            <p:spPr>
              <a:xfrm>
                <a:off x="6270822" y="2300268"/>
                <a:ext cx="1217658" cy="312951"/>
              </a:xfrm>
              <a:custGeom>
                <a:avLst/>
                <a:gdLst>
                  <a:gd name="connsiteX0" fmla="*/ 855280 w 1217658"/>
                  <a:gd name="connsiteY0" fmla="*/ 304862 h 312951"/>
                  <a:gd name="connsiteX1" fmla="*/ 1095975 w 1217658"/>
                  <a:gd name="connsiteY1" fmla="*/ 190663 h 312951"/>
                  <a:gd name="connsiteX2" fmla="*/ 1113544 w 1217658"/>
                  <a:gd name="connsiteY2" fmla="*/ 190663 h 312951"/>
                  <a:gd name="connsiteX3" fmla="*/ 1182063 w 1217658"/>
                  <a:gd name="connsiteY3" fmla="*/ 260939 h 312951"/>
                  <a:gd name="connsiteX4" fmla="*/ 1183820 w 1217658"/>
                  <a:gd name="connsiteY4" fmla="*/ 255669 h 312951"/>
                  <a:gd name="connsiteX5" fmla="*/ 1217201 w 1217658"/>
                  <a:gd name="connsiteY5" fmla="*/ 7946 h 312951"/>
                  <a:gd name="connsiteX6" fmla="*/ 1210174 w 1217658"/>
                  <a:gd name="connsiteY6" fmla="*/ 918 h 312951"/>
                  <a:gd name="connsiteX7" fmla="*/ 1027456 w 1217658"/>
                  <a:gd name="connsiteY7" fmla="*/ 27272 h 312951"/>
                  <a:gd name="connsiteX8" fmla="*/ 964207 w 1217658"/>
                  <a:gd name="connsiteY8" fmla="*/ 37813 h 312951"/>
                  <a:gd name="connsiteX9" fmla="*/ 971235 w 1217658"/>
                  <a:gd name="connsiteY9" fmla="*/ 46597 h 312951"/>
                  <a:gd name="connsiteX10" fmla="*/ 1025699 w 1217658"/>
                  <a:gd name="connsiteY10" fmla="*/ 102818 h 312951"/>
                  <a:gd name="connsiteX11" fmla="*/ 1023942 w 1217658"/>
                  <a:gd name="connsiteY11" fmla="*/ 115117 h 312951"/>
                  <a:gd name="connsiteX12" fmla="*/ 906230 w 1217658"/>
                  <a:gd name="connsiteY12" fmla="*/ 181879 h 312951"/>
                  <a:gd name="connsiteX13" fmla="*/ 719998 w 1217658"/>
                  <a:gd name="connsiteY13" fmla="*/ 202962 h 312951"/>
                  <a:gd name="connsiteX14" fmla="*/ 539037 w 1217658"/>
                  <a:gd name="connsiteY14" fmla="*/ 120387 h 312951"/>
                  <a:gd name="connsiteX15" fmla="*/ 468761 w 1217658"/>
                  <a:gd name="connsiteY15" fmla="*/ 71194 h 312951"/>
                  <a:gd name="connsiteX16" fmla="*/ 113867 w 1217658"/>
                  <a:gd name="connsiteY16" fmla="*/ 41327 h 312951"/>
                  <a:gd name="connsiteX17" fmla="*/ 4939 w 1217658"/>
                  <a:gd name="connsiteY17" fmla="*/ 113360 h 312951"/>
                  <a:gd name="connsiteX18" fmla="*/ 3182 w 1217658"/>
                  <a:gd name="connsiteY18" fmla="*/ 125658 h 312951"/>
                  <a:gd name="connsiteX19" fmla="*/ 64674 w 1217658"/>
                  <a:gd name="connsiteY19" fmla="*/ 188906 h 312951"/>
                  <a:gd name="connsiteX20" fmla="*/ 75215 w 1217658"/>
                  <a:gd name="connsiteY20" fmla="*/ 190663 h 312951"/>
                  <a:gd name="connsiteX21" fmla="*/ 101569 w 1217658"/>
                  <a:gd name="connsiteY21" fmla="*/ 169580 h 312951"/>
                  <a:gd name="connsiteX22" fmla="*/ 301856 w 1217658"/>
                  <a:gd name="connsiteY22" fmla="*/ 120387 h 312951"/>
                  <a:gd name="connsiteX23" fmla="*/ 430109 w 1217658"/>
                  <a:gd name="connsiteY23" fmla="*/ 174851 h 312951"/>
                  <a:gd name="connsiteX24" fmla="*/ 512684 w 1217658"/>
                  <a:gd name="connsiteY24" fmla="*/ 236343 h 312951"/>
                  <a:gd name="connsiteX25" fmla="*/ 855280 w 1217658"/>
                  <a:gd name="connsiteY25" fmla="*/ 304862 h 3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7658" h="312951">
                    <a:moveTo>
                      <a:pt x="855280" y="304862"/>
                    </a:moveTo>
                    <a:cubicBezTo>
                      <a:pt x="944882" y="287293"/>
                      <a:pt x="1023942" y="246884"/>
                      <a:pt x="1095975" y="190663"/>
                    </a:cubicBezTo>
                    <a:cubicBezTo>
                      <a:pt x="1103003" y="185393"/>
                      <a:pt x="1106516" y="185393"/>
                      <a:pt x="1113544" y="190663"/>
                    </a:cubicBezTo>
                    <a:cubicBezTo>
                      <a:pt x="1134627" y="213503"/>
                      <a:pt x="1157467" y="238100"/>
                      <a:pt x="1182063" y="260939"/>
                    </a:cubicBezTo>
                    <a:cubicBezTo>
                      <a:pt x="1182063" y="257425"/>
                      <a:pt x="1183820" y="257425"/>
                      <a:pt x="1183820" y="255669"/>
                    </a:cubicBezTo>
                    <a:cubicBezTo>
                      <a:pt x="1194362" y="173094"/>
                      <a:pt x="1206660" y="90520"/>
                      <a:pt x="1217201" y="7946"/>
                    </a:cubicBezTo>
                    <a:cubicBezTo>
                      <a:pt x="1218958" y="-839"/>
                      <a:pt x="1215444" y="-839"/>
                      <a:pt x="1210174" y="918"/>
                    </a:cubicBezTo>
                    <a:cubicBezTo>
                      <a:pt x="1148682" y="9703"/>
                      <a:pt x="1088947" y="18487"/>
                      <a:pt x="1027456" y="27272"/>
                    </a:cubicBezTo>
                    <a:cubicBezTo>
                      <a:pt x="1008130" y="30785"/>
                      <a:pt x="987047" y="32542"/>
                      <a:pt x="964207" y="37813"/>
                    </a:cubicBezTo>
                    <a:cubicBezTo>
                      <a:pt x="967721" y="41327"/>
                      <a:pt x="969478" y="43084"/>
                      <a:pt x="971235" y="46597"/>
                    </a:cubicBezTo>
                    <a:cubicBezTo>
                      <a:pt x="988804" y="65923"/>
                      <a:pt x="1008130" y="83492"/>
                      <a:pt x="1025699" y="102818"/>
                    </a:cubicBezTo>
                    <a:cubicBezTo>
                      <a:pt x="1030970" y="108089"/>
                      <a:pt x="1029213" y="111603"/>
                      <a:pt x="1023942" y="115117"/>
                    </a:cubicBezTo>
                    <a:cubicBezTo>
                      <a:pt x="987047" y="143227"/>
                      <a:pt x="946638" y="164310"/>
                      <a:pt x="906230" y="181879"/>
                    </a:cubicBezTo>
                    <a:cubicBezTo>
                      <a:pt x="844738" y="204718"/>
                      <a:pt x="783247" y="213503"/>
                      <a:pt x="719998" y="202962"/>
                    </a:cubicBezTo>
                    <a:cubicBezTo>
                      <a:pt x="651479" y="192420"/>
                      <a:pt x="591744" y="164310"/>
                      <a:pt x="539037" y="120387"/>
                    </a:cubicBezTo>
                    <a:cubicBezTo>
                      <a:pt x="516198" y="102818"/>
                      <a:pt x="493358" y="85249"/>
                      <a:pt x="468761" y="71194"/>
                    </a:cubicBezTo>
                    <a:cubicBezTo>
                      <a:pt x="354563" y="2675"/>
                      <a:pt x="238607" y="-11380"/>
                      <a:pt x="113867" y="41327"/>
                    </a:cubicBezTo>
                    <a:cubicBezTo>
                      <a:pt x="73459" y="58896"/>
                      <a:pt x="36564" y="81735"/>
                      <a:pt x="4939" y="113360"/>
                    </a:cubicBezTo>
                    <a:cubicBezTo>
                      <a:pt x="-331" y="116873"/>
                      <a:pt x="-2088" y="120387"/>
                      <a:pt x="3182" y="125658"/>
                    </a:cubicBezTo>
                    <a:cubicBezTo>
                      <a:pt x="24265" y="146741"/>
                      <a:pt x="43591" y="167824"/>
                      <a:pt x="64674" y="188906"/>
                    </a:cubicBezTo>
                    <a:cubicBezTo>
                      <a:pt x="68188" y="192420"/>
                      <a:pt x="69945" y="194177"/>
                      <a:pt x="75215" y="190663"/>
                    </a:cubicBezTo>
                    <a:cubicBezTo>
                      <a:pt x="82243" y="183636"/>
                      <a:pt x="92784" y="176608"/>
                      <a:pt x="101569" y="169580"/>
                    </a:cubicBezTo>
                    <a:cubicBezTo>
                      <a:pt x="163060" y="127415"/>
                      <a:pt x="229823" y="109846"/>
                      <a:pt x="301856" y="120387"/>
                    </a:cubicBezTo>
                    <a:cubicBezTo>
                      <a:pt x="349292" y="127415"/>
                      <a:pt x="391458" y="148498"/>
                      <a:pt x="430109" y="174851"/>
                    </a:cubicBezTo>
                    <a:cubicBezTo>
                      <a:pt x="458220" y="194177"/>
                      <a:pt x="484573" y="217017"/>
                      <a:pt x="512684" y="236343"/>
                    </a:cubicBezTo>
                    <a:cubicBezTo>
                      <a:pt x="616341" y="301348"/>
                      <a:pt x="732297" y="327701"/>
                      <a:pt x="855280" y="304862"/>
                    </a:cubicBezTo>
                    <a:close/>
                  </a:path>
                </a:pathLst>
              </a:custGeom>
              <a:solidFill>
                <a:schemeClr val="tx1"/>
              </a:solidFill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9BBADE-A157-42E3-94CA-72D4CFD6B289}"/>
                </a:ext>
              </a:extLst>
            </p:cNvPr>
            <p:cNvSpPr/>
            <p:nvPr/>
          </p:nvSpPr>
          <p:spPr>
            <a:xfrm>
              <a:off x="6925815" y="1948050"/>
              <a:ext cx="1361598" cy="1256183"/>
            </a:xfrm>
            <a:custGeom>
              <a:avLst/>
              <a:gdLst>
                <a:gd name="connsiteX0" fmla="*/ 1361599 w 1361598"/>
                <a:gd name="connsiteY0" fmla="*/ 52707 h 1256183"/>
                <a:gd name="connsiteX1" fmla="*/ 1308892 w 1361598"/>
                <a:gd name="connsiteY1" fmla="*/ 0 h 1256183"/>
                <a:gd name="connsiteX2" fmla="*/ 541126 w 1361598"/>
                <a:gd name="connsiteY2" fmla="*/ 0 h 1256183"/>
                <a:gd name="connsiteX3" fmla="*/ 50950 w 1361598"/>
                <a:gd name="connsiteY3" fmla="*/ 0 h 1256183"/>
                <a:gd name="connsiteX4" fmla="*/ 1757 w 1361598"/>
                <a:gd name="connsiteY4" fmla="*/ 49193 h 1256183"/>
                <a:gd name="connsiteX5" fmla="*/ 1757 w 1361598"/>
                <a:gd name="connsiteY5" fmla="*/ 451523 h 1256183"/>
                <a:gd name="connsiteX6" fmla="*/ 28110 w 1361598"/>
                <a:gd name="connsiteY6" fmla="*/ 477877 h 1256183"/>
                <a:gd name="connsiteX7" fmla="*/ 54464 w 1361598"/>
                <a:gd name="connsiteY7" fmla="*/ 477877 h 1256183"/>
                <a:gd name="connsiteX8" fmla="*/ 80817 w 1361598"/>
                <a:gd name="connsiteY8" fmla="*/ 451523 h 1256183"/>
                <a:gd name="connsiteX9" fmla="*/ 80817 w 1361598"/>
                <a:gd name="connsiteY9" fmla="*/ 84331 h 1256183"/>
                <a:gd name="connsiteX10" fmla="*/ 79061 w 1361598"/>
                <a:gd name="connsiteY10" fmla="*/ 79061 h 1256183"/>
                <a:gd name="connsiteX11" fmla="*/ 87845 w 1361598"/>
                <a:gd name="connsiteY11" fmla="*/ 77304 h 1256183"/>
                <a:gd name="connsiteX12" fmla="*/ 87845 w 1361598"/>
                <a:gd name="connsiteY12" fmla="*/ 77304 h 1256183"/>
                <a:gd name="connsiteX13" fmla="*/ 569236 w 1361598"/>
                <a:gd name="connsiteY13" fmla="*/ 77304 h 1256183"/>
                <a:gd name="connsiteX14" fmla="*/ 1273754 w 1361598"/>
                <a:gd name="connsiteY14" fmla="*/ 77304 h 1256183"/>
                <a:gd name="connsiteX15" fmla="*/ 1284295 w 1361598"/>
                <a:gd name="connsiteY15" fmla="*/ 77304 h 1256183"/>
                <a:gd name="connsiteX16" fmla="*/ 1284295 w 1361598"/>
                <a:gd name="connsiteY16" fmla="*/ 86088 h 1256183"/>
                <a:gd name="connsiteX17" fmla="*/ 1284295 w 1361598"/>
                <a:gd name="connsiteY17" fmla="*/ 746683 h 1256183"/>
                <a:gd name="connsiteX18" fmla="*/ 1284295 w 1361598"/>
                <a:gd name="connsiteY18" fmla="*/ 755467 h 1256183"/>
                <a:gd name="connsiteX19" fmla="*/ 1275511 w 1361598"/>
                <a:gd name="connsiteY19" fmla="*/ 755467 h 1256183"/>
                <a:gd name="connsiteX20" fmla="*/ 1082251 w 1361598"/>
                <a:gd name="connsiteY20" fmla="*/ 755467 h 1256183"/>
                <a:gd name="connsiteX21" fmla="*/ 87845 w 1361598"/>
                <a:gd name="connsiteY21" fmla="*/ 755467 h 1256183"/>
                <a:gd name="connsiteX22" fmla="*/ 87845 w 1361598"/>
                <a:gd name="connsiteY22" fmla="*/ 755467 h 1256183"/>
                <a:gd name="connsiteX23" fmla="*/ 79061 w 1361598"/>
                <a:gd name="connsiteY23" fmla="*/ 753710 h 1256183"/>
                <a:gd name="connsiteX24" fmla="*/ 79061 w 1361598"/>
                <a:gd name="connsiteY24" fmla="*/ 743169 h 1256183"/>
                <a:gd name="connsiteX25" fmla="*/ 52707 w 1361598"/>
                <a:gd name="connsiteY25" fmla="*/ 716815 h 1256183"/>
                <a:gd name="connsiteX26" fmla="*/ 26354 w 1361598"/>
                <a:gd name="connsiteY26" fmla="*/ 720329 h 1256183"/>
                <a:gd name="connsiteX27" fmla="*/ 0 w 1361598"/>
                <a:gd name="connsiteY27" fmla="*/ 746683 h 1256183"/>
                <a:gd name="connsiteX28" fmla="*/ 0 w 1361598"/>
                <a:gd name="connsiteY28" fmla="*/ 955754 h 1256183"/>
                <a:gd name="connsiteX29" fmla="*/ 50950 w 1361598"/>
                <a:gd name="connsiteY29" fmla="*/ 1004947 h 1256183"/>
                <a:gd name="connsiteX30" fmla="*/ 168663 w 1361598"/>
                <a:gd name="connsiteY30" fmla="*/ 1004947 h 1256183"/>
                <a:gd name="connsiteX31" fmla="*/ 216099 w 1361598"/>
                <a:gd name="connsiteY31" fmla="*/ 1004947 h 1256183"/>
                <a:gd name="connsiteX32" fmla="*/ 265292 w 1361598"/>
                <a:gd name="connsiteY32" fmla="*/ 1004947 h 1256183"/>
                <a:gd name="connsiteX33" fmla="*/ 414629 w 1361598"/>
                <a:gd name="connsiteY33" fmla="*/ 1004947 h 1256183"/>
                <a:gd name="connsiteX34" fmla="*/ 414629 w 1361598"/>
                <a:gd name="connsiteY34" fmla="*/ 1004947 h 1256183"/>
                <a:gd name="connsiteX35" fmla="*/ 390032 w 1361598"/>
                <a:gd name="connsiteY35" fmla="*/ 1059411 h 1256183"/>
                <a:gd name="connsiteX36" fmla="*/ 383005 w 1361598"/>
                <a:gd name="connsiteY36" fmla="*/ 1064681 h 1256183"/>
                <a:gd name="connsiteX37" fmla="*/ 310971 w 1361598"/>
                <a:gd name="connsiteY37" fmla="*/ 1064681 h 1256183"/>
                <a:gd name="connsiteX38" fmla="*/ 270563 w 1361598"/>
                <a:gd name="connsiteY38" fmla="*/ 1105090 h 1256183"/>
                <a:gd name="connsiteX39" fmla="*/ 270563 w 1361598"/>
                <a:gd name="connsiteY39" fmla="*/ 1163068 h 1256183"/>
                <a:gd name="connsiteX40" fmla="*/ 270563 w 1361598"/>
                <a:gd name="connsiteY40" fmla="*/ 1184151 h 1256183"/>
                <a:gd name="connsiteX41" fmla="*/ 321513 w 1361598"/>
                <a:gd name="connsiteY41" fmla="*/ 1256184 h 1256183"/>
                <a:gd name="connsiteX42" fmla="*/ 809932 w 1361598"/>
                <a:gd name="connsiteY42" fmla="*/ 1256184 h 1256183"/>
                <a:gd name="connsiteX43" fmla="*/ 892506 w 1361598"/>
                <a:gd name="connsiteY43" fmla="*/ 1256184 h 1256183"/>
                <a:gd name="connsiteX44" fmla="*/ 1045356 w 1361598"/>
                <a:gd name="connsiteY44" fmla="*/ 1256184 h 1256183"/>
                <a:gd name="connsiteX45" fmla="*/ 1091036 w 1361598"/>
                <a:gd name="connsiteY45" fmla="*/ 1171852 h 1256183"/>
                <a:gd name="connsiteX46" fmla="*/ 1087522 w 1361598"/>
                <a:gd name="connsiteY46" fmla="*/ 1087521 h 1256183"/>
                <a:gd name="connsiteX47" fmla="*/ 1040086 w 1361598"/>
                <a:gd name="connsiteY47" fmla="*/ 1066438 h 1256183"/>
                <a:gd name="connsiteX48" fmla="*/ 978594 w 1361598"/>
                <a:gd name="connsiteY48" fmla="*/ 1066438 h 1256183"/>
                <a:gd name="connsiteX49" fmla="*/ 969810 w 1361598"/>
                <a:gd name="connsiteY49" fmla="*/ 1061168 h 1256183"/>
                <a:gd name="connsiteX50" fmla="*/ 955754 w 1361598"/>
                <a:gd name="connsiteY50" fmla="*/ 1029543 h 1256183"/>
                <a:gd name="connsiteX51" fmla="*/ 946970 w 1361598"/>
                <a:gd name="connsiteY51" fmla="*/ 1011974 h 1256183"/>
                <a:gd name="connsiteX52" fmla="*/ 945213 w 1361598"/>
                <a:gd name="connsiteY52" fmla="*/ 1008461 h 1256183"/>
                <a:gd name="connsiteX53" fmla="*/ 948727 w 1361598"/>
                <a:gd name="connsiteY53" fmla="*/ 1008461 h 1256183"/>
                <a:gd name="connsiteX54" fmla="*/ 1307135 w 1361598"/>
                <a:gd name="connsiteY54" fmla="*/ 1008461 h 1256183"/>
                <a:gd name="connsiteX55" fmla="*/ 1359842 w 1361598"/>
                <a:gd name="connsiteY55" fmla="*/ 955754 h 1256183"/>
                <a:gd name="connsiteX56" fmla="*/ 1359842 w 1361598"/>
                <a:gd name="connsiteY56" fmla="*/ 52707 h 1256183"/>
                <a:gd name="connsiteX57" fmla="*/ 1004948 w 1361598"/>
                <a:gd name="connsiteY57" fmla="*/ 1112118 h 1256183"/>
                <a:gd name="connsiteX58" fmla="*/ 1013732 w 1361598"/>
                <a:gd name="connsiteY58" fmla="*/ 1117388 h 1256183"/>
                <a:gd name="connsiteX59" fmla="*/ 1013732 w 1361598"/>
                <a:gd name="connsiteY59" fmla="*/ 1150770 h 1256183"/>
                <a:gd name="connsiteX60" fmla="*/ 1011975 w 1361598"/>
                <a:gd name="connsiteY60" fmla="*/ 1189421 h 1256183"/>
                <a:gd name="connsiteX61" fmla="*/ 1004948 w 1361598"/>
                <a:gd name="connsiteY61" fmla="*/ 1194692 h 1256183"/>
                <a:gd name="connsiteX62" fmla="*/ 829257 w 1361598"/>
                <a:gd name="connsiteY62" fmla="*/ 1192935 h 1256183"/>
                <a:gd name="connsiteX63" fmla="*/ 753711 w 1361598"/>
                <a:gd name="connsiteY63" fmla="*/ 1192935 h 1256183"/>
                <a:gd name="connsiteX64" fmla="*/ 678164 w 1361598"/>
                <a:gd name="connsiteY64" fmla="*/ 1192935 h 1256183"/>
                <a:gd name="connsiteX65" fmla="*/ 354894 w 1361598"/>
                <a:gd name="connsiteY65" fmla="*/ 1192935 h 1256183"/>
                <a:gd name="connsiteX66" fmla="*/ 346110 w 1361598"/>
                <a:gd name="connsiteY66" fmla="*/ 1170095 h 1256183"/>
                <a:gd name="connsiteX67" fmla="*/ 346110 w 1361598"/>
                <a:gd name="connsiteY67" fmla="*/ 1115632 h 1256183"/>
                <a:gd name="connsiteX68" fmla="*/ 356651 w 1361598"/>
                <a:gd name="connsiteY68" fmla="*/ 1113875 h 1256183"/>
                <a:gd name="connsiteX69" fmla="*/ 502474 w 1361598"/>
                <a:gd name="connsiteY69" fmla="*/ 1113875 h 1256183"/>
                <a:gd name="connsiteX70" fmla="*/ 1004948 w 1361598"/>
                <a:gd name="connsiteY70" fmla="*/ 1112118 h 1256183"/>
                <a:gd name="connsiteX71" fmla="*/ 476120 w 1361598"/>
                <a:gd name="connsiteY71" fmla="*/ 1062925 h 1256183"/>
                <a:gd name="connsiteX72" fmla="*/ 476120 w 1361598"/>
                <a:gd name="connsiteY72" fmla="*/ 1062925 h 1256183"/>
                <a:gd name="connsiteX73" fmla="*/ 500717 w 1361598"/>
                <a:gd name="connsiteY73" fmla="*/ 1010218 h 1256183"/>
                <a:gd name="connsiteX74" fmla="*/ 509501 w 1361598"/>
                <a:gd name="connsiteY74" fmla="*/ 1004947 h 1256183"/>
                <a:gd name="connsiteX75" fmla="*/ 509501 w 1361598"/>
                <a:gd name="connsiteY75" fmla="*/ 1004947 h 1256183"/>
                <a:gd name="connsiteX76" fmla="*/ 855611 w 1361598"/>
                <a:gd name="connsiteY76" fmla="*/ 1004947 h 1256183"/>
                <a:gd name="connsiteX77" fmla="*/ 855611 w 1361598"/>
                <a:gd name="connsiteY77" fmla="*/ 1004947 h 1256183"/>
                <a:gd name="connsiteX78" fmla="*/ 864395 w 1361598"/>
                <a:gd name="connsiteY78" fmla="*/ 1011974 h 1256183"/>
                <a:gd name="connsiteX79" fmla="*/ 887235 w 1361598"/>
                <a:gd name="connsiteY79" fmla="*/ 1064681 h 1256183"/>
                <a:gd name="connsiteX80" fmla="*/ 887235 w 1361598"/>
                <a:gd name="connsiteY80" fmla="*/ 1064681 h 1256183"/>
                <a:gd name="connsiteX81" fmla="*/ 885478 w 1361598"/>
                <a:gd name="connsiteY81" fmla="*/ 1064681 h 1256183"/>
                <a:gd name="connsiteX82" fmla="*/ 730871 w 1361598"/>
                <a:gd name="connsiteY82" fmla="*/ 1064681 h 1256183"/>
                <a:gd name="connsiteX83" fmla="*/ 679921 w 1361598"/>
                <a:gd name="connsiteY83" fmla="*/ 1064681 h 1256183"/>
                <a:gd name="connsiteX84" fmla="*/ 627214 w 1361598"/>
                <a:gd name="connsiteY84" fmla="*/ 1064681 h 1256183"/>
                <a:gd name="connsiteX85" fmla="*/ 476120 w 1361598"/>
                <a:gd name="connsiteY85" fmla="*/ 1062925 h 1256183"/>
                <a:gd name="connsiteX86" fmla="*/ 476120 w 1361598"/>
                <a:gd name="connsiteY86" fmla="*/ 1062925 h 1256183"/>
                <a:gd name="connsiteX87" fmla="*/ 1284295 w 1361598"/>
                <a:gd name="connsiteY87" fmla="*/ 925886 h 1256183"/>
                <a:gd name="connsiteX88" fmla="*/ 1282538 w 1361598"/>
                <a:gd name="connsiteY88" fmla="*/ 925886 h 1256183"/>
                <a:gd name="connsiteX89" fmla="*/ 1279024 w 1361598"/>
                <a:gd name="connsiteY89" fmla="*/ 925886 h 1256183"/>
                <a:gd name="connsiteX90" fmla="*/ 1275511 w 1361598"/>
                <a:gd name="connsiteY90" fmla="*/ 925886 h 1256183"/>
                <a:gd name="connsiteX91" fmla="*/ 1271997 w 1361598"/>
                <a:gd name="connsiteY91" fmla="*/ 925886 h 1256183"/>
                <a:gd name="connsiteX92" fmla="*/ 91359 w 1361598"/>
                <a:gd name="connsiteY92" fmla="*/ 925886 h 1256183"/>
                <a:gd name="connsiteX93" fmla="*/ 79061 w 1361598"/>
                <a:gd name="connsiteY93" fmla="*/ 925886 h 1256183"/>
                <a:gd name="connsiteX94" fmla="*/ 79061 w 1361598"/>
                <a:gd name="connsiteY94" fmla="*/ 913588 h 1256183"/>
                <a:gd name="connsiteX95" fmla="*/ 79061 w 1361598"/>
                <a:gd name="connsiteY95" fmla="*/ 903047 h 1256183"/>
                <a:gd name="connsiteX96" fmla="*/ 79061 w 1361598"/>
                <a:gd name="connsiteY96" fmla="*/ 843312 h 1256183"/>
                <a:gd name="connsiteX97" fmla="*/ 79061 w 1361598"/>
                <a:gd name="connsiteY97" fmla="*/ 834528 h 1256183"/>
                <a:gd name="connsiteX98" fmla="*/ 87845 w 1361598"/>
                <a:gd name="connsiteY98" fmla="*/ 834528 h 1256183"/>
                <a:gd name="connsiteX99" fmla="*/ 279347 w 1361598"/>
                <a:gd name="connsiteY99" fmla="*/ 834528 h 1256183"/>
                <a:gd name="connsiteX100" fmla="*/ 1273754 w 1361598"/>
                <a:gd name="connsiteY100" fmla="*/ 834528 h 1256183"/>
                <a:gd name="connsiteX101" fmla="*/ 1284295 w 1361598"/>
                <a:gd name="connsiteY101" fmla="*/ 834528 h 1256183"/>
                <a:gd name="connsiteX102" fmla="*/ 1284295 w 1361598"/>
                <a:gd name="connsiteY102" fmla="*/ 845069 h 1256183"/>
                <a:gd name="connsiteX103" fmla="*/ 1284295 w 1361598"/>
                <a:gd name="connsiteY103" fmla="*/ 867909 h 1256183"/>
                <a:gd name="connsiteX104" fmla="*/ 1284295 w 1361598"/>
                <a:gd name="connsiteY104" fmla="*/ 922373 h 1256183"/>
                <a:gd name="connsiteX105" fmla="*/ 1284295 w 1361598"/>
                <a:gd name="connsiteY105" fmla="*/ 925886 h 12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61598" h="1256183">
                  <a:moveTo>
                    <a:pt x="1361599" y="52707"/>
                  </a:moveTo>
                  <a:cubicBezTo>
                    <a:pt x="1361599" y="14055"/>
                    <a:pt x="1347543" y="0"/>
                    <a:pt x="1308892" y="0"/>
                  </a:cubicBezTo>
                  <a:lnTo>
                    <a:pt x="541126" y="0"/>
                  </a:lnTo>
                  <a:cubicBezTo>
                    <a:pt x="377734" y="0"/>
                    <a:pt x="214342" y="0"/>
                    <a:pt x="50950" y="0"/>
                  </a:cubicBezTo>
                  <a:cubicBezTo>
                    <a:pt x="22840" y="0"/>
                    <a:pt x="1757" y="22840"/>
                    <a:pt x="1757" y="49193"/>
                  </a:cubicBezTo>
                  <a:cubicBezTo>
                    <a:pt x="1757" y="182718"/>
                    <a:pt x="1757" y="317999"/>
                    <a:pt x="1757" y="451523"/>
                  </a:cubicBezTo>
                  <a:cubicBezTo>
                    <a:pt x="1757" y="465579"/>
                    <a:pt x="14055" y="477877"/>
                    <a:pt x="28110" y="477877"/>
                  </a:cubicBezTo>
                  <a:lnTo>
                    <a:pt x="54464" y="477877"/>
                  </a:lnTo>
                  <a:cubicBezTo>
                    <a:pt x="68519" y="477877"/>
                    <a:pt x="80817" y="465579"/>
                    <a:pt x="80817" y="451523"/>
                  </a:cubicBezTo>
                  <a:cubicBezTo>
                    <a:pt x="80817" y="328540"/>
                    <a:pt x="80817" y="205557"/>
                    <a:pt x="80817" y="84331"/>
                  </a:cubicBezTo>
                  <a:cubicBezTo>
                    <a:pt x="79061" y="80817"/>
                    <a:pt x="79061" y="79061"/>
                    <a:pt x="79061" y="79061"/>
                  </a:cubicBezTo>
                  <a:cubicBezTo>
                    <a:pt x="79061" y="79061"/>
                    <a:pt x="80817" y="77304"/>
                    <a:pt x="87845" y="77304"/>
                  </a:cubicBezTo>
                  <a:cubicBezTo>
                    <a:pt x="87845" y="77304"/>
                    <a:pt x="87845" y="77304"/>
                    <a:pt x="87845" y="77304"/>
                  </a:cubicBezTo>
                  <a:cubicBezTo>
                    <a:pt x="247723" y="77304"/>
                    <a:pt x="411115" y="77304"/>
                    <a:pt x="569236" y="77304"/>
                  </a:cubicBezTo>
                  <a:lnTo>
                    <a:pt x="1273754" y="77304"/>
                  </a:lnTo>
                  <a:cubicBezTo>
                    <a:pt x="1277267" y="77304"/>
                    <a:pt x="1280781" y="77304"/>
                    <a:pt x="1284295" y="77304"/>
                  </a:cubicBezTo>
                  <a:cubicBezTo>
                    <a:pt x="1284295" y="79061"/>
                    <a:pt x="1284295" y="82574"/>
                    <a:pt x="1284295" y="86088"/>
                  </a:cubicBezTo>
                  <a:lnTo>
                    <a:pt x="1284295" y="746683"/>
                  </a:lnTo>
                  <a:cubicBezTo>
                    <a:pt x="1284295" y="750196"/>
                    <a:pt x="1284295" y="753710"/>
                    <a:pt x="1284295" y="755467"/>
                  </a:cubicBezTo>
                  <a:cubicBezTo>
                    <a:pt x="1282538" y="755467"/>
                    <a:pt x="1279024" y="755467"/>
                    <a:pt x="1275511" y="755467"/>
                  </a:cubicBezTo>
                  <a:lnTo>
                    <a:pt x="1082251" y="755467"/>
                  </a:lnTo>
                  <a:cubicBezTo>
                    <a:pt x="757224" y="755467"/>
                    <a:pt x="419899" y="755467"/>
                    <a:pt x="87845" y="755467"/>
                  </a:cubicBezTo>
                  <a:cubicBezTo>
                    <a:pt x="87845" y="755467"/>
                    <a:pt x="87845" y="755467"/>
                    <a:pt x="87845" y="755467"/>
                  </a:cubicBezTo>
                  <a:cubicBezTo>
                    <a:pt x="80817" y="755467"/>
                    <a:pt x="79061" y="753710"/>
                    <a:pt x="79061" y="753710"/>
                  </a:cubicBezTo>
                  <a:cubicBezTo>
                    <a:pt x="79061" y="753710"/>
                    <a:pt x="79061" y="748439"/>
                    <a:pt x="79061" y="743169"/>
                  </a:cubicBezTo>
                  <a:cubicBezTo>
                    <a:pt x="79061" y="729114"/>
                    <a:pt x="66762" y="716815"/>
                    <a:pt x="52707" y="716815"/>
                  </a:cubicBezTo>
                  <a:lnTo>
                    <a:pt x="26354" y="720329"/>
                  </a:lnTo>
                  <a:cubicBezTo>
                    <a:pt x="12298" y="720329"/>
                    <a:pt x="0" y="732627"/>
                    <a:pt x="0" y="746683"/>
                  </a:cubicBezTo>
                  <a:cubicBezTo>
                    <a:pt x="0" y="816959"/>
                    <a:pt x="0" y="885478"/>
                    <a:pt x="0" y="955754"/>
                  </a:cubicBezTo>
                  <a:cubicBezTo>
                    <a:pt x="0" y="990892"/>
                    <a:pt x="15812" y="1004947"/>
                    <a:pt x="50950" y="1004947"/>
                  </a:cubicBezTo>
                  <a:cubicBezTo>
                    <a:pt x="89602" y="1004947"/>
                    <a:pt x="130011" y="1004947"/>
                    <a:pt x="168663" y="1004947"/>
                  </a:cubicBezTo>
                  <a:lnTo>
                    <a:pt x="216099" y="1004947"/>
                  </a:lnTo>
                  <a:lnTo>
                    <a:pt x="265292" y="1004947"/>
                  </a:lnTo>
                  <a:cubicBezTo>
                    <a:pt x="314485" y="1004947"/>
                    <a:pt x="365436" y="1004947"/>
                    <a:pt x="414629" y="1004947"/>
                  </a:cubicBezTo>
                  <a:cubicBezTo>
                    <a:pt x="414629" y="1004947"/>
                    <a:pt x="414629" y="1004947"/>
                    <a:pt x="414629" y="1004947"/>
                  </a:cubicBezTo>
                  <a:cubicBezTo>
                    <a:pt x="407601" y="1020759"/>
                    <a:pt x="398817" y="1036571"/>
                    <a:pt x="390032" y="1059411"/>
                  </a:cubicBezTo>
                  <a:cubicBezTo>
                    <a:pt x="388275" y="1062925"/>
                    <a:pt x="388275" y="1064681"/>
                    <a:pt x="383005" y="1064681"/>
                  </a:cubicBezTo>
                  <a:cubicBezTo>
                    <a:pt x="361922" y="1064681"/>
                    <a:pt x="339082" y="1064681"/>
                    <a:pt x="310971" y="1064681"/>
                  </a:cubicBezTo>
                  <a:cubicBezTo>
                    <a:pt x="288132" y="1064681"/>
                    <a:pt x="270563" y="1084007"/>
                    <a:pt x="270563" y="1105090"/>
                  </a:cubicBezTo>
                  <a:cubicBezTo>
                    <a:pt x="270563" y="1124416"/>
                    <a:pt x="270563" y="1143742"/>
                    <a:pt x="270563" y="1163068"/>
                  </a:cubicBezTo>
                  <a:lnTo>
                    <a:pt x="270563" y="1184151"/>
                  </a:lnTo>
                  <a:cubicBezTo>
                    <a:pt x="270563" y="1212261"/>
                    <a:pt x="293402" y="1256184"/>
                    <a:pt x="321513" y="1256184"/>
                  </a:cubicBezTo>
                  <a:lnTo>
                    <a:pt x="809932" y="1256184"/>
                  </a:lnTo>
                  <a:cubicBezTo>
                    <a:pt x="838042" y="1256184"/>
                    <a:pt x="864395" y="1256184"/>
                    <a:pt x="892506" y="1256184"/>
                  </a:cubicBezTo>
                  <a:cubicBezTo>
                    <a:pt x="943456" y="1256184"/>
                    <a:pt x="994406" y="1256184"/>
                    <a:pt x="1045356" y="1256184"/>
                  </a:cubicBezTo>
                  <a:cubicBezTo>
                    <a:pt x="1082251" y="1256184"/>
                    <a:pt x="1091036" y="1215775"/>
                    <a:pt x="1091036" y="1171852"/>
                  </a:cubicBezTo>
                  <a:cubicBezTo>
                    <a:pt x="1091036" y="1156040"/>
                    <a:pt x="1096306" y="1136714"/>
                    <a:pt x="1087522" y="1087521"/>
                  </a:cubicBezTo>
                  <a:cubicBezTo>
                    <a:pt x="1082251" y="1061168"/>
                    <a:pt x="1040086" y="1066438"/>
                    <a:pt x="1040086" y="1066438"/>
                  </a:cubicBezTo>
                  <a:cubicBezTo>
                    <a:pt x="1020760" y="1066438"/>
                    <a:pt x="999677" y="1066438"/>
                    <a:pt x="978594" y="1066438"/>
                  </a:cubicBezTo>
                  <a:cubicBezTo>
                    <a:pt x="975080" y="1066438"/>
                    <a:pt x="971567" y="1064681"/>
                    <a:pt x="969810" y="1061168"/>
                  </a:cubicBezTo>
                  <a:cubicBezTo>
                    <a:pt x="964539" y="1050626"/>
                    <a:pt x="961025" y="1040085"/>
                    <a:pt x="955754" y="1029543"/>
                  </a:cubicBezTo>
                  <a:cubicBezTo>
                    <a:pt x="952241" y="1024273"/>
                    <a:pt x="950484" y="1017245"/>
                    <a:pt x="946970" y="1011974"/>
                  </a:cubicBezTo>
                  <a:cubicBezTo>
                    <a:pt x="946970" y="1010218"/>
                    <a:pt x="946970" y="1010218"/>
                    <a:pt x="945213" y="1008461"/>
                  </a:cubicBezTo>
                  <a:cubicBezTo>
                    <a:pt x="946970" y="1008461"/>
                    <a:pt x="946970" y="1008461"/>
                    <a:pt x="948727" y="1008461"/>
                  </a:cubicBezTo>
                  <a:lnTo>
                    <a:pt x="1307135" y="1008461"/>
                  </a:lnTo>
                  <a:cubicBezTo>
                    <a:pt x="1337002" y="1008461"/>
                    <a:pt x="1359842" y="983864"/>
                    <a:pt x="1359842" y="955754"/>
                  </a:cubicBezTo>
                  <a:lnTo>
                    <a:pt x="1359842" y="52707"/>
                  </a:lnTo>
                  <a:close/>
                  <a:moveTo>
                    <a:pt x="1004948" y="1112118"/>
                  </a:moveTo>
                  <a:cubicBezTo>
                    <a:pt x="1006705" y="1112118"/>
                    <a:pt x="1013732" y="1112118"/>
                    <a:pt x="1013732" y="1117388"/>
                  </a:cubicBezTo>
                  <a:cubicBezTo>
                    <a:pt x="1013732" y="1117388"/>
                    <a:pt x="1013732" y="1124416"/>
                    <a:pt x="1013732" y="1150770"/>
                  </a:cubicBezTo>
                  <a:cubicBezTo>
                    <a:pt x="1013732" y="1182394"/>
                    <a:pt x="1011975" y="1189421"/>
                    <a:pt x="1011975" y="1189421"/>
                  </a:cubicBezTo>
                  <a:cubicBezTo>
                    <a:pt x="1011975" y="1189421"/>
                    <a:pt x="1010218" y="1194692"/>
                    <a:pt x="1004948" y="1194692"/>
                  </a:cubicBezTo>
                  <a:cubicBezTo>
                    <a:pt x="946970" y="1192935"/>
                    <a:pt x="887235" y="1192935"/>
                    <a:pt x="829257" y="1192935"/>
                  </a:cubicBezTo>
                  <a:cubicBezTo>
                    <a:pt x="804661" y="1192935"/>
                    <a:pt x="778307" y="1192935"/>
                    <a:pt x="753711" y="1192935"/>
                  </a:cubicBezTo>
                  <a:lnTo>
                    <a:pt x="678164" y="1192935"/>
                  </a:lnTo>
                  <a:lnTo>
                    <a:pt x="354894" y="1192935"/>
                  </a:lnTo>
                  <a:cubicBezTo>
                    <a:pt x="351380" y="1192935"/>
                    <a:pt x="347867" y="1184151"/>
                    <a:pt x="346110" y="1170095"/>
                  </a:cubicBezTo>
                  <a:cubicBezTo>
                    <a:pt x="344353" y="1156040"/>
                    <a:pt x="344353" y="1136714"/>
                    <a:pt x="346110" y="1115632"/>
                  </a:cubicBezTo>
                  <a:cubicBezTo>
                    <a:pt x="349623" y="1113875"/>
                    <a:pt x="353137" y="1113875"/>
                    <a:pt x="356651" y="1113875"/>
                  </a:cubicBezTo>
                  <a:lnTo>
                    <a:pt x="502474" y="1113875"/>
                  </a:lnTo>
                  <a:cubicBezTo>
                    <a:pt x="671136" y="1113875"/>
                    <a:pt x="838042" y="1113875"/>
                    <a:pt x="1004948" y="1112118"/>
                  </a:cubicBezTo>
                  <a:close/>
                  <a:moveTo>
                    <a:pt x="476120" y="1062925"/>
                  </a:moveTo>
                  <a:cubicBezTo>
                    <a:pt x="476120" y="1062925"/>
                    <a:pt x="476120" y="1062925"/>
                    <a:pt x="476120" y="1062925"/>
                  </a:cubicBezTo>
                  <a:cubicBezTo>
                    <a:pt x="484905" y="1045356"/>
                    <a:pt x="491932" y="1027787"/>
                    <a:pt x="500717" y="1010218"/>
                  </a:cubicBezTo>
                  <a:cubicBezTo>
                    <a:pt x="502474" y="1006704"/>
                    <a:pt x="504231" y="1004947"/>
                    <a:pt x="509501" y="1004947"/>
                  </a:cubicBezTo>
                  <a:cubicBezTo>
                    <a:pt x="509501" y="1004947"/>
                    <a:pt x="509501" y="1004947"/>
                    <a:pt x="509501" y="1004947"/>
                  </a:cubicBezTo>
                  <a:cubicBezTo>
                    <a:pt x="634241" y="1004947"/>
                    <a:pt x="746683" y="1004947"/>
                    <a:pt x="855611" y="1004947"/>
                  </a:cubicBezTo>
                  <a:cubicBezTo>
                    <a:pt x="855611" y="1004947"/>
                    <a:pt x="855611" y="1004947"/>
                    <a:pt x="855611" y="1004947"/>
                  </a:cubicBezTo>
                  <a:cubicBezTo>
                    <a:pt x="860882" y="1004947"/>
                    <a:pt x="862639" y="1006704"/>
                    <a:pt x="864395" y="1011974"/>
                  </a:cubicBezTo>
                  <a:cubicBezTo>
                    <a:pt x="871423" y="1027787"/>
                    <a:pt x="878451" y="1047112"/>
                    <a:pt x="887235" y="1064681"/>
                  </a:cubicBezTo>
                  <a:cubicBezTo>
                    <a:pt x="887235" y="1064681"/>
                    <a:pt x="887235" y="1064681"/>
                    <a:pt x="887235" y="1064681"/>
                  </a:cubicBezTo>
                  <a:cubicBezTo>
                    <a:pt x="887235" y="1064681"/>
                    <a:pt x="887235" y="1064681"/>
                    <a:pt x="885478" y="1064681"/>
                  </a:cubicBezTo>
                  <a:cubicBezTo>
                    <a:pt x="834528" y="1064681"/>
                    <a:pt x="781821" y="1064681"/>
                    <a:pt x="730871" y="1064681"/>
                  </a:cubicBezTo>
                  <a:lnTo>
                    <a:pt x="679921" y="1064681"/>
                  </a:lnTo>
                  <a:lnTo>
                    <a:pt x="627214" y="1064681"/>
                  </a:lnTo>
                  <a:cubicBezTo>
                    <a:pt x="579777" y="1062925"/>
                    <a:pt x="527070" y="1062925"/>
                    <a:pt x="476120" y="1062925"/>
                  </a:cubicBezTo>
                  <a:cubicBezTo>
                    <a:pt x="476120" y="1062925"/>
                    <a:pt x="476120" y="1062925"/>
                    <a:pt x="476120" y="1062925"/>
                  </a:cubicBezTo>
                  <a:close/>
                  <a:moveTo>
                    <a:pt x="1284295" y="925886"/>
                  </a:moveTo>
                  <a:cubicBezTo>
                    <a:pt x="1284295" y="925886"/>
                    <a:pt x="1282538" y="925886"/>
                    <a:pt x="1282538" y="925886"/>
                  </a:cubicBezTo>
                  <a:cubicBezTo>
                    <a:pt x="1280781" y="925886"/>
                    <a:pt x="1279024" y="925886"/>
                    <a:pt x="1279024" y="925886"/>
                  </a:cubicBezTo>
                  <a:cubicBezTo>
                    <a:pt x="1277267" y="925886"/>
                    <a:pt x="1277267" y="925886"/>
                    <a:pt x="1275511" y="925886"/>
                  </a:cubicBezTo>
                  <a:cubicBezTo>
                    <a:pt x="1273754" y="925886"/>
                    <a:pt x="1273754" y="925886"/>
                    <a:pt x="1271997" y="925886"/>
                  </a:cubicBezTo>
                  <a:lnTo>
                    <a:pt x="91359" y="925886"/>
                  </a:lnTo>
                  <a:cubicBezTo>
                    <a:pt x="86088" y="925886"/>
                    <a:pt x="82574" y="925886"/>
                    <a:pt x="79061" y="925886"/>
                  </a:cubicBezTo>
                  <a:cubicBezTo>
                    <a:pt x="79061" y="924129"/>
                    <a:pt x="79061" y="918859"/>
                    <a:pt x="79061" y="913588"/>
                  </a:cubicBezTo>
                  <a:lnTo>
                    <a:pt x="79061" y="903047"/>
                  </a:lnTo>
                  <a:cubicBezTo>
                    <a:pt x="79061" y="883721"/>
                    <a:pt x="79061" y="862638"/>
                    <a:pt x="79061" y="843312"/>
                  </a:cubicBezTo>
                  <a:cubicBezTo>
                    <a:pt x="79061" y="839798"/>
                    <a:pt x="79061" y="836284"/>
                    <a:pt x="79061" y="834528"/>
                  </a:cubicBezTo>
                  <a:cubicBezTo>
                    <a:pt x="80817" y="834528"/>
                    <a:pt x="84331" y="834528"/>
                    <a:pt x="87845" y="834528"/>
                  </a:cubicBezTo>
                  <a:lnTo>
                    <a:pt x="279347" y="834528"/>
                  </a:lnTo>
                  <a:lnTo>
                    <a:pt x="1273754" y="834528"/>
                  </a:lnTo>
                  <a:cubicBezTo>
                    <a:pt x="1277267" y="834528"/>
                    <a:pt x="1280781" y="834528"/>
                    <a:pt x="1284295" y="834528"/>
                  </a:cubicBezTo>
                  <a:cubicBezTo>
                    <a:pt x="1284295" y="836284"/>
                    <a:pt x="1284295" y="841555"/>
                    <a:pt x="1284295" y="845069"/>
                  </a:cubicBezTo>
                  <a:cubicBezTo>
                    <a:pt x="1284295" y="852097"/>
                    <a:pt x="1284295" y="860881"/>
                    <a:pt x="1284295" y="867909"/>
                  </a:cubicBezTo>
                  <a:cubicBezTo>
                    <a:pt x="1284295" y="885478"/>
                    <a:pt x="1284295" y="904804"/>
                    <a:pt x="1284295" y="922373"/>
                  </a:cubicBezTo>
                  <a:cubicBezTo>
                    <a:pt x="1284295" y="925886"/>
                    <a:pt x="1284295" y="925886"/>
                    <a:pt x="1284295" y="925886"/>
                  </a:cubicBezTo>
                  <a:close/>
                </a:path>
              </a:pathLst>
            </a:custGeom>
            <a:solidFill>
              <a:schemeClr val="tx1"/>
            </a:solidFill>
            <a:ln w="17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8A72499-396E-4A45-A7C1-54F7D1C62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8" y="4487466"/>
            <a:ext cx="4287613" cy="363141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ru-RU" dirty="0" smtClean="0"/>
              <a:t>4 июля 2024</a:t>
            </a:r>
            <a:endParaRPr lang="ru-RU" dirty="0"/>
          </a:p>
          <a:p>
            <a:r>
              <a:rPr lang="ru-RU" dirty="0" smtClean="0"/>
              <a:t>Заместитель руководителя Управления Росреестра по Республике Коми – Мирон Наталья Тарасовна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0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C9E52AD-2BE6-1942-93B1-080FA317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6685" y="3016054"/>
            <a:ext cx="1143468" cy="114346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553645" y="172539"/>
            <a:ext cx="8161125" cy="366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1890FB"/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158572" y="4768679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1504685" y="147669"/>
            <a:ext cx="6259043" cy="551324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algn="ctr"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600" b="1" dirty="0" smtClean="0">
                <a:solidFill>
                  <a:srgbClr val="1890FB"/>
                </a:solidFill>
                <a:ea typeface="+mj-ea"/>
                <a:cs typeface="+mj-cs"/>
              </a:rPr>
              <a:t>Планы-графики </a:t>
            </a:r>
            <a:r>
              <a:rPr lang="ru-RU" sz="1600" b="1" dirty="0">
                <a:solidFill>
                  <a:srgbClr val="1890FB"/>
                </a:solidFill>
                <a:ea typeface="+mj-ea"/>
                <a:cs typeface="+mj-cs"/>
              </a:rPr>
              <a:t>по государственной регистрации права муниципальной </a:t>
            </a:r>
            <a:r>
              <a:rPr lang="ru-RU" sz="1600" b="1" dirty="0" smtClean="0">
                <a:solidFill>
                  <a:srgbClr val="1890FB"/>
                </a:solidFill>
                <a:ea typeface="+mj-ea"/>
                <a:cs typeface="+mj-cs"/>
              </a:rPr>
              <a:t>собственности</a:t>
            </a:r>
            <a:endParaRPr 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685" y="709450"/>
            <a:ext cx="840544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 smtClean="0">
                <a:solidFill>
                  <a:srgbClr val="1890FB"/>
                </a:solidFill>
              </a:rPr>
              <a:t>Объекты </a:t>
            </a:r>
            <a:r>
              <a:rPr lang="ru-RU" sz="1200" b="1" dirty="0">
                <a:solidFill>
                  <a:srgbClr val="1890FB"/>
                </a:solidFill>
              </a:rPr>
              <a:t>недвижимости, поставленные на </a:t>
            </a:r>
            <a:r>
              <a:rPr lang="ru-RU" sz="1200" b="1" dirty="0" smtClean="0">
                <a:solidFill>
                  <a:srgbClr val="1890FB"/>
                </a:solidFill>
              </a:rPr>
              <a:t>ГКУ (утвержден 01.04.2024)</a:t>
            </a:r>
            <a:endParaRPr lang="ru-RU" sz="1200" b="1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Дата завершения работ </a:t>
            </a:r>
            <a:r>
              <a:rPr lang="ru-RU" sz="1400" dirty="0" smtClean="0">
                <a:solidFill>
                  <a:srgbClr val="7030A0"/>
                </a:solidFill>
              </a:rPr>
              <a:t>01.12.2024                                        </a:t>
            </a:r>
            <a:r>
              <a:rPr lang="ru-RU" sz="1400" dirty="0" smtClean="0"/>
              <a:t>Количество </a:t>
            </a:r>
            <a:r>
              <a:rPr lang="ru-RU" sz="1400" dirty="0"/>
              <a:t>объектов в Плане – </a:t>
            </a:r>
            <a:r>
              <a:rPr lang="ru-RU" sz="1400" dirty="0" smtClean="0">
                <a:solidFill>
                  <a:srgbClr val="7030A0"/>
                </a:solidFill>
              </a:rPr>
              <a:t>12667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План </a:t>
            </a:r>
            <a:r>
              <a:rPr lang="ru-RU" sz="1400" dirty="0"/>
              <a:t>по регистрации на 01.07.2024 – </a:t>
            </a:r>
            <a:r>
              <a:rPr lang="ru-RU" sz="1400" dirty="0" smtClean="0">
                <a:solidFill>
                  <a:srgbClr val="FF0000"/>
                </a:solidFill>
              </a:rPr>
              <a:t>4571                           </a:t>
            </a:r>
            <a:r>
              <a:rPr lang="ru-RU" sz="1400" dirty="0" smtClean="0"/>
              <a:t>Фактически </a:t>
            </a:r>
            <a:r>
              <a:rPr lang="ru-RU" sz="1400" dirty="0"/>
              <a:t>на 01.07.2024 – </a:t>
            </a:r>
            <a:r>
              <a:rPr lang="ru-RU" sz="1400" dirty="0">
                <a:solidFill>
                  <a:srgbClr val="FF0000"/>
                </a:solidFill>
              </a:rPr>
              <a:t>4031.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600" dirty="0">
                <a:solidFill>
                  <a:srgbClr val="FF0000"/>
                </a:solidFill>
              </a:rPr>
              <a:t> </a:t>
            </a:r>
            <a:r>
              <a:rPr lang="ru-RU" sz="600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srgbClr val="FF0000"/>
                </a:solidFill>
              </a:rPr>
              <a:t>Отставание </a:t>
            </a:r>
            <a:r>
              <a:rPr lang="ru-RU" sz="1400" dirty="0">
                <a:solidFill>
                  <a:srgbClr val="FF0000"/>
                </a:solidFill>
              </a:rPr>
              <a:t>от Плана – 540.</a:t>
            </a:r>
          </a:p>
          <a:p>
            <a:pPr algn="just">
              <a:spcAft>
                <a:spcPts val="600"/>
              </a:spcAft>
            </a:pPr>
            <a:endParaRPr lang="ru-RU" sz="100" dirty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srgbClr val="FF0000"/>
                </a:solidFill>
              </a:rPr>
              <a:t>Объекты из Плана -графика, находящиеся в закрытых поселках, на которые не планируется регистрация права, ожидающие сноса или прекратившие свое существование, но не снятые с ГКУ, возможно отнести к отработанным, зафиксировав данное решение протокольно.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9409" y="3219997"/>
            <a:ext cx="47413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1890FB"/>
                </a:solidFill>
              </a:rPr>
              <a:t>Объекты </a:t>
            </a:r>
            <a:r>
              <a:rPr lang="ru-RU" sz="1400" b="1" dirty="0">
                <a:solidFill>
                  <a:srgbClr val="1890FB"/>
                </a:solidFill>
              </a:rPr>
              <a:t>недвижимости, </a:t>
            </a:r>
            <a:r>
              <a:rPr lang="ru-RU" sz="1400" b="1" dirty="0" smtClean="0">
                <a:solidFill>
                  <a:srgbClr val="FF0000"/>
                </a:solidFill>
              </a:rPr>
              <a:t>не</a:t>
            </a:r>
            <a:r>
              <a:rPr lang="ru-RU" sz="1400" b="1" dirty="0" smtClean="0">
                <a:solidFill>
                  <a:srgbClr val="1890FB"/>
                </a:solidFill>
              </a:rPr>
              <a:t> поставленные на ГКУ</a:t>
            </a: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1890FB"/>
                </a:solidFill>
              </a:rPr>
              <a:t>(утвержден 01.07.2024)</a:t>
            </a:r>
            <a:endParaRPr lang="ru-RU" sz="1400" b="1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                Дата завершения работ </a:t>
            </a:r>
            <a:r>
              <a:rPr lang="ru-RU" sz="1400" dirty="0" smtClean="0">
                <a:solidFill>
                  <a:srgbClr val="7030A0"/>
                </a:solidFill>
              </a:rPr>
              <a:t>01.01.2027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                Количество объектов в Плане – </a:t>
            </a:r>
            <a:r>
              <a:rPr lang="ru-RU" sz="1400" dirty="0" smtClean="0">
                <a:solidFill>
                  <a:srgbClr val="7030A0"/>
                </a:solidFill>
              </a:rPr>
              <a:t>31165.</a:t>
            </a:r>
          </a:p>
          <a:p>
            <a:pPr algn="just">
              <a:spcAft>
                <a:spcPts val="600"/>
              </a:spcAft>
            </a:pPr>
            <a:endParaRPr lang="ru-RU" sz="1400" dirty="0" smtClean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06" y="444341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/>
              <a:t>Контактное лицо Управления по формированию отчетности– </a:t>
            </a:r>
          </a:p>
          <a:p>
            <a:pPr>
              <a:spcAft>
                <a:spcPts val="600"/>
              </a:spcAft>
            </a:pPr>
            <a:r>
              <a:rPr lang="ru-RU" sz="1100" dirty="0" smtClean="0"/>
              <a:t>Румянцева Оксана Алексеевна  тел. 88212287367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774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29">
            <a:extLst>
              <a:ext uri="{FF2B5EF4-FFF2-40B4-BE49-F238E27FC236}">
                <a16:creationId xmlns:a16="http://schemas.microsoft.com/office/drawing/2014/main" id="{388C5AF2-D1C8-8FAE-9AF2-FACF9D94B15C}"/>
              </a:ext>
            </a:extLst>
          </p:cNvPr>
          <p:cNvSpPr/>
          <p:nvPr/>
        </p:nvSpPr>
        <p:spPr>
          <a:xfrm>
            <a:off x="7507668" y="742439"/>
            <a:ext cx="1188181" cy="510778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  <a:latin typeface="Arial"/>
                <a:cs typeface="Arial" panose="020B0604020202020204" pitchFamily="34" charset="0"/>
              </a:rPr>
              <a:t>ПРИНЯТЫЕ МЕРЫ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890FB"/>
                </a:solidFill>
              </a:rPr>
              <a:t>СОПРОВОЖДЕНИЕ РЕГИОНАЛЬНЫХ МЕРОПРИЯТИЙ ТО РОСРЕЕСТРА</a:t>
            </a:r>
            <a:endParaRPr lang="ru-RU" sz="1600" dirty="0">
              <a:solidFill>
                <a:srgbClr val="1890FB"/>
              </a:solidFill>
            </a:endParaRPr>
          </a:p>
        </p:txBody>
      </p:sp>
      <p:sp>
        <p:nvSpPr>
          <p:cNvPr id="4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7962" y="4750595"/>
            <a:ext cx="2057400" cy="273844"/>
          </a:xfrm>
        </p:spPr>
        <p:txBody>
          <a:bodyPr/>
          <a:lstStyle/>
          <a:p>
            <a:pPr marL="0" marR="0" lvl="0" indent="0" algn="r" defTabSz="34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CA335-37F7-42C7-872A-92C3D7072F89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5B21F47-D7B8-7541-8B1F-CA29DC6D488D}"/>
              </a:ext>
            </a:extLst>
          </p:cNvPr>
          <p:cNvSpPr>
            <a:spLocks/>
          </p:cNvSpPr>
          <p:nvPr/>
        </p:nvSpPr>
        <p:spPr>
          <a:xfrm>
            <a:off x="109980" y="899380"/>
            <a:ext cx="8655648" cy="3926102"/>
          </a:xfrm>
          <a:prstGeom prst="roundRect">
            <a:avLst>
              <a:gd name="adj" fmla="val 2775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577" tIns="36289" rIns="72577" bIns="36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556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1592586" y="1328679"/>
            <a:ext cx="6509172" cy="3421340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0000"/>
                </a:solidFill>
              </a:rPr>
              <a:t>информация </a:t>
            </a:r>
            <a:r>
              <a:rPr lang="ru-RU" sz="1050" dirty="0">
                <a:solidFill>
                  <a:srgbClr val="000000"/>
                </a:solidFill>
              </a:rPr>
              <a:t>с некорректными данными (отсутствует или некорректно указан кадастровый номер объекта недвижимости при его наличии, что не позволяет его идентифицировать в ЕГРН, сдвиг по графам в части </a:t>
            </a:r>
            <a:r>
              <a:rPr lang="ru-RU" sz="1050" dirty="0" err="1">
                <a:solidFill>
                  <a:srgbClr val="000000"/>
                </a:solidFill>
              </a:rPr>
              <a:t>кад</a:t>
            </a:r>
            <a:r>
              <a:rPr lang="ru-RU" sz="1050" dirty="0">
                <a:solidFill>
                  <a:srgbClr val="000000"/>
                </a:solidFill>
              </a:rPr>
              <a:t>. номера, адреса или номера в реестре);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0000"/>
                </a:solidFill>
              </a:rPr>
              <a:t>в списках присутствуют объекты недвижимости со статусом записи в ЕГРН «архивная»;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0000"/>
                </a:solidFill>
              </a:rPr>
              <a:t>неверно указан вид объекта недвижимости (здание, сооружение вместо ЗУ);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0000"/>
                </a:solidFill>
              </a:rPr>
              <a:t>присутствуют объекты недвижимости, право собственности муниципального образования, на которые уже прекращено, осуществлен переход права;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0000"/>
                </a:solidFill>
              </a:rPr>
              <a:t>информация предоставлена не в полном объеме (только по ЗУ, либо по только по </a:t>
            </a:r>
            <a:r>
              <a:rPr lang="ru-RU" sz="1050" dirty="0" err="1">
                <a:solidFill>
                  <a:srgbClr val="000000"/>
                </a:solidFill>
              </a:rPr>
              <a:t>ОКСам</a:t>
            </a:r>
            <a:r>
              <a:rPr lang="ru-RU" sz="1050" dirty="0">
                <a:solidFill>
                  <a:srgbClr val="000000"/>
                </a:solidFill>
              </a:rPr>
              <a:t>, помещениям);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0000"/>
                </a:solidFill>
              </a:rPr>
              <a:t>в представленных списках включено движимое имущество (спортивные тренажеры, мусорные контейнеры, трактора и т.д.);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0000"/>
                </a:solidFill>
              </a:rPr>
              <a:t>списки предоставлены в неустановленном формате (</a:t>
            </a:r>
            <a:r>
              <a:rPr lang="ru-RU" sz="1050" dirty="0" err="1">
                <a:solidFill>
                  <a:srgbClr val="000000"/>
                </a:solidFill>
              </a:rPr>
              <a:t>pdf</a:t>
            </a:r>
            <a:r>
              <a:rPr lang="ru-RU" sz="1050" dirty="0">
                <a:solidFill>
                  <a:srgbClr val="000000"/>
                </a:solidFill>
              </a:rPr>
              <a:t> или </a:t>
            </a:r>
            <a:r>
              <a:rPr lang="ru-RU" sz="1050" dirty="0" err="1">
                <a:solidFill>
                  <a:srgbClr val="000000"/>
                </a:solidFill>
              </a:rPr>
              <a:t>word</a:t>
            </a:r>
            <a:r>
              <a:rPr lang="ru-RU" sz="1050" dirty="0">
                <a:solidFill>
                  <a:srgbClr val="000000"/>
                </a:solidFill>
              </a:rPr>
              <a:t>) – запрос информации осуществлялся в формате </a:t>
            </a:r>
            <a:r>
              <a:rPr lang="en-US" sz="1050" dirty="0" err="1">
                <a:solidFill>
                  <a:srgbClr val="000000"/>
                </a:solidFill>
              </a:rPr>
              <a:t>xls</a:t>
            </a:r>
            <a:r>
              <a:rPr lang="ru-RU" sz="1050" dirty="0">
                <a:solidFill>
                  <a:srgbClr val="000000"/>
                </a:solidFill>
              </a:rPr>
              <a:t>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0000"/>
                </a:solidFill>
              </a:rPr>
              <a:t>информация по объектам недвижимости представлена без разделения на городские и сельские </a:t>
            </a:r>
            <a:r>
              <a:rPr lang="ru-RU" sz="1050" dirty="0" smtClean="0">
                <a:solidFill>
                  <a:srgbClr val="000000"/>
                </a:solidFill>
              </a:rPr>
              <a:t>поселения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rgbClr val="000000"/>
                </a:solidFill>
              </a:rPr>
              <a:t>информация </a:t>
            </a:r>
            <a:r>
              <a:rPr lang="ru-RU" sz="1050" dirty="0">
                <a:solidFill>
                  <a:srgbClr val="000000"/>
                </a:solidFill>
              </a:rPr>
              <a:t>по объектам недвижимости с указанием наименования «жилой дом» фактически </a:t>
            </a:r>
            <a:r>
              <a:rPr lang="ru-RU" sz="1050" dirty="0" smtClean="0">
                <a:solidFill>
                  <a:srgbClr val="000000"/>
                </a:solidFill>
              </a:rPr>
              <a:t>являющимся </a:t>
            </a:r>
            <a:r>
              <a:rPr lang="ru-RU" sz="1050" dirty="0">
                <a:solidFill>
                  <a:srgbClr val="000000"/>
                </a:solidFill>
              </a:rPr>
              <a:t>многоквартирным домом.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6" y="2862431"/>
            <a:ext cx="1545060" cy="151897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267826" y="763448"/>
            <a:ext cx="8339956" cy="489769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algn="ctr"/>
            <a:r>
              <a:rPr lang="ru-RU" sz="1400" u="sng" dirty="0"/>
              <a:t>Типовые ошибки </a:t>
            </a:r>
            <a:r>
              <a:rPr lang="ru-RU" sz="1400" u="sng" dirty="0" smtClean="0"/>
              <a:t>в предоставленной </a:t>
            </a:r>
            <a:r>
              <a:rPr lang="ru-RU" sz="1400" u="sng" dirty="0"/>
              <a:t>информации </a:t>
            </a:r>
            <a:endParaRPr lang="ru-RU" sz="1400" dirty="0"/>
          </a:p>
          <a:p>
            <a:pPr algn="ctr"/>
            <a:r>
              <a:rPr lang="ru-RU" sz="1400" dirty="0" smtClean="0"/>
              <a:t>об объектах включенных </a:t>
            </a:r>
            <a:r>
              <a:rPr lang="ru-RU" sz="1400" dirty="0"/>
              <a:t>в реестр муниципальной </a:t>
            </a:r>
            <a:r>
              <a:rPr lang="ru-RU" sz="1400" dirty="0" smtClean="0"/>
              <a:t>собственности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391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41F1-CA65-45B6-B2CE-5C337D8F5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548" y="3679093"/>
            <a:ext cx="4287611" cy="1611986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Спасибо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внимание!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32690A12-A9E8-493E-9C9D-02B0751C1491}"/>
              </a:ext>
            </a:extLst>
          </p:cNvPr>
          <p:cNvGrpSpPr/>
          <p:nvPr/>
        </p:nvGrpSpPr>
        <p:grpSpPr>
          <a:xfrm>
            <a:off x="931653" y="2019170"/>
            <a:ext cx="2635351" cy="1256183"/>
            <a:chOff x="5652062" y="1948050"/>
            <a:chExt cx="2635351" cy="1256183"/>
          </a:xfrm>
        </p:grpSpPr>
        <p:grpSp>
          <p:nvGrpSpPr>
            <p:cNvPr id="5" name="Graphic 5">
              <a:extLst>
                <a:ext uri="{FF2B5EF4-FFF2-40B4-BE49-F238E27FC236}">
                  <a16:creationId xmlns:a16="http://schemas.microsoft.com/office/drawing/2014/main" id="{CE26ABDE-0EF1-478A-A9D2-E0F601450E07}"/>
                </a:ext>
              </a:extLst>
            </p:cNvPr>
            <p:cNvGrpSpPr/>
            <p:nvPr/>
          </p:nvGrpSpPr>
          <p:grpSpPr>
            <a:xfrm>
              <a:off x="5652062" y="1976160"/>
              <a:ext cx="1836418" cy="1178879"/>
              <a:chOff x="5652062" y="1976160"/>
              <a:chExt cx="1836418" cy="1178879"/>
            </a:xfrm>
            <a:solidFill>
              <a:schemeClr val="tx1"/>
            </a:solidFill>
          </p:grpSpPr>
          <p:sp>
            <p:nvSpPr>
              <p:cNvPr id="7" name="Freeform: Shape 8">
                <a:extLst>
                  <a:ext uri="{FF2B5EF4-FFF2-40B4-BE49-F238E27FC236}">
                    <a16:creationId xmlns:a16="http://schemas.microsoft.com/office/drawing/2014/main" id="{16A01A38-9ECF-4CCC-ABDE-7730E758F308}"/>
                  </a:ext>
                </a:extLst>
              </p:cNvPr>
              <p:cNvSpPr/>
              <p:nvPr/>
            </p:nvSpPr>
            <p:spPr>
              <a:xfrm>
                <a:off x="6140540" y="3016245"/>
                <a:ext cx="522187" cy="54463"/>
              </a:xfrm>
              <a:custGeom>
                <a:avLst/>
                <a:gdLst>
                  <a:gd name="connsiteX0" fmla="*/ 512955 w 522187"/>
                  <a:gd name="connsiteY0" fmla="*/ 0 h 54463"/>
                  <a:gd name="connsiteX1" fmla="*/ 265232 w 522187"/>
                  <a:gd name="connsiteY1" fmla="*/ 0 h 54463"/>
                  <a:gd name="connsiteX2" fmla="*/ 17509 w 522187"/>
                  <a:gd name="connsiteY2" fmla="*/ 0 h 54463"/>
                  <a:gd name="connsiteX3" fmla="*/ 6967 w 522187"/>
                  <a:gd name="connsiteY3" fmla="*/ 10541 h 54463"/>
                  <a:gd name="connsiteX4" fmla="*/ 1697 w 522187"/>
                  <a:gd name="connsiteY4" fmla="*/ 42166 h 54463"/>
                  <a:gd name="connsiteX5" fmla="*/ 8724 w 522187"/>
                  <a:gd name="connsiteY5" fmla="*/ 54464 h 54463"/>
                  <a:gd name="connsiteX6" fmla="*/ 324967 w 522187"/>
                  <a:gd name="connsiteY6" fmla="*/ 54464 h 54463"/>
                  <a:gd name="connsiteX7" fmla="*/ 469032 w 522187"/>
                  <a:gd name="connsiteY7" fmla="*/ 54464 h 54463"/>
                  <a:gd name="connsiteX8" fmla="*/ 521740 w 522187"/>
                  <a:gd name="connsiteY8" fmla="*/ 12298 h 54463"/>
                  <a:gd name="connsiteX9" fmla="*/ 512955 w 522187"/>
                  <a:gd name="connsiteY9" fmla="*/ 0 h 5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2187" h="54463">
                    <a:moveTo>
                      <a:pt x="512955" y="0"/>
                    </a:moveTo>
                    <a:cubicBezTo>
                      <a:pt x="430381" y="0"/>
                      <a:pt x="347806" y="0"/>
                      <a:pt x="265232" y="0"/>
                    </a:cubicBezTo>
                    <a:cubicBezTo>
                      <a:pt x="182658" y="0"/>
                      <a:pt x="100083" y="0"/>
                      <a:pt x="17509" y="0"/>
                    </a:cubicBezTo>
                    <a:cubicBezTo>
                      <a:pt x="10481" y="0"/>
                      <a:pt x="6967" y="1757"/>
                      <a:pt x="6967" y="10541"/>
                    </a:cubicBezTo>
                    <a:cubicBezTo>
                      <a:pt x="6967" y="21083"/>
                      <a:pt x="3454" y="31624"/>
                      <a:pt x="1697" y="42166"/>
                    </a:cubicBezTo>
                    <a:cubicBezTo>
                      <a:pt x="-1817" y="52707"/>
                      <a:pt x="-60" y="54464"/>
                      <a:pt x="8724" y="54464"/>
                    </a:cubicBezTo>
                    <a:cubicBezTo>
                      <a:pt x="114138" y="52707"/>
                      <a:pt x="219552" y="54464"/>
                      <a:pt x="324967" y="54464"/>
                    </a:cubicBezTo>
                    <a:cubicBezTo>
                      <a:pt x="372403" y="54464"/>
                      <a:pt x="421596" y="54464"/>
                      <a:pt x="469032" y="54464"/>
                    </a:cubicBezTo>
                    <a:cubicBezTo>
                      <a:pt x="495386" y="52707"/>
                      <a:pt x="516469" y="36895"/>
                      <a:pt x="521740" y="12298"/>
                    </a:cubicBezTo>
                    <a:cubicBezTo>
                      <a:pt x="523496" y="0"/>
                      <a:pt x="519983" y="0"/>
                      <a:pt x="512955" y="0"/>
                    </a:cubicBezTo>
                    <a:close/>
                  </a:path>
                </a:pathLst>
              </a:custGeom>
              <a:noFill/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8" name="Freeform: Shape 9">
                <a:extLst>
                  <a:ext uri="{FF2B5EF4-FFF2-40B4-BE49-F238E27FC236}">
                    <a16:creationId xmlns:a16="http://schemas.microsoft.com/office/drawing/2014/main" id="{6CAF3460-B825-47F5-81AA-4224533D88C2}"/>
                  </a:ext>
                </a:extLst>
              </p:cNvPr>
              <p:cNvSpPr/>
              <p:nvPr/>
            </p:nvSpPr>
            <p:spPr>
              <a:xfrm>
                <a:off x="5732879" y="2060491"/>
                <a:ext cx="104438" cy="107170"/>
              </a:xfrm>
              <a:custGeom>
                <a:avLst/>
                <a:gdLst>
                  <a:gd name="connsiteX0" fmla="*/ 52707 w 104438"/>
                  <a:gd name="connsiteY0" fmla="*/ 0 h 107170"/>
                  <a:gd name="connsiteX1" fmla="*/ 0 w 104438"/>
                  <a:gd name="connsiteY1" fmla="*/ 52707 h 107170"/>
                  <a:gd name="connsiteX2" fmla="*/ 0 w 104438"/>
                  <a:gd name="connsiteY2" fmla="*/ 98386 h 107170"/>
                  <a:gd name="connsiteX3" fmla="*/ 8785 w 104438"/>
                  <a:gd name="connsiteY3" fmla="*/ 107171 h 107170"/>
                  <a:gd name="connsiteX4" fmla="*/ 52707 w 104438"/>
                  <a:gd name="connsiteY4" fmla="*/ 107171 h 107170"/>
                  <a:gd name="connsiteX5" fmla="*/ 96630 w 104438"/>
                  <a:gd name="connsiteY5" fmla="*/ 107171 h 107170"/>
                  <a:gd name="connsiteX6" fmla="*/ 103657 w 104438"/>
                  <a:gd name="connsiteY6" fmla="*/ 100143 h 107170"/>
                  <a:gd name="connsiteX7" fmla="*/ 103657 w 104438"/>
                  <a:gd name="connsiteY7" fmla="*/ 52707 h 107170"/>
                  <a:gd name="connsiteX8" fmla="*/ 52707 w 104438"/>
                  <a:gd name="connsiteY8" fmla="*/ 0 h 107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38" h="107170">
                    <a:moveTo>
                      <a:pt x="52707" y="0"/>
                    </a:moveTo>
                    <a:cubicBezTo>
                      <a:pt x="24597" y="0"/>
                      <a:pt x="1757" y="22840"/>
                      <a:pt x="0" y="52707"/>
                    </a:cubicBezTo>
                    <a:cubicBezTo>
                      <a:pt x="0" y="66762"/>
                      <a:pt x="1757" y="82574"/>
                      <a:pt x="0" y="98386"/>
                    </a:cubicBezTo>
                    <a:cubicBezTo>
                      <a:pt x="0" y="103657"/>
                      <a:pt x="1757" y="107171"/>
                      <a:pt x="8785" y="107171"/>
                    </a:cubicBezTo>
                    <a:cubicBezTo>
                      <a:pt x="22840" y="105414"/>
                      <a:pt x="38652" y="107171"/>
                      <a:pt x="52707" y="107171"/>
                    </a:cubicBezTo>
                    <a:cubicBezTo>
                      <a:pt x="66762" y="107171"/>
                      <a:pt x="82574" y="107171"/>
                      <a:pt x="96630" y="107171"/>
                    </a:cubicBezTo>
                    <a:cubicBezTo>
                      <a:pt x="101900" y="107171"/>
                      <a:pt x="103657" y="105414"/>
                      <a:pt x="103657" y="100143"/>
                    </a:cubicBezTo>
                    <a:cubicBezTo>
                      <a:pt x="103657" y="84331"/>
                      <a:pt x="105414" y="68519"/>
                      <a:pt x="103657" y="52707"/>
                    </a:cubicBezTo>
                    <a:cubicBezTo>
                      <a:pt x="103657" y="22840"/>
                      <a:pt x="79061" y="0"/>
                      <a:pt x="52707" y="0"/>
                    </a:cubicBezTo>
                    <a:close/>
                  </a:path>
                </a:pathLst>
              </a:custGeom>
              <a:noFill/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Freeform: Shape 10">
                <a:extLst>
                  <a:ext uri="{FF2B5EF4-FFF2-40B4-BE49-F238E27FC236}">
                    <a16:creationId xmlns:a16="http://schemas.microsoft.com/office/drawing/2014/main" id="{A3651F99-7EAB-478E-95D3-F1553600556C}"/>
                  </a:ext>
                </a:extLst>
              </p:cNvPr>
              <p:cNvSpPr/>
              <p:nvPr/>
            </p:nvSpPr>
            <p:spPr>
              <a:xfrm>
                <a:off x="5652062" y="1976160"/>
                <a:ext cx="1092792" cy="1178879"/>
              </a:xfrm>
              <a:custGeom>
                <a:avLst/>
                <a:gdLst>
                  <a:gd name="connsiteX0" fmla="*/ 1092793 w 1092792"/>
                  <a:gd name="connsiteY0" fmla="*/ 953997 h 1178879"/>
                  <a:gd name="connsiteX1" fmla="*/ 920616 w 1092792"/>
                  <a:gd name="connsiteY1" fmla="*/ 953997 h 1178879"/>
                  <a:gd name="connsiteX2" fmla="*/ 885478 w 1092792"/>
                  <a:gd name="connsiteY2" fmla="*/ 918859 h 1178879"/>
                  <a:gd name="connsiteX3" fmla="*/ 885478 w 1092792"/>
                  <a:gd name="connsiteY3" fmla="*/ 565722 h 1178879"/>
                  <a:gd name="connsiteX4" fmla="*/ 823987 w 1092792"/>
                  <a:gd name="connsiteY4" fmla="*/ 576263 h 1178879"/>
                  <a:gd name="connsiteX5" fmla="*/ 823987 w 1092792"/>
                  <a:gd name="connsiteY5" fmla="*/ 920616 h 1178879"/>
                  <a:gd name="connsiteX6" fmla="*/ 816959 w 1092792"/>
                  <a:gd name="connsiteY6" fmla="*/ 945212 h 1178879"/>
                  <a:gd name="connsiteX7" fmla="*/ 792363 w 1092792"/>
                  <a:gd name="connsiteY7" fmla="*/ 955754 h 1178879"/>
                  <a:gd name="connsiteX8" fmla="*/ 412872 w 1092792"/>
                  <a:gd name="connsiteY8" fmla="*/ 953997 h 1178879"/>
                  <a:gd name="connsiteX9" fmla="*/ 412872 w 1092792"/>
                  <a:gd name="connsiteY9" fmla="*/ 1040085 h 1178879"/>
                  <a:gd name="connsiteX10" fmla="*/ 383004 w 1092792"/>
                  <a:gd name="connsiteY10" fmla="*/ 1099819 h 1178879"/>
                  <a:gd name="connsiteX11" fmla="*/ 319756 w 1092792"/>
                  <a:gd name="connsiteY11" fmla="*/ 1110361 h 1178879"/>
                  <a:gd name="connsiteX12" fmla="*/ 268806 w 1092792"/>
                  <a:gd name="connsiteY12" fmla="*/ 1034814 h 1178879"/>
                  <a:gd name="connsiteX13" fmla="*/ 268806 w 1092792"/>
                  <a:gd name="connsiteY13" fmla="*/ 142309 h 1178879"/>
                  <a:gd name="connsiteX14" fmla="*/ 263535 w 1092792"/>
                  <a:gd name="connsiteY14" fmla="*/ 100143 h 1178879"/>
                  <a:gd name="connsiteX15" fmla="*/ 265292 w 1092792"/>
                  <a:gd name="connsiteY15" fmla="*/ 75547 h 1178879"/>
                  <a:gd name="connsiteX16" fmla="*/ 289889 w 1092792"/>
                  <a:gd name="connsiteY16" fmla="*/ 65005 h 1178879"/>
                  <a:gd name="connsiteX17" fmla="*/ 750197 w 1092792"/>
                  <a:gd name="connsiteY17" fmla="*/ 65005 h 1178879"/>
                  <a:gd name="connsiteX18" fmla="*/ 823987 w 1092792"/>
                  <a:gd name="connsiteY18" fmla="*/ 142309 h 1178879"/>
                  <a:gd name="connsiteX19" fmla="*/ 823987 w 1092792"/>
                  <a:gd name="connsiteY19" fmla="*/ 209071 h 1178879"/>
                  <a:gd name="connsiteX20" fmla="*/ 885478 w 1092792"/>
                  <a:gd name="connsiteY20" fmla="*/ 205557 h 1178879"/>
                  <a:gd name="connsiteX21" fmla="*/ 885478 w 1092792"/>
                  <a:gd name="connsiteY21" fmla="*/ 133524 h 1178879"/>
                  <a:gd name="connsiteX22" fmla="*/ 755468 w 1092792"/>
                  <a:gd name="connsiteY22" fmla="*/ 0 h 1178879"/>
                  <a:gd name="connsiteX23" fmla="*/ 130011 w 1092792"/>
                  <a:gd name="connsiteY23" fmla="*/ 0 h 1178879"/>
                  <a:gd name="connsiteX24" fmla="*/ 0 w 1092792"/>
                  <a:gd name="connsiteY24" fmla="*/ 133524 h 1178879"/>
                  <a:gd name="connsiteX25" fmla="*/ 0 w 1092792"/>
                  <a:gd name="connsiteY25" fmla="*/ 277590 h 1178879"/>
                  <a:gd name="connsiteX26" fmla="*/ 80817 w 1092792"/>
                  <a:gd name="connsiteY26" fmla="*/ 277590 h 1178879"/>
                  <a:gd name="connsiteX27" fmla="*/ 172176 w 1092792"/>
                  <a:gd name="connsiteY27" fmla="*/ 277590 h 1178879"/>
                  <a:gd name="connsiteX28" fmla="*/ 172176 w 1092792"/>
                  <a:gd name="connsiteY28" fmla="*/ 277590 h 1178879"/>
                  <a:gd name="connsiteX29" fmla="*/ 205557 w 1092792"/>
                  <a:gd name="connsiteY29" fmla="*/ 312728 h 1178879"/>
                  <a:gd name="connsiteX30" fmla="*/ 205557 w 1092792"/>
                  <a:gd name="connsiteY30" fmla="*/ 1043599 h 1178879"/>
                  <a:gd name="connsiteX31" fmla="*/ 335568 w 1092792"/>
                  <a:gd name="connsiteY31" fmla="*/ 1178880 h 1178879"/>
                  <a:gd name="connsiteX32" fmla="*/ 961025 w 1092792"/>
                  <a:gd name="connsiteY32" fmla="*/ 1178880 h 1178879"/>
                  <a:gd name="connsiteX33" fmla="*/ 1091036 w 1092792"/>
                  <a:gd name="connsiteY33" fmla="*/ 1043599 h 1178879"/>
                  <a:gd name="connsiteX34" fmla="*/ 1091036 w 1092792"/>
                  <a:gd name="connsiteY34" fmla="*/ 953997 h 1178879"/>
                  <a:gd name="connsiteX35" fmla="*/ 205557 w 1092792"/>
                  <a:gd name="connsiteY35" fmla="*/ 168662 h 1178879"/>
                  <a:gd name="connsiteX36" fmla="*/ 205557 w 1092792"/>
                  <a:gd name="connsiteY36" fmla="*/ 184475 h 1178879"/>
                  <a:gd name="connsiteX37" fmla="*/ 177447 w 1092792"/>
                  <a:gd name="connsiteY37" fmla="*/ 212585 h 1178879"/>
                  <a:gd name="connsiteX38" fmla="*/ 133525 w 1092792"/>
                  <a:gd name="connsiteY38" fmla="*/ 212585 h 1178879"/>
                  <a:gd name="connsiteX39" fmla="*/ 117712 w 1092792"/>
                  <a:gd name="connsiteY39" fmla="*/ 212585 h 1178879"/>
                  <a:gd name="connsiteX40" fmla="*/ 91359 w 1092792"/>
                  <a:gd name="connsiteY40" fmla="*/ 212585 h 1178879"/>
                  <a:gd name="connsiteX41" fmla="*/ 89602 w 1092792"/>
                  <a:gd name="connsiteY41" fmla="*/ 212585 h 1178879"/>
                  <a:gd name="connsiteX42" fmla="*/ 59735 w 1092792"/>
                  <a:gd name="connsiteY42" fmla="*/ 182718 h 1178879"/>
                  <a:gd name="connsiteX43" fmla="*/ 59735 w 1092792"/>
                  <a:gd name="connsiteY43" fmla="*/ 152850 h 1178879"/>
                  <a:gd name="connsiteX44" fmla="*/ 59735 w 1092792"/>
                  <a:gd name="connsiteY44" fmla="*/ 137038 h 1178879"/>
                  <a:gd name="connsiteX45" fmla="*/ 133525 w 1092792"/>
                  <a:gd name="connsiteY45" fmla="*/ 63248 h 1178879"/>
                  <a:gd name="connsiteX46" fmla="*/ 205557 w 1092792"/>
                  <a:gd name="connsiteY46" fmla="*/ 137038 h 1178879"/>
                  <a:gd name="connsiteX47" fmla="*/ 205557 w 1092792"/>
                  <a:gd name="connsiteY47" fmla="*/ 168662 h 1178879"/>
                  <a:gd name="connsiteX48" fmla="*/ 1029544 w 1092792"/>
                  <a:gd name="connsiteY48" fmla="*/ 1055897 h 1178879"/>
                  <a:gd name="connsiteX49" fmla="*/ 957511 w 1092792"/>
                  <a:gd name="connsiteY49" fmla="*/ 1113875 h 1178879"/>
                  <a:gd name="connsiteX50" fmla="*/ 811688 w 1092792"/>
                  <a:gd name="connsiteY50" fmla="*/ 1113875 h 1178879"/>
                  <a:gd name="connsiteX51" fmla="*/ 706274 w 1092792"/>
                  <a:gd name="connsiteY51" fmla="*/ 1113875 h 1178879"/>
                  <a:gd name="connsiteX52" fmla="*/ 495446 w 1092792"/>
                  <a:gd name="connsiteY52" fmla="*/ 1113875 h 1178879"/>
                  <a:gd name="connsiteX53" fmla="*/ 469093 w 1092792"/>
                  <a:gd name="connsiteY53" fmla="*/ 1103333 h 1178879"/>
                  <a:gd name="connsiteX54" fmla="*/ 467336 w 1092792"/>
                  <a:gd name="connsiteY54" fmla="*/ 1075223 h 1178879"/>
                  <a:gd name="connsiteX55" fmla="*/ 472606 w 1092792"/>
                  <a:gd name="connsiteY55" fmla="*/ 1050626 h 1178879"/>
                  <a:gd name="connsiteX56" fmla="*/ 477877 w 1092792"/>
                  <a:gd name="connsiteY56" fmla="*/ 1027787 h 1178879"/>
                  <a:gd name="connsiteX57" fmla="*/ 502474 w 1092792"/>
                  <a:gd name="connsiteY57" fmla="*/ 1017245 h 1178879"/>
                  <a:gd name="connsiteX58" fmla="*/ 1001434 w 1092792"/>
                  <a:gd name="connsiteY58" fmla="*/ 1017245 h 1178879"/>
                  <a:gd name="connsiteX59" fmla="*/ 1026030 w 1092792"/>
                  <a:gd name="connsiteY59" fmla="*/ 1027787 h 1178879"/>
                  <a:gd name="connsiteX60" fmla="*/ 1029544 w 1092792"/>
                  <a:gd name="connsiteY60" fmla="*/ 1055897 h 117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092792" h="1178879">
                    <a:moveTo>
                      <a:pt x="1092793" y="953997"/>
                    </a:moveTo>
                    <a:lnTo>
                      <a:pt x="920616" y="953997"/>
                    </a:lnTo>
                    <a:cubicBezTo>
                      <a:pt x="894263" y="953997"/>
                      <a:pt x="885478" y="945212"/>
                      <a:pt x="885478" y="918859"/>
                    </a:cubicBezTo>
                    <a:lnTo>
                      <a:pt x="885478" y="565722"/>
                    </a:lnTo>
                    <a:cubicBezTo>
                      <a:pt x="866152" y="563965"/>
                      <a:pt x="846826" y="567479"/>
                      <a:pt x="823987" y="576263"/>
                    </a:cubicBezTo>
                    <a:lnTo>
                      <a:pt x="823987" y="920616"/>
                    </a:lnTo>
                    <a:cubicBezTo>
                      <a:pt x="823987" y="925886"/>
                      <a:pt x="825744" y="936428"/>
                      <a:pt x="816959" y="945212"/>
                    </a:cubicBezTo>
                    <a:cubicBezTo>
                      <a:pt x="809932" y="955754"/>
                      <a:pt x="795876" y="955754"/>
                      <a:pt x="792363" y="955754"/>
                    </a:cubicBezTo>
                    <a:cubicBezTo>
                      <a:pt x="665866" y="953997"/>
                      <a:pt x="537612" y="953997"/>
                      <a:pt x="412872" y="953997"/>
                    </a:cubicBezTo>
                    <a:lnTo>
                      <a:pt x="412872" y="1040085"/>
                    </a:lnTo>
                    <a:cubicBezTo>
                      <a:pt x="412872" y="1064681"/>
                      <a:pt x="402330" y="1085764"/>
                      <a:pt x="383004" y="1099819"/>
                    </a:cubicBezTo>
                    <a:cubicBezTo>
                      <a:pt x="365435" y="1113875"/>
                      <a:pt x="340839" y="1117388"/>
                      <a:pt x="319756" y="1110361"/>
                    </a:cubicBezTo>
                    <a:cubicBezTo>
                      <a:pt x="288132" y="1099819"/>
                      <a:pt x="268806" y="1071709"/>
                      <a:pt x="268806" y="1034814"/>
                    </a:cubicBezTo>
                    <a:lnTo>
                      <a:pt x="268806" y="142309"/>
                    </a:lnTo>
                    <a:cubicBezTo>
                      <a:pt x="268806" y="126497"/>
                      <a:pt x="267049" y="112442"/>
                      <a:pt x="263535" y="100143"/>
                    </a:cubicBezTo>
                    <a:cubicBezTo>
                      <a:pt x="261778" y="94873"/>
                      <a:pt x="258265" y="84331"/>
                      <a:pt x="265292" y="75547"/>
                    </a:cubicBezTo>
                    <a:cubicBezTo>
                      <a:pt x="272320" y="65005"/>
                      <a:pt x="284618" y="65005"/>
                      <a:pt x="289889" y="65005"/>
                    </a:cubicBezTo>
                    <a:lnTo>
                      <a:pt x="750197" y="65005"/>
                    </a:lnTo>
                    <a:cubicBezTo>
                      <a:pt x="794119" y="65005"/>
                      <a:pt x="823987" y="96630"/>
                      <a:pt x="823987" y="142309"/>
                    </a:cubicBezTo>
                    <a:lnTo>
                      <a:pt x="823987" y="209071"/>
                    </a:lnTo>
                    <a:cubicBezTo>
                      <a:pt x="845070" y="205557"/>
                      <a:pt x="866152" y="205557"/>
                      <a:pt x="885478" y="205557"/>
                    </a:cubicBezTo>
                    <a:lnTo>
                      <a:pt x="885478" y="133524"/>
                    </a:lnTo>
                    <a:cubicBezTo>
                      <a:pt x="885478" y="61491"/>
                      <a:pt x="825744" y="0"/>
                      <a:pt x="755468" y="0"/>
                    </a:cubicBezTo>
                    <a:lnTo>
                      <a:pt x="130011" y="0"/>
                    </a:lnTo>
                    <a:cubicBezTo>
                      <a:pt x="59735" y="0"/>
                      <a:pt x="0" y="61491"/>
                      <a:pt x="0" y="133524"/>
                    </a:cubicBezTo>
                    <a:lnTo>
                      <a:pt x="0" y="277590"/>
                    </a:lnTo>
                    <a:cubicBezTo>
                      <a:pt x="28110" y="277590"/>
                      <a:pt x="54464" y="277590"/>
                      <a:pt x="80817" y="277590"/>
                    </a:cubicBezTo>
                    <a:cubicBezTo>
                      <a:pt x="110685" y="277590"/>
                      <a:pt x="140552" y="277590"/>
                      <a:pt x="172176" y="277590"/>
                    </a:cubicBezTo>
                    <a:cubicBezTo>
                      <a:pt x="172176" y="277590"/>
                      <a:pt x="172176" y="277590"/>
                      <a:pt x="172176" y="277590"/>
                    </a:cubicBezTo>
                    <a:cubicBezTo>
                      <a:pt x="205557" y="277590"/>
                      <a:pt x="205557" y="303944"/>
                      <a:pt x="205557" y="312728"/>
                    </a:cubicBezTo>
                    <a:lnTo>
                      <a:pt x="205557" y="1043599"/>
                    </a:lnTo>
                    <a:cubicBezTo>
                      <a:pt x="205557" y="1117388"/>
                      <a:pt x="265292" y="1178880"/>
                      <a:pt x="335568" y="1178880"/>
                    </a:cubicBezTo>
                    <a:lnTo>
                      <a:pt x="961025" y="1178880"/>
                    </a:lnTo>
                    <a:cubicBezTo>
                      <a:pt x="1031301" y="1178880"/>
                      <a:pt x="1091036" y="1117388"/>
                      <a:pt x="1091036" y="1043599"/>
                    </a:cubicBezTo>
                    <a:lnTo>
                      <a:pt x="1091036" y="953997"/>
                    </a:lnTo>
                    <a:close/>
                    <a:moveTo>
                      <a:pt x="205557" y="168662"/>
                    </a:moveTo>
                    <a:cubicBezTo>
                      <a:pt x="205557" y="173933"/>
                      <a:pt x="205557" y="179204"/>
                      <a:pt x="205557" y="184475"/>
                    </a:cubicBezTo>
                    <a:cubicBezTo>
                      <a:pt x="205557" y="202044"/>
                      <a:pt x="195016" y="212585"/>
                      <a:pt x="177447" y="212585"/>
                    </a:cubicBezTo>
                    <a:lnTo>
                      <a:pt x="133525" y="212585"/>
                    </a:lnTo>
                    <a:cubicBezTo>
                      <a:pt x="128254" y="212585"/>
                      <a:pt x="122983" y="212585"/>
                      <a:pt x="117712" y="212585"/>
                    </a:cubicBezTo>
                    <a:cubicBezTo>
                      <a:pt x="108928" y="212585"/>
                      <a:pt x="98386" y="212585"/>
                      <a:pt x="91359" y="212585"/>
                    </a:cubicBezTo>
                    <a:lnTo>
                      <a:pt x="89602" y="212585"/>
                    </a:lnTo>
                    <a:cubicBezTo>
                      <a:pt x="72033" y="212585"/>
                      <a:pt x="59735" y="200287"/>
                      <a:pt x="59735" y="182718"/>
                    </a:cubicBezTo>
                    <a:cubicBezTo>
                      <a:pt x="61492" y="172176"/>
                      <a:pt x="59735" y="161635"/>
                      <a:pt x="59735" y="152850"/>
                    </a:cubicBezTo>
                    <a:cubicBezTo>
                      <a:pt x="59735" y="147580"/>
                      <a:pt x="59735" y="142309"/>
                      <a:pt x="59735" y="137038"/>
                    </a:cubicBezTo>
                    <a:cubicBezTo>
                      <a:pt x="61492" y="94873"/>
                      <a:pt x="93116" y="63248"/>
                      <a:pt x="133525" y="63248"/>
                    </a:cubicBezTo>
                    <a:cubicBezTo>
                      <a:pt x="173933" y="63248"/>
                      <a:pt x="205557" y="96630"/>
                      <a:pt x="205557" y="137038"/>
                    </a:cubicBezTo>
                    <a:cubicBezTo>
                      <a:pt x="205557" y="145823"/>
                      <a:pt x="205557" y="158121"/>
                      <a:pt x="205557" y="168662"/>
                    </a:cubicBezTo>
                    <a:close/>
                    <a:moveTo>
                      <a:pt x="1029544" y="1055897"/>
                    </a:moveTo>
                    <a:cubicBezTo>
                      <a:pt x="1020760" y="1089278"/>
                      <a:pt x="994406" y="1112118"/>
                      <a:pt x="957511" y="1113875"/>
                    </a:cubicBezTo>
                    <a:lnTo>
                      <a:pt x="811688" y="1113875"/>
                    </a:lnTo>
                    <a:cubicBezTo>
                      <a:pt x="776550" y="1113875"/>
                      <a:pt x="741412" y="1113875"/>
                      <a:pt x="706274" y="1113875"/>
                    </a:cubicBezTo>
                    <a:cubicBezTo>
                      <a:pt x="637755" y="1113875"/>
                      <a:pt x="565722" y="1113875"/>
                      <a:pt x="495446" y="1113875"/>
                    </a:cubicBezTo>
                    <a:cubicBezTo>
                      <a:pt x="490175" y="1113875"/>
                      <a:pt x="477877" y="1113875"/>
                      <a:pt x="469093" y="1103333"/>
                    </a:cubicBezTo>
                    <a:cubicBezTo>
                      <a:pt x="462065" y="1092792"/>
                      <a:pt x="465579" y="1080494"/>
                      <a:pt x="467336" y="1075223"/>
                    </a:cubicBezTo>
                    <a:cubicBezTo>
                      <a:pt x="469093" y="1068195"/>
                      <a:pt x="470850" y="1057654"/>
                      <a:pt x="472606" y="1050626"/>
                    </a:cubicBezTo>
                    <a:cubicBezTo>
                      <a:pt x="470850" y="1040085"/>
                      <a:pt x="474363" y="1033057"/>
                      <a:pt x="477877" y="1027787"/>
                    </a:cubicBezTo>
                    <a:cubicBezTo>
                      <a:pt x="486662" y="1017245"/>
                      <a:pt x="498960" y="1017245"/>
                      <a:pt x="502474" y="1017245"/>
                    </a:cubicBezTo>
                    <a:lnTo>
                      <a:pt x="1001434" y="1017245"/>
                    </a:lnTo>
                    <a:cubicBezTo>
                      <a:pt x="1006704" y="1017245"/>
                      <a:pt x="1019003" y="1017245"/>
                      <a:pt x="1026030" y="1027787"/>
                    </a:cubicBezTo>
                    <a:cubicBezTo>
                      <a:pt x="1033058" y="1040085"/>
                      <a:pt x="1031301" y="1050626"/>
                      <a:pt x="1029544" y="1055897"/>
                    </a:cubicBezTo>
                    <a:close/>
                  </a:path>
                </a:pathLst>
              </a:custGeom>
              <a:solidFill>
                <a:schemeClr val="tx1"/>
              </a:solidFill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Freeform: Shape 11">
                <a:extLst>
                  <a:ext uri="{FF2B5EF4-FFF2-40B4-BE49-F238E27FC236}">
                    <a16:creationId xmlns:a16="http://schemas.microsoft.com/office/drawing/2014/main" id="{E1B0FE1B-C56C-4665-986B-60770F8C3068}"/>
                  </a:ext>
                </a:extLst>
              </p:cNvPr>
              <p:cNvSpPr/>
              <p:nvPr/>
            </p:nvSpPr>
            <p:spPr>
              <a:xfrm>
                <a:off x="6270822" y="2300268"/>
                <a:ext cx="1217658" cy="312951"/>
              </a:xfrm>
              <a:custGeom>
                <a:avLst/>
                <a:gdLst>
                  <a:gd name="connsiteX0" fmla="*/ 855280 w 1217658"/>
                  <a:gd name="connsiteY0" fmla="*/ 304862 h 312951"/>
                  <a:gd name="connsiteX1" fmla="*/ 1095975 w 1217658"/>
                  <a:gd name="connsiteY1" fmla="*/ 190663 h 312951"/>
                  <a:gd name="connsiteX2" fmla="*/ 1113544 w 1217658"/>
                  <a:gd name="connsiteY2" fmla="*/ 190663 h 312951"/>
                  <a:gd name="connsiteX3" fmla="*/ 1182063 w 1217658"/>
                  <a:gd name="connsiteY3" fmla="*/ 260939 h 312951"/>
                  <a:gd name="connsiteX4" fmla="*/ 1183820 w 1217658"/>
                  <a:gd name="connsiteY4" fmla="*/ 255669 h 312951"/>
                  <a:gd name="connsiteX5" fmla="*/ 1217201 w 1217658"/>
                  <a:gd name="connsiteY5" fmla="*/ 7946 h 312951"/>
                  <a:gd name="connsiteX6" fmla="*/ 1210174 w 1217658"/>
                  <a:gd name="connsiteY6" fmla="*/ 918 h 312951"/>
                  <a:gd name="connsiteX7" fmla="*/ 1027456 w 1217658"/>
                  <a:gd name="connsiteY7" fmla="*/ 27272 h 312951"/>
                  <a:gd name="connsiteX8" fmla="*/ 964207 w 1217658"/>
                  <a:gd name="connsiteY8" fmla="*/ 37813 h 312951"/>
                  <a:gd name="connsiteX9" fmla="*/ 971235 w 1217658"/>
                  <a:gd name="connsiteY9" fmla="*/ 46597 h 312951"/>
                  <a:gd name="connsiteX10" fmla="*/ 1025699 w 1217658"/>
                  <a:gd name="connsiteY10" fmla="*/ 102818 h 312951"/>
                  <a:gd name="connsiteX11" fmla="*/ 1023942 w 1217658"/>
                  <a:gd name="connsiteY11" fmla="*/ 115117 h 312951"/>
                  <a:gd name="connsiteX12" fmla="*/ 906230 w 1217658"/>
                  <a:gd name="connsiteY12" fmla="*/ 181879 h 312951"/>
                  <a:gd name="connsiteX13" fmla="*/ 719998 w 1217658"/>
                  <a:gd name="connsiteY13" fmla="*/ 202962 h 312951"/>
                  <a:gd name="connsiteX14" fmla="*/ 539037 w 1217658"/>
                  <a:gd name="connsiteY14" fmla="*/ 120387 h 312951"/>
                  <a:gd name="connsiteX15" fmla="*/ 468761 w 1217658"/>
                  <a:gd name="connsiteY15" fmla="*/ 71194 h 312951"/>
                  <a:gd name="connsiteX16" fmla="*/ 113867 w 1217658"/>
                  <a:gd name="connsiteY16" fmla="*/ 41327 h 312951"/>
                  <a:gd name="connsiteX17" fmla="*/ 4939 w 1217658"/>
                  <a:gd name="connsiteY17" fmla="*/ 113360 h 312951"/>
                  <a:gd name="connsiteX18" fmla="*/ 3182 w 1217658"/>
                  <a:gd name="connsiteY18" fmla="*/ 125658 h 312951"/>
                  <a:gd name="connsiteX19" fmla="*/ 64674 w 1217658"/>
                  <a:gd name="connsiteY19" fmla="*/ 188906 h 312951"/>
                  <a:gd name="connsiteX20" fmla="*/ 75215 w 1217658"/>
                  <a:gd name="connsiteY20" fmla="*/ 190663 h 312951"/>
                  <a:gd name="connsiteX21" fmla="*/ 101569 w 1217658"/>
                  <a:gd name="connsiteY21" fmla="*/ 169580 h 312951"/>
                  <a:gd name="connsiteX22" fmla="*/ 301856 w 1217658"/>
                  <a:gd name="connsiteY22" fmla="*/ 120387 h 312951"/>
                  <a:gd name="connsiteX23" fmla="*/ 430109 w 1217658"/>
                  <a:gd name="connsiteY23" fmla="*/ 174851 h 312951"/>
                  <a:gd name="connsiteX24" fmla="*/ 512684 w 1217658"/>
                  <a:gd name="connsiteY24" fmla="*/ 236343 h 312951"/>
                  <a:gd name="connsiteX25" fmla="*/ 855280 w 1217658"/>
                  <a:gd name="connsiteY25" fmla="*/ 304862 h 31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7658" h="312951">
                    <a:moveTo>
                      <a:pt x="855280" y="304862"/>
                    </a:moveTo>
                    <a:cubicBezTo>
                      <a:pt x="944882" y="287293"/>
                      <a:pt x="1023942" y="246884"/>
                      <a:pt x="1095975" y="190663"/>
                    </a:cubicBezTo>
                    <a:cubicBezTo>
                      <a:pt x="1103003" y="185393"/>
                      <a:pt x="1106516" y="185393"/>
                      <a:pt x="1113544" y="190663"/>
                    </a:cubicBezTo>
                    <a:cubicBezTo>
                      <a:pt x="1134627" y="213503"/>
                      <a:pt x="1157467" y="238100"/>
                      <a:pt x="1182063" y="260939"/>
                    </a:cubicBezTo>
                    <a:cubicBezTo>
                      <a:pt x="1182063" y="257425"/>
                      <a:pt x="1183820" y="257425"/>
                      <a:pt x="1183820" y="255669"/>
                    </a:cubicBezTo>
                    <a:cubicBezTo>
                      <a:pt x="1194362" y="173094"/>
                      <a:pt x="1206660" y="90520"/>
                      <a:pt x="1217201" y="7946"/>
                    </a:cubicBezTo>
                    <a:cubicBezTo>
                      <a:pt x="1218958" y="-839"/>
                      <a:pt x="1215444" y="-839"/>
                      <a:pt x="1210174" y="918"/>
                    </a:cubicBezTo>
                    <a:cubicBezTo>
                      <a:pt x="1148682" y="9703"/>
                      <a:pt x="1088947" y="18487"/>
                      <a:pt x="1027456" y="27272"/>
                    </a:cubicBezTo>
                    <a:cubicBezTo>
                      <a:pt x="1008130" y="30785"/>
                      <a:pt x="987047" y="32542"/>
                      <a:pt x="964207" y="37813"/>
                    </a:cubicBezTo>
                    <a:cubicBezTo>
                      <a:pt x="967721" y="41327"/>
                      <a:pt x="969478" y="43084"/>
                      <a:pt x="971235" y="46597"/>
                    </a:cubicBezTo>
                    <a:cubicBezTo>
                      <a:pt x="988804" y="65923"/>
                      <a:pt x="1008130" y="83492"/>
                      <a:pt x="1025699" y="102818"/>
                    </a:cubicBezTo>
                    <a:cubicBezTo>
                      <a:pt x="1030970" y="108089"/>
                      <a:pt x="1029213" y="111603"/>
                      <a:pt x="1023942" y="115117"/>
                    </a:cubicBezTo>
                    <a:cubicBezTo>
                      <a:pt x="987047" y="143227"/>
                      <a:pt x="946638" y="164310"/>
                      <a:pt x="906230" y="181879"/>
                    </a:cubicBezTo>
                    <a:cubicBezTo>
                      <a:pt x="844738" y="204718"/>
                      <a:pt x="783247" y="213503"/>
                      <a:pt x="719998" y="202962"/>
                    </a:cubicBezTo>
                    <a:cubicBezTo>
                      <a:pt x="651479" y="192420"/>
                      <a:pt x="591744" y="164310"/>
                      <a:pt x="539037" y="120387"/>
                    </a:cubicBezTo>
                    <a:cubicBezTo>
                      <a:pt x="516198" y="102818"/>
                      <a:pt x="493358" y="85249"/>
                      <a:pt x="468761" y="71194"/>
                    </a:cubicBezTo>
                    <a:cubicBezTo>
                      <a:pt x="354563" y="2675"/>
                      <a:pt x="238607" y="-11380"/>
                      <a:pt x="113867" y="41327"/>
                    </a:cubicBezTo>
                    <a:cubicBezTo>
                      <a:pt x="73459" y="58896"/>
                      <a:pt x="36564" y="81735"/>
                      <a:pt x="4939" y="113360"/>
                    </a:cubicBezTo>
                    <a:cubicBezTo>
                      <a:pt x="-331" y="116873"/>
                      <a:pt x="-2088" y="120387"/>
                      <a:pt x="3182" y="125658"/>
                    </a:cubicBezTo>
                    <a:cubicBezTo>
                      <a:pt x="24265" y="146741"/>
                      <a:pt x="43591" y="167824"/>
                      <a:pt x="64674" y="188906"/>
                    </a:cubicBezTo>
                    <a:cubicBezTo>
                      <a:pt x="68188" y="192420"/>
                      <a:pt x="69945" y="194177"/>
                      <a:pt x="75215" y="190663"/>
                    </a:cubicBezTo>
                    <a:cubicBezTo>
                      <a:pt x="82243" y="183636"/>
                      <a:pt x="92784" y="176608"/>
                      <a:pt x="101569" y="169580"/>
                    </a:cubicBezTo>
                    <a:cubicBezTo>
                      <a:pt x="163060" y="127415"/>
                      <a:pt x="229823" y="109846"/>
                      <a:pt x="301856" y="120387"/>
                    </a:cubicBezTo>
                    <a:cubicBezTo>
                      <a:pt x="349292" y="127415"/>
                      <a:pt x="391458" y="148498"/>
                      <a:pt x="430109" y="174851"/>
                    </a:cubicBezTo>
                    <a:cubicBezTo>
                      <a:pt x="458220" y="194177"/>
                      <a:pt x="484573" y="217017"/>
                      <a:pt x="512684" y="236343"/>
                    </a:cubicBezTo>
                    <a:cubicBezTo>
                      <a:pt x="616341" y="301348"/>
                      <a:pt x="732297" y="327701"/>
                      <a:pt x="855280" y="304862"/>
                    </a:cubicBezTo>
                    <a:close/>
                  </a:path>
                </a:pathLst>
              </a:custGeom>
              <a:solidFill>
                <a:schemeClr val="tx1"/>
              </a:solidFill>
              <a:ln w="17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589BBADE-A157-42E3-94CA-72D4CFD6B289}"/>
                </a:ext>
              </a:extLst>
            </p:cNvPr>
            <p:cNvSpPr/>
            <p:nvPr/>
          </p:nvSpPr>
          <p:spPr>
            <a:xfrm>
              <a:off x="6925815" y="1948050"/>
              <a:ext cx="1361598" cy="1256183"/>
            </a:xfrm>
            <a:custGeom>
              <a:avLst/>
              <a:gdLst>
                <a:gd name="connsiteX0" fmla="*/ 1361599 w 1361598"/>
                <a:gd name="connsiteY0" fmla="*/ 52707 h 1256183"/>
                <a:gd name="connsiteX1" fmla="*/ 1308892 w 1361598"/>
                <a:gd name="connsiteY1" fmla="*/ 0 h 1256183"/>
                <a:gd name="connsiteX2" fmla="*/ 541126 w 1361598"/>
                <a:gd name="connsiteY2" fmla="*/ 0 h 1256183"/>
                <a:gd name="connsiteX3" fmla="*/ 50950 w 1361598"/>
                <a:gd name="connsiteY3" fmla="*/ 0 h 1256183"/>
                <a:gd name="connsiteX4" fmla="*/ 1757 w 1361598"/>
                <a:gd name="connsiteY4" fmla="*/ 49193 h 1256183"/>
                <a:gd name="connsiteX5" fmla="*/ 1757 w 1361598"/>
                <a:gd name="connsiteY5" fmla="*/ 451523 h 1256183"/>
                <a:gd name="connsiteX6" fmla="*/ 28110 w 1361598"/>
                <a:gd name="connsiteY6" fmla="*/ 477877 h 1256183"/>
                <a:gd name="connsiteX7" fmla="*/ 54464 w 1361598"/>
                <a:gd name="connsiteY7" fmla="*/ 477877 h 1256183"/>
                <a:gd name="connsiteX8" fmla="*/ 80817 w 1361598"/>
                <a:gd name="connsiteY8" fmla="*/ 451523 h 1256183"/>
                <a:gd name="connsiteX9" fmla="*/ 80817 w 1361598"/>
                <a:gd name="connsiteY9" fmla="*/ 84331 h 1256183"/>
                <a:gd name="connsiteX10" fmla="*/ 79061 w 1361598"/>
                <a:gd name="connsiteY10" fmla="*/ 79061 h 1256183"/>
                <a:gd name="connsiteX11" fmla="*/ 87845 w 1361598"/>
                <a:gd name="connsiteY11" fmla="*/ 77304 h 1256183"/>
                <a:gd name="connsiteX12" fmla="*/ 87845 w 1361598"/>
                <a:gd name="connsiteY12" fmla="*/ 77304 h 1256183"/>
                <a:gd name="connsiteX13" fmla="*/ 569236 w 1361598"/>
                <a:gd name="connsiteY13" fmla="*/ 77304 h 1256183"/>
                <a:gd name="connsiteX14" fmla="*/ 1273754 w 1361598"/>
                <a:gd name="connsiteY14" fmla="*/ 77304 h 1256183"/>
                <a:gd name="connsiteX15" fmla="*/ 1284295 w 1361598"/>
                <a:gd name="connsiteY15" fmla="*/ 77304 h 1256183"/>
                <a:gd name="connsiteX16" fmla="*/ 1284295 w 1361598"/>
                <a:gd name="connsiteY16" fmla="*/ 86088 h 1256183"/>
                <a:gd name="connsiteX17" fmla="*/ 1284295 w 1361598"/>
                <a:gd name="connsiteY17" fmla="*/ 746683 h 1256183"/>
                <a:gd name="connsiteX18" fmla="*/ 1284295 w 1361598"/>
                <a:gd name="connsiteY18" fmla="*/ 755467 h 1256183"/>
                <a:gd name="connsiteX19" fmla="*/ 1275511 w 1361598"/>
                <a:gd name="connsiteY19" fmla="*/ 755467 h 1256183"/>
                <a:gd name="connsiteX20" fmla="*/ 1082251 w 1361598"/>
                <a:gd name="connsiteY20" fmla="*/ 755467 h 1256183"/>
                <a:gd name="connsiteX21" fmla="*/ 87845 w 1361598"/>
                <a:gd name="connsiteY21" fmla="*/ 755467 h 1256183"/>
                <a:gd name="connsiteX22" fmla="*/ 87845 w 1361598"/>
                <a:gd name="connsiteY22" fmla="*/ 755467 h 1256183"/>
                <a:gd name="connsiteX23" fmla="*/ 79061 w 1361598"/>
                <a:gd name="connsiteY23" fmla="*/ 753710 h 1256183"/>
                <a:gd name="connsiteX24" fmla="*/ 79061 w 1361598"/>
                <a:gd name="connsiteY24" fmla="*/ 743169 h 1256183"/>
                <a:gd name="connsiteX25" fmla="*/ 52707 w 1361598"/>
                <a:gd name="connsiteY25" fmla="*/ 716815 h 1256183"/>
                <a:gd name="connsiteX26" fmla="*/ 26354 w 1361598"/>
                <a:gd name="connsiteY26" fmla="*/ 720329 h 1256183"/>
                <a:gd name="connsiteX27" fmla="*/ 0 w 1361598"/>
                <a:gd name="connsiteY27" fmla="*/ 746683 h 1256183"/>
                <a:gd name="connsiteX28" fmla="*/ 0 w 1361598"/>
                <a:gd name="connsiteY28" fmla="*/ 955754 h 1256183"/>
                <a:gd name="connsiteX29" fmla="*/ 50950 w 1361598"/>
                <a:gd name="connsiteY29" fmla="*/ 1004947 h 1256183"/>
                <a:gd name="connsiteX30" fmla="*/ 168663 w 1361598"/>
                <a:gd name="connsiteY30" fmla="*/ 1004947 h 1256183"/>
                <a:gd name="connsiteX31" fmla="*/ 216099 w 1361598"/>
                <a:gd name="connsiteY31" fmla="*/ 1004947 h 1256183"/>
                <a:gd name="connsiteX32" fmla="*/ 265292 w 1361598"/>
                <a:gd name="connsiteY32" fmla="*/ 1004947 h 1256183"/>
                <a:gd name="connsiteX33" fmla="*/ 414629 w 1361598"/>
                <a:gd name="connsiteY33" fmla="*/ 1004947 h 1256183"/>
                <a:gd name="connsiteX34" fmla="*/ 414629 w 1361598"/>
                <a:gd name="connsiteY34" fmla="*/ 1004947 h 1256183"/>
                <a:gd name="connsiteX35" fmla="*/ 390032 w 1361598"/>
                <a:gd name="connsiteY35" fmla="*/ 1059411 h 1256183"/>
                <a:gd name="connsiteX36" fmla="*/ 383005 w 1361598"/>
                <a:gd name="connsiteY36" fmla="*/ 1064681 h 1256183"/>
                <a:gd name="connsiteX37" fmla="*/ 310971 w 1361598"/>
                <a:gd name="connsiteY37" fmla="*/ 1064681 h 1256183"/>
                <a:gd name="connsiteX38" fmla="*/ 270563 w 1361598"/>
                <a:gd name="connsiteY38" fmla="*/ 1105090 h 1256183"/>
                <a:gd name="connsiteX39" fmla="*/ 270563 w 1361598"/>
                <a:gd name="connsiteY39" fmla="*/ 1163068 h 1256183"/>
                <a:gd name="connsiteX40" fmla="*/ 270563 w 1361598"/>
                <a:gd name="connsiteY40" fmla="*/ 1184151 h 1256183"/>
                <a:gd name="connsiteX41" fmla="*/ 321513 w 1361598"/>
                <a:gd name="connsiteY41" fmla="*/ 1256184 h 1256183"/>
                <a:gd name="connsiteX42" fmla="*/ 809932 w 1361598"/>
                <a:gd name="connsiteY42" fmla="*/ 1256184 h 1256183"/>
                <a:gd name="connsiteX43" fmla="*/ 892506 w 1361598"/>
                <a:gd name="connsiteY43" fmla="*/ 1256184 h 1256183"/>
                <a:gd name="connsiteX44" fmla="*/ 1045356 w 1361598"/>
                <a:gd name="connsiteY44" fmla="*/ 1256184 h 1256183"/>
                <a:gd name="connsiteX45" fmla="*/ 1091036 w 1361598"/>
                <a:gd name="connsiteY45" fmla="*/ 1171852 h 1256183"/>
                <a:gd name="connsiteX46" fmla="*/ 1087522 w 1361598"/>
                <a:gd name="connsiteY46" fmla="*/ 1087521 h 1256183"/>
                <a:gd name="connsiteX47" fmla="*/ 1040086 w 1361598"/>
                <a:gd name="connsiteY47" fmla="*/ 1066438 h 1256183"/>
                <a:gd name="connsiteX48" fmla="*/ 978594 w 1361598"/>
                <a:gd name="connsiteY48" fmla="*/ 1066438 h 1256183"/>
                <a:gd name="connsiteX49" fmla="*/ 969810 w 1361598"/>
                <a:gd name="connsiteY49" fmla="*/ 1061168 h 1256183"/>
                <a:gd name="connsiteX50" fmla="*/ 955754 w 1361598"/>
                <a:gd name="connsiteY50" fmla="*/ 1029543 h 1256183"/>
                <a:gd name="connsiteX51" fmla="*/ 946970 w 1361598"/>
                <a:gd name="connsiteY51" fmla="*/ 1011974 h 1256183"/>
                <a:gd name="connsiteX52" fmla="*/ 945213 w 1361598"/>
                <a:gd name="connsiteY52" fmla="*/ 1008461 h 1256183"/>
                <a:gd name="connsiteX53" fmla="*/ 948727 w 1361598"/>
                <a:gd name="connsiteY53" fmla="*/ 1008461 h 1256183"/>
                <a:gd name="connsiteX54" fmla="*/ 1307135 w 1361598"/>
                <a:gd name="connsiteY54" fmla="*/ 1008461 h 1256183"/>
                <a:gd name="connsiteX55" fmla="*/ 1359842 w 1361598"/>
                <a:gd name="connsiteY55" fmla="*/ 955754 h 1256183"/>
                <a:gd name="connsiteX56" fmla="*/ 1359842 w 1361598"/>
                <a:gd name="connsiteY56" fmla="*/ 52707 h 1256183"/>
                <a:gd name="connsiteX57" fmla="*/ 1004948 w 1361598"/>
                <a:gd name="connsiteY57" fmla="*/ 1112118 h 1256183"/>
                <a:gd name="connsiteX58" fmla="*/ 1013732 w 1361598"/>
                <a:gd name="connsiteY58" fmla="*/ 1117388 h 1256183"/>
                <a:gd name="connsiteX59" fmla="*/ 1013732 w 1361598"/>
                <a:gd name="connsiteY59" fmla="*/ 1150770 h 1256183"/>
                <a:gd name="connsiteX60" fmla="*/ 1011975 w 1361598"/>
                <a:gd name="connsiteY60" fmla="*/ 1189421 h 1256183"/>
                <a:gd name="connsiteX61" fmla="*/ 1004948 w 1361598"/>
                <a:gd name="connsiteY61" fmla="*/ 1194692 h 1256183"/>
                <a:gd name="connsiteX62" fmla="*/ 829257 w 1361598"/>
                <a:gd name="connsiteY62" fmla="*/ 1192935 h 1256183"/>
                <a:gd name="connsiteX63" fmla="*/ 753711 w 1361598"/>
                <a:gd name="connsiteY63" fmla="*/ 1192935 h 1256183"/>
                <a:gd name="connsiteX64" fmla="*/ 678164 w 1361598"/>
                <a:gd name="connsiteY64" fmla="*/ 1192935 h 1256183"/>
                <a:gd name="connsiteX65" fmla="*/ 354894 w 1361598"/>
                <a:gd name="connsiteY65" fmla="*/ 1192935 h 1256183"/>
                <a:gd name="connsiteX66" fmla="*/ 346110 w 1361598"/>
                <a:gd name="connsiteY66" fmla="*/ 1170095 h 1256183"/>
                <a:gd name="connsiteX67" fmla="*/ 346110 w 1361598"/>
                <a:gd name="connsiteY67" fmla="*/ 1115632 h 1256183"/>
                <a:gd name="connsiteX68" fmla="*/ 356651 w 1361598"/>
                <a:gd name="connsiteY68" fmla="*/ 1113875 h 1256183"/>
                <a:gd name="connsiteX69" fmla="*/ 502474 w 1361598"/>
                <a:gd name="connsiteY69" fmla="*/ 1113875 h 1256183"/>
                <a:gd name="connsiteX70" fmla="*/ 1004948 w 1361598"/>
                <a:gd name="connsiteY70" fmla="*/ 1112118 h 1256183"/>
                <a:gd name="connsiteX71" fmla="*/ 476120 w 1361598"/>
                <a:gd name="connsiteY71" fmla="*/ 1062925 h 1256183"/>
                <a:gd name="connsiteX72" fmla="*/ 476120 w 1361598"/>
                <a:gd name="connsiteY72" fmla="*/ 1062925 h 1256183"/>
                <a:gd name="connsiteX73" fmla="*/ 500717 w 1361598"/>
                <a:gd name="connsiteY73" fmla="*/ 1010218 h 1256183"/>
                <a:gd name="connsiteX74" fmla="*/ 509501 w 1361598"/>
                <a:gd name="connsiteY74" fmla="*/ 1004947 h 1256183"/>
                <a:gd name="connsiteX75" fmla="*/ 509501 w 1361598"/>
                <a:gd name="connsiteY75" fmla="*/ 1004947 h 1256183"/>
                <a:gd name="connsiteX76" fmla="*/ 855611 w 1361598"/>
                <a:gd name="connsiteY76" fmla="*/ 1004947 h 1256183"/>
                <a:gd name="connsiteX77" fmla="*/ 855611 w 1361598"/>
                <a:gd name="connsiteY77" fmla="*/ 1004947 h 1256183"/>
                <a:gd name="connsiteX78" fmla="*/ 864395 w 1361598"/>
                <a:gd name="connsiteY78" fmla="*/ 1011974 h 1256183"/>
                <a:gd name="connsiteX79" fmla="*/ 887235 w 1361598"/>
                <a:gd name="connsiteY79" fmla="*/ 1064681 h 1256183"/>
                <a:gd name="connsiteX80" fmla="*/ 887235 w 1361598"/>
                <a:gd name="connsiteY80" fmla="*/ 1064681 h 1256183"/>
                <a:gd name="connsiteX81" fmla="*/ 885478 w 1361598"/>
                <a:gd name="connsiteY81" fmla="*/ 1064681 h 1256183"/>
                <a:gd name="connsiteX82" fmla="*/ 730871 w 1361598"/>
                <a:gd name="connsiteY82" fmla="*/ 1064681 h 1256183"/>
                <a:gd name="connsiteX83" fmla="*/ 679921 w 1361598"/>
                <a:gd name="connsiteY83" fmla="*/ 1064681 h 1256183"/>
                <a:gd name="connsiteX84" fmla="*/ 627214 w 1361598"/>
                <a:gd name="connsiteY84" fmla="*/ 1064681 h 1256183"/>
                <a:gd name="connsiteX85" fmla="*/ 476120 w 1361598"/>
                <a:gd name="connsiteY85" fmla="*/ 1062925 h 1256183"/>
                <a:gd name="connsiteX86" fmla="*/ 476120 w 1361598"/>
                <a:gd name="connsiteY86" fmla="*/ 1062925 h 1256183"/>
                <a:gd name="connsiteX87" fmla="*/ 1284295 w 1361598"/>
                <a:gd name="connsiteY87" fmla="*/ 925886 h 1256183"/>
                <a:gd name="connsiteX88" fmla="*/ 1282538 w 1361598"/>
                <a:gd name="connsiteY88" fmla="*/ 925886 h 1256183"/>
                <a:gd name="connsiteX89" fmla="*/ 1279024 w 1361598"/>
                <a:gd name="connsiteY89" fmla="*/ 925886 h 1256183"/>
                <a:gd name="connsiteX90" fmla="*/ 1275511 w 1361598"/>
                <a:gd name="connsiteY90" fmla="*/ 925886 h 1256183"/>
                <a:gd name="connsiteX91" fmla="*/ 1271997 w 1361598"/>
                <a:gd name="connsiteY91" fmla="*/ 925886 h 1256183"/>
                <a:gd name="connsiteX92" fmla="*/ 91359 w 1361598"/>
                <a:gd name="connsiteY92" fmla="*/ 925886 h 1256183"/>
                <a:gd name="connsiteX93" fmla="*/ 79061 w 1361598"/>
                <a:gd name="connsiteY93" fmla="*/ 925886 h 1256183"/>
                <a:gd name="connsiteX94" fmla="*/ 79061 w 1361598"/>
                <a:gd name="connsiteY94" fmla="*/ 913588 h 1256183"/>
                <a:gd name="connsiteX95" fmla="*/ 79061 w 1361598"/>
                <a:gd name="connsiteY95" fmla="*/ 903047 h 1256183"/>
                <a:gd name="connsiteX96" fmla="*/ 79061 w 1361598"/>
                <a:gd name="connsiteY96" fmla="*/ 843312 h 1256183"/>
                <a:gd name="connsiteX97" fmla="*/ 79061 w 1361598"/>
                <a:gd name="connsiteY97" fmla="*/ 834528 h 1256183"/>
                <a:gd name="connsiteX98" fmla="*/ 87845 w 1361598"/>
                <a:gd name="connsiteY98" fmla="*/ 834528 h 1256183"/>
                <a:gd name="connsiteX99" fmla="*/ 279347 w 1361598"/>
                <a:gd name="connsiteY99" fmla="*/ 834528 h 1256183"/>
                <a:gd name="connsiteX100" fmla="*/ 1273754 w 1361598"/>
                <a:gd name="connsiteY100" fmla="*/ 834528 h 1256183"/>
                <a:gd name="connsiteX101" fmla="*/ 1284295 w 1361598"/>
                <a:gd name="connsiteY101" fmla="*/ 834528 h 1256183"/>
                <a:gd name="connsiteX102" fmla="*/ 1284295 w 1361598"/>
                <a:gd name="connsiteY102" fmla="*/ 845069 h 1256183"/>
                <a:gd name="connsiteX103" fmla="*/ 1284295 w 1361598"/>
                <a:gd name="connsiteY103" fmla="*/ 867909 h 1256183"/>
                <a:gd name="connsiteX104" fmla="*/ 1284295 w 1361598"/>
                <a:gd name="connsiteY104" fmla="*/ 922373 h 1256183"/>
                <a:gd name="connsiteX105" fmla="*/ 1284295 w 1361598"/>
                <a:gd name="connsiteY105" fmla="*/ 925886 h 12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361598" h="1256183">
                  <a:moveTo>
                    <a:pt x="1361599" y="52707"/>
                  </a:moveTo>
                  <a:cubicBezTo>
                    <a:pt x="1361599" y="14055"/>
                    <a:pt x="1347543" y="0"/>
                    <a:pt x="1308892" y="0"/>
                  </a:cubicBezTo>
                  <a:lnTo>
                    <a:pt x="541126" y="0"/>
                  </a:lnTo>
                  <a:cubicBezTo>
                    <a:pt x="377734" y="0"/>
                    <a:pt x="214342" y="0"/>
                    <a:pt x="50950" y="0"/>
                  </a:cubicBezTo>
                  <a:cubicBezTo>
                    <a:pt x="22840" y="0"/>
                    <a:pt x="1757" y="22840"/>
                    <a:pt x="1757" y="49193"/>
                  </a:cubicBezTo>
                  <a:cubicBezTo>
                    <a:pt x="1757" y="182718"/>
                    <a:pt x="1757" y="317999"/>
                    <a:pt x="1757" y="451523"/>
                  </a:cubicBezTo>
                  <a:cubicBezTo>
                    <a:pt x="1757" y="465579"/>
                    <a:pt x="14055" y="477877"/>
                    <a:pt x="28110" y="477877"/>
                  </a:cubicBezTo>
                  <a:lnTo>
                    <a:pt x="54464" y="477877"/>
                  </a:lnTo>
                  <a:cubicBezTo>
                    <a:pt x="68519" y="477877"/>
                    <a:pt x="80817" y="465579"/>
                    <a:pt x="80817" y="451523"/>
                  </a:cubicBezTo>
                  <a:cubicBezTo>
                    <a:pt x="80817" y="328540"/>
                    <a:pt x="80817" y="205557"/>
                    <a:pt x="80817" y="84331"/>
                  </a:cubicBezTo>
                  <a:cubicBezTo>
                    <a:pt x="79061" y="80817"/>
                    <a:pt x="79061" y="79061"/>
                    <a:pt x="79061" y="79061"/>
                  </a:cubicBezTo>
                  <a:cubicBezTo>
                    <a:pt x="79061" y="79061"/>
                    <a:pt x="80817" y="77304"/>
                    <a:pt x="87845" y="77304"/>
                  </a:cubicBezTo>
                  <a:cubicBezTo>
                    <a:pt x="87845" y="77304"/>
                    <a:pt x="87845" y="77304"/>
                    <a:pt x="87845" y="77304"/>
                  </a:cubicBezTo>
                  <a:cubicBezTo>
                    <a:pt x="247723" y="77304"/>
                    <a:pt x="411115" y="77304"/>
                    <a:pt x="569236" y="77304"/>
                  </a:cubicBezTo>
                  <a:lnTo>
                    <a:pt x="1273754" y="77304"/>
                  </a:lnTo>
                  <a:cubicBezTo>
                    <a:pt x="1277267" y="77304"/>
                    <a:pt x="1280781" y="77304"/>
                    <a:pt x="1284295" y="77304"/>
                  </a:cubicBezTo>
                  <a:cubicBezTo>
                    <a:pt x="1284295" y="79061"/>
                    <a:pt x="1284295" y="82574"/>
                    <a:pt x="1284295" y="86088"/>
                  </a:cubicBezTo>
                  <a:lnTo>
                    <a:pt x="1284295" y="746683"/>
                  </a:lnTo>
                  <a:cubicBezTo>
                    <a:pt x="1284295" y="750196"/>
                    <a:pt x="1284295" y="753710"/>
                    <a:pt x="1284295" y="755467"/>
                  </a:cubicBezTo>
                  <a:cubicBezTo>
                    <a:pt x="1282538" y="755467"/>
                    <a:pt x="1279024" y="755467"/>
                    <a:pt x="1275511" y="755467"/>
                  </a:cubicBezTo>
                  <a:lnTo>
                    <a:pt x="1082251" y="755467"/>
                  </a:lnTo>
                  <a:cubicBezTo>
                    <a:pt x="757224" y="755467"/>
                    <a:pt x="419899" y="755467"/>
                    <a:pt x="87845" y="755467"/>
                  </a:cubicBezTo>
                  <a:cubicBezTo>
                    <a:pt x="87845" y="755467"/>
                    <a:pt x="87845" y="755467"/>
                    <a:pt x="87845" y="755467"/>
                  </a:cubicBezTo>
                  <a:cubicBezTo>
                    <a:pt x="80817" y="755467"/>
                    <a:pt x="79061" y="753710"/>
                    <a:pt x="79061" y="753710"/>
                  </a:cubicBezTo>
                  <a:cubicBezTo>
                    <a:pt x="79061" y="753710"/>
                    <a:pt x="79061" y="748439"/>
                    <a:pt x="79061" y="743169"/>
                  </a:cubicBezTo>
                  <a:cubicBezTo>
                    <a:pt x="79061" y="729114"/>
                    <a:pt x="66762" y="716815"/>
                    <a:pt x="52707" y="716815"/>
                  </a:cubicBezTo>
                  <a:lnTo>
                    <a:pt x="26354" y="720329"/>
                  </a:lnTo>
                  <a:cubicBezTo>
                    <a:pt x="12298" y="720329"/>
                    <a:pt x="0" y="732627"/>
                    <a:pt x="0" y="746683"/>
                  </a:cubicBezTo>
                  <a:cubicBezTo>
                    <a:pt x="0" y="816959"/>
                    <a:pt x="0" y="885478"/>
                    <a:pt x="0" y="955754"/>
                  </a:cubicBezTo>
                  <a:cubicBezTo>
                    <a:pt x="0" y="990892"/>
                    <a:pt x="15812" y="1004947"/>
                    <a:pt x="50950" y="1004947"/>
                  </a:cubicBezTo>
                  <a:cubicBezTo>
                    <a:pt x="89602" y="1004947"/>
                    <a:pt x="130011" y="1004947"/>
                    <a:pt x="168663" y="1004947"/>
                  </a:cubicBezTo>
                  <a:lnTo>
                    <a:pt x="216099" y="1004947"/>
                  </a:lnTo>
                  <a:lnTo>
                    <a:pt x="265292" y="1004947"/>
                  </a:lnTo>
                  <a:cubicBezTo>
                    <a:pt x="314485" y="1004947"/>
                    <a:pt x="365436" y="1004947"/>
                    <a:pt x="414629" y="1004947"/>
                  </a:cubicBezTo>
                  <a:cubicBezTo>
                    <a:pt x="414629" y="1004947"/>
                    <a:pt x="414629" y="1004947"/>
                    <a:pt x="414629" y="1004947"/>
                  </a:cubicBezTo>
                  <a:cubicBezTo>
                    <a:pt x="407601" y="1020759"/>
                    <a:pt x="398817" y="1036571"/>
                    <a:pt x="390032" y="1059411"/>
                  </a:cubicBezTo>
                  <a:cubicBezTo>
                    <a:pt x="388275" y="1062925"/>
                    <a:pt x="388275" y="1064681"/>
                    <a:pt x="383005" y="1064681"/>
                  </a:cubicBezTo>
                  <a:cubicBezTo>
                    <a:pt x="361922" y="1064681"/>
                    <a:pt x="339082" y="1064681"/>
                    <a:pt x="310971" y="1064681"/>
                  </a:cubicBezTo>
                  <a:cubicBezTo>
                    <a:pt x="288132" y="1064681"/>
                    <a:pt x="270563" y="1084007"/>
                    <a:pt x="270563" y="1105090"/>
                  </a:cubicBezTo>
                  <a:cubicBezTo>
                    <a:pt x="270563" y="1124416"/>
                    <a:pt x="270563" y="1143742"/>
                    <a:pt x="270563" y="1163068"/>
                  </a:cubicBezTo>
                  <a:lnTo>
                    <a:pt x="270563" y="1184151"/>
                  </a:lnTo>
                  <a:cubicBezTo>
                    <a:pt x="270563" y="1212261"/>
                    <a:pt x="293402" y="1256184"/>
                    <a:pt x="321513" y="1256184"/>
                  </a:cubicBezTo>
                  <a:lnTo>
                    <a:pt x="809932" y="1256184"/>
                  </a:lnTo>
                  <a:cubicBezTo>
                    <a:pt x="838042" y="1256184"/>
                    <a:pt x="864395" y="1256184"/>
                    <a:pt x="892506" y="1256184"/>
                  </a:cubicBezTo>
                  <a:cubicBezTo>
                    <a:pt x="943456" y="1256184"/>
                    <a:pt x="994406" y="1256184"/>
                    <a:pt x="1045356" y="1256184"/>
                  </a:cubicBezTo>
                  <a:cubicBezTo>
                    <a:pt x="1082251" y="1256184"/>
                    <a:pt x="1091036" y="1215775"/>
                    <a:pt x="1091036" y="1171852"/>
                  </a:cubicBezTo>
                  <a:cubicBezTo>
                    <a:pt x="1091036" y="1156040"/>
                    <a:pt x="1096306" y="1136714"/>
                    <a:pt x="1087522" y="1087521"/>
                  </a:cubicBezTo>
                  <a:cubicBezTo>
                    <a:pt x="1082251" y="1061168"/>
                    <a:pt x="1040086" y="1066438"/>
                    <a:pt x="1040086" y="1066438"/>
                  </a:cubicBezTo>
                  <a:cubicBezTo>
                    <a:pt x="1020760" y="1066438"/>
                    <a:pt x="999677" y="1066438"/>
                    <a:pt x="978594" y="1066438"/>
                  </a:cubicBezTo>
                  <a:cubicBezTo>
                    <a:pt x="975080" y="1066438"/>
                    <a:pt x="971567" y="1064681"/>
                    <a:pt x="969810" y="1061168"/>
                  </a:cubicBezTo>
                  <a:cubicBezTo>
                    <a:pt x="964539" y="1050626"/>
                    <a:pt x="961025" y="1040085"/>
                    <a:pt x="955754" y="1029543"/>
                  </a:cubicBezTo>
                  <a:cubicBezTo>
                    <a:pt x="952241" y="1024273"/>
                    <a:pt x="950484" y="1017245"/>
                    <a:pt x="946970" y="1011974"/>
                  </a:cubicBezTo>
                  <a:cubicBezTo>
                    <a:pt x="946970" y="1010218"/>
                    <a:pt x="946970" y="1010218"/>
                    <a:pt x="945213" y="1008461"/>
                  </a:cubicBezTo>
                  <a:cubicBezTo>
                    <a:pt x="946970" y="1008461"/>
                    <a:pt x="946970" y="1008461"/>
                    <a:pt x="948727" y="1008461"/>
                  </a:cubicBezTo>
                  <a:lnTo>
                    <a:pt x="1307135" y="1008461"/>
                  </a:lnTo>
                  <a:cubicBezTo>
                    <a:pt x="1337002" y="1008461"/>
                    <a:pt x="1359842" y="983864"/>
                    <a:pt x="1359842" y="955754"/>
                  </a:cubicBezTo>
                  <a:lnTo>
                    <a:pt x="1359842" y="52707"/>
                  </a:lnTo>
                  <a:close/>
                  <a:moveTo>
                    <a:pt x="1004948" y="1112118"/>
                  </a:moveTo>
                  <a:cubicBezTo>
                    <a:pt x="1006705" y="1112118"/>
                    <a:pt x="1013732" y="1112118"/>
                    <a:pt x="1013732" y="1117388"/>
                  </a:cubicBezTo>
                  <a:cubicBezTo>
                    <a:pt x="1013732" y="1117388"/>
                    <a:pt x="1013732" y="1124416"/>
                    <a:pt x="1013732" y="1150770"/>
                  </a:cubicBezTo>
                  <a:cubicBezTo>
                    <a:pt x="1013732" y="1182394"/>
                    <a:pt x="1011975" y="1189421"/>
                    <a:pt x="1011975" y="1189421"/>
                  </a:cubicBezTo>
                  <a:cubicBezTo>
                    <a:pt x="1011975" y="1189421"/>
                    <a:pt x="1010218" y="1194692"/>
                    <a:pt x="1004948" y="1194692"/>
                  </a:cubicBezTo>
                  <a:cubicBezTo>
                    <a:pt x="946970" y="1192935"/>
                    <a:pt x="887235" y="1192935"/>
                    <a:pt x="829257" y="1192935"/>
                  </a:cubicBezTo>
                  <a:cubicBezTo>
                    <a:pt x="804661" y="1192935"/>
                    <a:pt x="778307" y="1192935"/>
                    <a:pt x="753711" y="1192935"/>
                  </a:cubicBezTo>
                  <a:lnTo>
                    <a:pt x="678164" y="1192935"/>
                  </a:lnTo>
                  <a:lnTo>
                    <a:pt x="354894" y="1192935"/>
                  </a:lnTo>
                  <a:cubicBezTo>
                    <a:pt x="351380" y="1192935"/>
                    <a:pt x="347867" y="1184151"/>
                    <a:pt x="346110" y="1170095"/>
                  </a:cubicBezTo>
                  <a:cubicBezTo>
                    <a:pt x="344353" y="1156040"/>
                    <a:pt x="344353" y="1136714"/>
                    <a:pt x="346110" y="1115632"/>
                  </a:cubicBezTo>
                  <a:cubicBezTo>
                    <a:pt x="349623" y="1113875"/>
                    <a:pt x="353137" y="1113875"/>
                    <a:pt x="356651" y="1113875"/>
                  </a:cubicBezTo>
                  <a:lnTo>
                    <a:pt x="502474" y="1113875"/>
                  </a:lnTo>
                  <a:cubicBezTo>
                    <a:pt x="671136" y="1113875"/>
                    <a:pt x="838042" y="1113875"/>
                    <a:pt x="1004948" y="1112118"/>
                  </a:cubicBezTo>
                  <a:close/>
                  <a:moveTo>
                    <a:pt x="476120" y="1062925"/>
                  </a:moveTo>
                  <a:cubicBezTo>
                    <a:pt x="476120" y="1062925"/>
                    <a:pt x="476120" y="1062925"/>
                    <a:pt x="476120" y="1062925"/>
                  </a:cubicBezTo>
                  <a:cubicBezTo>
                    <a:pt x="484905" y="1045356"/>
                    <a:pt x="491932" y="1027787"/>
                    <a:pt x="500717" y="1010218"/>
                  </a:cubicBezTo>
                  <a:cubicBezTo>
                    <a:pt x="502474" y="1006704"/>
                    <a:pt x="504231" y="1004947"/>
                    <a:pt x="509501" y="1004947"/>
                  </a:cubicBezTo>
                  <a:cubicBezTo>
                    <a:pt x="509501" y="1004947"/>
                    <a:pt x="509501" y="1004947"/>
                    <a:pt x="509501" y="1004947"/>
                  </a:cubicBezTo>
                  <a:cubicBezTo>
                    <a:pt x="634241" y="1004947"/>
                    <a:pt x="746683" y="1004947"/>
                    <a:pt x="855611" y="1004947"/>
                  </a:cubicBezTo>
                  <a:cubicBezTo>
                    <a:pt x="855611" y="1004947"/>
                    <a:pt x="855611" y="1004947"/>
                    <a:pt x="855611" y="1004947"/>
                  </a:cubicBezTo>
                  <a:cubicBezTo>
                    <a:pt x="860882" y="1004947"/>
                    <a:pt x="862639" y="1006704"/>
                    <a:pt x="864395" y="1011974"/>
                  </a:cubicBezTo>
                  <a:cubicBezTo>
                    <a:pt x="871423" y="1027787"/>
                    <a:pt x="878451" y="1047112"/>
                    <a:pt x="887235" y="1064681"/>
                  </a:cubicBezTo>
                  <a:cubicBezTo>
                    <a:pt x="887235" y="1064681"/>
                    <a:pt x="887235" y="1064681"/>
                    <a:pt x="887235" y="1064681"/>
                  </a:cubicBezTo>
                  <a:cubicBezTo>
                    <a:pt x="887235" y="1064681"/>
                    <a:pt x="887235" y="1064681"/>
                    <a:pt x="885478" y="1064681"/>
                  </a:cubicBezTo>
                  <a:cubicBezTo>
                    <a:pt x="834528" y="1064681"/>
                    <a:pt x="781821" y="1064681"/>
                    <a:pt x="730871" y="1064681"/>
                  </a:cubicBezTo>
                  <a:lnTo>
                    <a:pt x="679921" y="1064681"/>
                  </a:lnTo>
                  <a:lnTo>
                    <a:pt x="627214" y="1064681"/>
                  </a:lnTo>
                  <a:cubicBezTo>
                    <a:pt x="579777" y="1062925"/>
                    <a:pt x="527070" y="1062925"/>
                    <a:pt x="476120" y="1062925"/>
                  </a:cubicBezTo>
                  <a:cubicBezTo>
                    <a:pt x="476120" y="1062925"/>
                    <a:pt x="476120" y="1062925"/>
                    <a:pt x="476120" y="1062925"/>
                  </a:cubicBezTo>
                  <a:close/>
                  <a:moveTo>
                    <a:pt x="1284295" y="925886"/>
                  </a:moveTo>
                  <a:cubicBezTo>
                    <a:pt x="1284295" y="925886"/>
                    <a:pt x="1282538" y="925886"/>
                    <a:pt x="1282538" y="925886"/>
                  </a:cubicBezTo>
                  <a:cubicBezTo>
                    <a:pt x="1280781" y="925886"/>
                    <a:pt x="1279024" y="925886"/>
                    <a:pt x="1279024" y="925886"/>
                  </a:cubicBezTo>
                  <a:cubicBezTo>
                    <a:pt x="1277267" y="925886"/>
                    <a:pt x="1277267" y="925886"/>
                    <a:pt x="1275511" y="925886"/>
                  </a:cubicBezTo>
                  <a:cubicBezTo>
                    <a:pt x="1273754" y="925886"/>
                    <a:pt x="1273754" y="925886"/>
                    <a:pt x="1271997" y="925886"/>
                  </a:cubicBezTo>
                  <a:lnTo>
                    <a:pt x="91359" y="925886"/>
                  </a:lnTo>
                  <a:cubicBezTo>
                    <a:pt x="86088" y="925886"/>
                    <a:pt x="82574" y="925886"/>
                    <a:pt x="79061" y="925886"/>
                  </a:cubicBezTo>
                  <a:cubicBezTo>
                    <a:pt x="79061" y="924129"/>
                    <a:pt x="79061" y="918859"/>
                    <a:pt x="79061" y="913588"/>
                  </a:cubicBezTo>
                  <a:lnTo>
                    <a:pt x="79061" y="903047"/>
                  </a:lnTo>
                  <a:cubicBezTo>
                    <a:pt x="79061" y="883721"/>
                    <a:pt x="79061" y="862638"/>
                    <a:pt x="79061" y="843312"/>
                  </a:cubicBezTo>
                  <a:cubicBezTo>
                    <a:pt x="79061" y="839798"/>
                    <a:pt x="79061" y="836284"/>
                    <a:pt x="79061" y="834528"/>
                  </a:cubicBezTo>
                  <a:cubicBezTo>
                    <a:pt x="80817" y="834528"/>
                    <a:pt x="84331" y="834528"/>
                    <a:pt x="87845" y="834528"/>
                  </a:cubicBezTo>
                  <a:lnTo>
                    <a:pt x="279347" y="834528"/>
                  </a:lnTo>
                  <a:lnTo>
                    <a:pt x="1273754" y="834528"/>
                  </a:lnTo>
                  <a:cubicBezTo>
                    <a:pt x="1277267" y="834528"/>
                    <a:pt x="1280781" y="834528"/>
                    <a:pt x="1284295" y="834528"/>
                  </a:cubicBezTo>
                  <a:cubicBezTo>
                    <a:pt x="1284295" y="836284"/>
                    <a:pt x="1284295" y="841555"/>
                    <a:pt x="1284295" y="845069"/>
                  </a:cubicBezTo>
                  <a:cubicBezTo>
                    <a:pt x="1284295" y="852097"/>
                    <a:pt x="1284295" y="860881"/>
                    <a:pt x="1284295" y="867909"/>
                  </a:cubicBezTo>
                  <a:cubicBezTo>
                    <a:pt x="1284295" y="885478"/>
                    <a:pt x="1284295" y="904804"/>
                    <a:pt x="1284295" y="922373"/>
                  </a:cubicBezTo>
                  <a:cubicBezTo>
                    <a:pt x="1284295" y="925886"/>
                    <a:pt x="1284295" y="925886"/>
                    <a:pt x="1284295" y="925886"/>
                  </a:cubicBezTo>
                  <a:close/>
                </a:path>
              </a:pathLst>
            </a:custGeom>
            <a:solidFill>
              <a:schemeClr val="tx1"/>
            </a:solidFill>
            <a:ln w="17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12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C9E52AD-2BE6-1942-93B1-080FA317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6685" y="3016054"/>
            <a:ext cx="1143468" cy="114346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553645" y="172539"/>
            <a:ext cx="8161125" cy="366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890FB"/>
                </a:solidFill>
              </a:rPr>
              <a:t>Отчет об исполнении плана-графика выявления правообладателей ранее учтенных объектов недвижимости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158572" y="4768679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7167726" y="698046"/>
            <a:ext cx="2092960" cy="705212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400" b="1" dirty="0" smtClean="0"/>
              <a:t>Результативность: </a:t>
            </a:r>
          </a:p>
          <a:p>
            <a:pPr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400" b="1" dirty="0"/>
              <a:t>п</a:t>
            </a:r>
            <a:r>
              <a:rPr lang="ru-RU" sz="1400" b="1" dirty="0" smtClean="0"/>
              <a:t>о РК - 63.61 %.</a:t>
            </a:r>
          </a:p>
          <a:p>
            <a:pPr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400" b="1" dirty="0"/>
              <a:t>п</a:t>
            </a:r>
            <a:r>
              <a:rPr lang="ru-RU" sz="1400" b="1" dirty="0" smtClean="0"/>
              <a:t>о РФ - 77%.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75433"/>
              </p:ext>
            </p:extLst>
          </p:nvPr>
        </p:nvGraphicFramePr>
        <p:xfrm>
          <a:off x="196685" y="698046"/>
          <a:ext cx="6791853" cy="4404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578">
                  <a:extLst>
                    <a:ext uri="{9D8B030D-6E8A-4147-A177-3AD203B41FA5}">
                      <a16:colId xmlns:a16="http://schemas.microsoft.com/office/drawing/2014/main" val="144432958"/>
                    </a:ext>
                  </a:extLst>
                </a:gridCol>
                <a:gridCol w="1245718">
                  <a:extLst>
                    <a:ext uri="{9D8B030D-6E8A-4147-A177-3AD203B41FA5}">
                      <a16:colId xmlns:a16="http://schemas.microsoft.com/office/drawing/2014/main" val="2967733086"/>
                    </a:ext>
                  </a:extLst>
                </a:gridCol>
                <a:gridCol w="1245718">
                  <a:extLst>
                    <a:ext uri="{9D8B030D-6E8A-4147-A177-3AD203B41FA5}">
                      <a16:colId xmlns:a16="http://schemas.microsoft.com/office/drawing/2014/main" val="1356049099"/>
                    </a:ext>
                  </a:extLst>
                </a:gridCol>
                <a:gridCol w="1245718">
                  <a:extLst>
                    <a:ext uri="{9D8B030D-6E8A-4147-A177-3AD203B41FA5}">
                      <a16:colId xmlns:a16="http://schemas.microsoft.com/office/drawing/2014/main" val="2199331508"/>
                    </a:ext>
                  </a:extLst>
                </a:gridCol>
                <a:gridCol w="755505">
                  <a:extLst>
                    <a:ext uri="{9D8B030D-6E8A-4147-A177-3AD203B41FA5}">
                      <a16:colId xmlns:a16="http://schemas.microsoft.com/office/drawing/2014/main" val="263823644"/>
                    </a:ext>
                  </a:extLst>
                </a:gridCol>
                <a:gridCol w="876616">
                  <a:extLst>
                    <a:ext uri="{9D8B030D-6E8A-4147-A177-3AD203B41FA5}">
                      <a16:colId xmlns:a16="http://schemas.microsoft.com/office/drawing/2014/main" val="138805278"/>
                    </a:ext>
                  </a:extLst>
                </a:gridCol>
              </a:tblGrid>
              <a:tr h="491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МО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Количество РУ ОН, включенных в План - график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Плановое значение объектов недвижимости 01.07.2024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Фактическое значение проведенных работ на 01.07.2024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Отклонение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(да/нет)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Результативность (%)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93358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Республика Коми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145671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51366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51606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63,61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876301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Сыктывкар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8714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17A15F"/>
                          </a:solidFill>
                          <a:effectLst/>
                        </a:rPr>
                        <a:t>нет</a:t>
                      </a:r>
                      <a:endParaRPr lang="ru-RU" sz="800" b="1" i="0" u="none" strike="noStrike" dirty="0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17A15F"/>
                          </a:solidFill>
                          <a:effectLst/>
                        </a:rPr>
                        <a:t>88,07</a:t>
                      </a:r>
                      <a:endParaRPr lang="ru-RU" sz="800" b="1" i="0" u="none" strike="noStrike" dirty="0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051189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Воркута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23611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5684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521155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Вуктыл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64,21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130633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Инта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11107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24,70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885589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Печора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10512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2865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60,24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455747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Сосногорск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32,40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19136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Усинск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61,81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496980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Ухта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3876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82,17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842635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Ижемский</a:t>
                      </a:r>
                      <a:r>
                        <a:rPr lang="ru-RU" sz="800" u="none" strike="noStrike" dirty="0">
                          <a:effectLst/>
                        </a:rPr>
                        <a:t> р-н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25,67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4527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Княжпогостский р-н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17A15F"/>
                          </a:solidFill>
                          <a:effectLst/>
                        </a:rPr>
                        <a:t>нет</a:t>
                      </a:r>
                      <a:endParaRPr lang="ru-RU" sz="800" b="1" i="0" u="none" strike="noStrike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17A15F"/>
                          </a:solidFill>
                          <a:effectLst/>
                        </a:rPr>
                        <a:t>77,36</a:t>
                      </a:r>
                      <a:endParaRPr lang="ru-RU" sz="800" b="1" i="0" u="none" strike="noStrike" dirty="0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438061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Койгородский</a:t>
                      </a:r>
                      <a:r>
                        <a:rPr lang="ru-RU" sz="800" u="none" strike="noStrike" dirty="0">
                          <a:effectLst/>
                        </a:rPr>
                        <a:t> р-н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17A15F"/>
                          </a:solidFill>
                          <a:effectLst/>
                        </a:rPr>
                        <a:t>нет</a:t>
                      </a:r>
                      <a:endParaRPr lang="ru-RU" sz="800" b="1" i="0" u="none" strike="noStrike" dirty="0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17A15F"/>
                          </a:solidFill>
                          <a:effectLst/>
                        </a:rPr>
                        <a:t>99,92</a:t>
                      </a:r>
                      <a:endParaRPr lang="ru-RU" sz="800" b="1" i="0" u="none" strike="noStrike" dirty="0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040093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Корткеросский р-н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47,62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698022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Прилузский</a:t>
                      </a:r>
                      <a:r>
                        <a:rPr lang="ru-RU" sz="800" u="none" strike="noStrike" dirty="0">
                          <a:effectLst/>
                        </a:rPr>
                        <a:t> р-н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54,49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744401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Сыктывдинский р-н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8440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728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848136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Сысольский р-н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48,97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139777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Удорский р-н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17A15F"/>
                          </a:solidFill>
                          <a:effectLst/>
                        </a:rPr>
                        <a:t>нет</a:t>
                      </a:r>
                      <a:endParaRPr lang="ru-RU" sz="800" b="1" i="0" u="none" strike="noStrike" dirty="0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17A15F"/>
                          </a:solidFill>
                          <a:effectLst/>
                        </a:rPr>
                        <a:t>91,76</a:t>
                      </a:r>
                      <a:endParaRPr lang="ru-RU" sz="800" b="1" i="0" u="none" strike="noStrike" dirty="0">
                        <a:solidFill>
                          <a:srgbClr val="17A15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774212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Усть-Вымский</a:t>
                      </a:r>
                      <a:r>
                        <a:rPr lang="ru-RU" sz="800" u="none" strike="noStrike" dirty="0">
                          <a:effectLst/>
                        </a:rPr>
                        <a:t> р-н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7203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43,18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80494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Троицко-Печорский р-н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52,28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09960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Усть-Куломкий</a:t>
                      </a:r>
                      <a:r>
                        <a:rPr lang="ru-RU" sz="800" u="none" strike="noStrike" dirty="0">
                          <a:effectLst/>
                        </a:rPr>
                        <a:t> р-н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69,77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786693"/>
                  </a:ext>
                </a:extLst>
              </a:tr>
              <a:tr h="183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Усть-Цилемский р-н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499</a:t>
                      </a:r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да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76,95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1" marR="4921" marT="49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75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171" y="1659882"/>
            <a:ext cx="7893844" cy="428213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algn="ctr"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200" dirty="0" smtClean="0"/>
              <a:t>Федеральный закон</a:t>
            </a:r>
            <a:r>
              <a:rPr lang="en-US" sz="1200" dirty="0" smtClean="0"/>
              <a:t> </a:t>
            </a:r>
            <a:r>
              <a:rPr lang="ru-RU" sz="1200" dirty="0" smtClean="0"/>
              <a:t>от </a:t>
            </a:r>
            <a:r>
              <a:rPr lang="ru-RU" sz="1200" dirty="0"/>
              <a:t>31.07.2023 № </a:t>
            </a:r>
            <a:r>
              <a:rPr lang="ru-RU" sz="1200" b="1" dirty="0"/>
              <a:t>397-ФЗ</a:t>
            </a:r>
            <a:r>
              <a:rPr lang="ru-RU" sz="1200" dirty="0"/>
              <a:t> «О внесении изменений в отдельные законодательные акты Российской Федерации</a:t>
            </a:r>
            <a:r>
              <a:rPr lang="ru-RU" sz="1200" dirty="0" smtClean="0"/>
              <a:t>».   </a:t>
            </a:r>
            <a:r>
              <a:rPr lang="ru-RU" sz="1200" b="1" dirty="0" smtClean="0"/>
              <a:t>Гр.17.1 </a:t>
            </a:r>
            <a:r>
              <a:rPr lang="ru-RU" sz="1200" b="1" dirty="0"/>
              <a:t>и </a:t>
            </a:r>
            <a:r>
              <a:rPr lang="ru-RU" sz="1200" b="1" dirty="0" smtClean="0"/>
              <a:t>гр.17.2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0566" y="2632498"/>
            <a:ext cx="720416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ч. 20 и ч. 23 ст. 69.1 Федерального закона от 13.07.2015 №218-ФЗ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Положительно влияют на результативность</a:t>
            </a:r>
            <a:r>
              <a:rPr lang="ru-RU" sz="1400" dirty="0" smtClean="0"/>
              <a:t>: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количество объектов, поставленных на учет в качестве бесхозяйных недвижимых </a:t>
            </a:r>
            <a:r>
              <a:rPr lang="ru-RU" sz="1400" dirty="0" smtClean="0"/>
              <a:t>вещей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 smtClean="0"/>
              <a:t>количество </a:t>
            </a:r>
            <a:r>
              <a:rPr lang="ru-RU" sz="1400" dirty="0"/>
              <a:t>объектов (помещений), в отношении которых в ЕГРН внесены сведения об отнесении их к общему имуществу в здании, сооружении (сведения вносятся по заявлению уполномоченного органа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1518" y="72672"/>
            <a:ext cx="7900988" cy="6191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890FB"/>
                </a:solidFill>
              </a:rPr>
              <a:t>Отчет об исполнении плана-графика выявления правообладателей ранее учтенных объектов недвижимости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355599" y="919052"/>
            <a:ext cx="8666479" cy="274325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400" b="1" dirty="0" smtClean="0"/>
              <a:t>Результативность </a:t>
            </a:r>
            <a:r>
              <a:rPr lang="ru-RU" sz="1400" b="1" dirty="0"/>
              <a:t>(Гр.7 + Гр.8 + Гр.9 + Гр.15 + Гр.16+ Гр.17 + Гр.17.1 + Гр.17.2) / Гр.5 *100</a:t>
            </a:r>
            <a:r>
              <a:rPr lang="ru-RU" sz="1400" b="1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3787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C9E52AD-2BE6-1942-93B1-080FA317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6685" y="3016054"/>
            <a:ext cx="1143468" cy="114346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553645" y="172539"/>
            <a:ext cx="8161125" cy="366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1890FB"/>
                </a:solidFill>
              </a:rPr>
              <a:t>Законодательные решения</a:t>
            </a:r>
            <a:endParaRPr lang="ru-RU" sz="1400" b="1" dirty="0">
              <a:solidFill>
                <a:srgbClr val="1890FB"/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158572" y="4768679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8758" y="1375160"/>
            <a:ext cx="72041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представлять </a:t>
            </a:r>
            <a:r>
              <a:rPr lang="ru-RU" sz="1100" dirty="0"/>
              <a:t>заявление о постановке объекта недвижимости на учет в качестве бесхозяйного в случае, если проведенные мероприятия не позволили выявить правообладателя ранее учтенного объекта недвижимости (часть 20 статьи 69.1 Закона № 218-ФЗ);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обратиться к нотариусу с заявлением о выдаче свидетельства о праве на наследство в случае, если объект </a:t>
            </a:r>
            <a:r>
              <a:rPr lang="ru-RU" sz="1100" dirty="0"/>
              <a:t>недвижимости является выморочным имуществом (часть 21 статьи 69.1 Закона № 218-ФЗ);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/>
              <a:t>представлять </a:t>
            </a:r>
            <a:r>
              <a:rPr lang="ru-RU" sz="1100" dirty="0"/>
              <a:t>заявление о внесении в ЕГРН сведений о том, что помещение предназначено для обслуживания всех остальных помещений и (или) </a:t>
            </a:r>
            <a:r>
              <a:rPr lang="ru-RU" sz="1100" dirty="0" err="1"/>
              <a:t>машино</a:t>
            </a:r>
            <a:r>
              <a:rPr lang="ru-RU" sz="1100" dirty="0"/>
              <a:t>-мест в здании, сооружении или такое помещение относится к общему имуществу в многоквартирном доме, в случае, если объект недвижимости является помещением в здании или сооружении, предназначенным для обслуживания более одного помещения, </a:t>
            </a:r>
            <a:r>
              <a:rPr lang="ru-RU" sz="1100" dirty="0" err="1"/>
              <a:t>машино</a:t>
            </a:r>
            <a:r>
              <a:rPr lang="ru-RU" sz="1100" dirty="0"/>
              <a:t>-места, которое в соответствии с законом относятся к общему имуществу собственников помещений и (или) </a:t>
            </a:r>
            <a:r>
              <a:rPr lang="ru-RU" sz="1100" dirty="0" err="1"/>
              <a:t>машино</a:t>
            </a:r>
            <a:r>
              <a:rPr lang="ru-RU" sz="1100" dirty="0"/>
              <a:t>-мест в здании или сооружении (часть 23 статьи 69.1 Закона № 218-ФЗ</a:t>
            </a:r>
            <a:r>
              <a:rPr lang="ru-RU" sz="1100" dirty="0" smtClean="0"/>
              <a:t>).</a:t>
            </a:r>
          </a:p>
          <a:p>
            <a:endParaRPr lang="ru-RU" sz="1100" dirty="0"/>
          </a:p>
          <a:p>
            <a:r>
              <a:rPr lang="ru-RU" sz="1100" dirty="0"/>
              <a:t>П</a:t>
            </a:r>
            <a:r>
              <a:rPr lang="ru-RU" sz="1100" dirty="0" smtClean="0"/>
              <a:t>редусматривается </a:t>
            </a:r>
            <a:r>
              <a:rPr lang="ru-RU" sz="1100" dirty="0"/>
              <a:t>для уполномоченных органов возможность принятия решения о выявлении правообладателя ранее учтенного объекта недвижимости на основании выписки из </a:t>
            </a:r>
            <a:r>
              <a:rPr lang="ru-RU" sz="1100" dirty="0" err="1"/>
              <a:t>похозяйственной</a:t>
            </a:r>
            <a:r>
              <a:rPr lang="ru-RU" sz="1100" dirty="0"/>
              <a:t> книги в случае, если таким объектом является земельный участок, предназначенный для ведения личного подсобного хозяйства, и единственным документом, содержащим сведения о таком земельном участке в целях выявления его правообладателя является </a:t>
            </a:r>
            <a:r>
              <a:rPr lang="ru-RU" sz="1100" dirty="0" err="1"/>
              <a:t>похозяйственная</a:t>
            </a:r>
            <a:r>
              <a:rPr lang="ru-RU" sz="1100" dirty="0"/>
              <a:t> книга (часть 8.1 статьи 69.1 Закона № 218-ФЗ</a:t>
            </a:r>
            <a:r>
              <a:rPr lang="ru-RU" sz="1100" dirty="0" smtClean="0"/>
              <a:t>).</a:t>
            </a:r>
            <a:endParaRPr lang="ru-RU" sz="1100" dirty="0"/>
          </a:p>
          <a:p>
            <a:pPr>
              <a:spcAft>
                <a:spcPts val="600"/>
              </a:spcAft>
            </a:pPr>
            <a:endParaRPr lang="ru-RU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640646" y="823836"/>
            <a:ext cx="8503354" cy="551324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600" b="1" dirty="0" smtClean="0"/>
              <a:t>Изменения, </a:t>
            </a:r>
            <a:r>
              <a:rPr lang="ru-RU" sz="1600" b="1" dirty="0"/>
              <a:t>вступившие в силу 31.07.2023 в ст. 69.1 Федерального закона от 13.07.2015 №</a:t>
            </a:r>
            <a:r>
              <a:rPr lang="ru-RU" sz="1600" b="1" dirty="0" smtClean="0"/>
              <a:t>218-ФЗ, </a:t>
            </a:r>
            <a:r>
              <a:rPr lang="ru-RU" sz="1600" b="1" dirty="0"/>
              <a:t>позволяют уполномоченным </a:t>
            </a:r>
            <a:r>
              <a:rPr lang="ru-RU" sz="1600" b="1" dirty="0" smtClean="0"/>
              <a:t>органам:</a:t>
            </a:r>
          </a:p>
        </p:txBody>
      </p:sp>
    </p:spTree>
    <p:extLst>
      <p:ext uri="{BB962C8B-B14F-4D97-AF65-F5344CB8AC3E}">
        <p14:creationId xmlns:p14="http://schemas.microsoft.com/office/powerpoint/2010/main" val="30802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C9E52AD-2BE6-1942-93B1-080FA317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6685" y="3016054"/>
            <a:ext cx="1143468" cy="114346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553645" y="172539"/>
            <a:ext cx="8161125" cy="366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890FB"/>
                </a:solidFill>
              </a:rPr>
              <a:t>Отчет об исполнении плана-графика выявления правообладателей ранее учтенных объектов недвижимости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158572" y="4768679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425672" y="846812"/>
            <a:ext cx="8289098" cy="551324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600" b="1" dirty="0" smtClean="0"/>
              <a:t>Гр. 7 «Количество </a:t>
            </a:r>
            <a:r>
              <a:rPr lang="ru-RU" sz="1600" b="1" dirty="0">
                <a:solidFill>
                  <a:srgbClr val="FF0000"/>
                </a:solidFill>
              </a:rPr>
              <a:t>объектов</a:t>
            </a:r>
            <a:r>
              <a:rPr lang="ru-RU" sz="1600" b="1" dirty="0"/>
              <a:t>, правообладатели которых выявлены и внесены в ЕГРН, на отчетную дату с начала проведения работ по </a:t>
            </a:r>
            <a:r>
              <a:rPr lang="ru-RU" sz="1600" b="1" dirty="0" smtClean="0"/>
              <a:t>плану-графику»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794" y="1567543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b="1" dirty="0" smtClean="0"/>
              <a:t>Ч.1  ст. 69.1 Федерального закона от 13.07.2015 №218-ФЗ</a:t>
            </a:r>
          </a:p>
          <a:p>
            <a:pPr>
              <a:spcAft>
                <a:spcPts val="600"/>
              </a:spcAft>
            </a:pPr>
            <a:r>
              <a:rPr lang="ru-RU" sz="1000" dirty="0" smtClean="0"/>
              <a:t>Мероприятия по выявлению правообладателей проводятся также в отношении :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/>
              <a:t>Наследников, </a:t>
            </a:r>
            <a:r>
              <a:rPr lang="ru-RU" sz="1000" dirty="0"/>
              <a:t>права которых на недвижимое имущество возникли до 01.02.2019 и не были зарегистрированы в Едином государственном реестре недвижимости (далее – ЕГРН), если права наследодателей на такие объекты недвижимости возникли до дня вступления в силу Федерального закона от 21.07.1997 № 122-ФЗ «О государственной регистрации прав на недвижимое имущество и сделок с ним» (далее – Закон № 122-ФЗ) и также не были зарегистрированы в </a:t>
            </a:r>
            <a:r>
              <a:rPr lang="ru-RU" sz="1000" dirty="0" smtClean="0"/>
              <a:t>ЕГРН.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/>
              <a:t>Членов </a:t>
            </a:r>
            <a:r>
              <a:rPr lang="ru-RU" sz="1000" dirty="0"/>
              <a:t>жилищно-строительного, гаражного или иного потребительского кооператива, </a:t>
            </a:r>
            <a:r>
              <a:rPr lang="ru-RU" sz="1000" dirty="0" smtClean="0"/>
              <a:t>иных лиц, имеющих </a:t>
            </a:r>
            <a:r>
              <a:rPr lang="ru-RU" sz="1000" dirty="0"/>
              <a:t>права на </a:t>
            </a:r>
            <a:r>
              <a:rPr lang="ru-RU" sz="1000" dirty="0" err="1"/>
              <a:t>паенакопления</a:t>
            </a:r>
            <a:r>
              <a:rPr lang="ru-RU" sz="1000" dirty="0"/>
              <a:t>, внесшие в полном объеме паевой взнос за квартиру, гараж или иное недвижимое имущество, предоставленное этим лицам кооперативом, права которых не зарегистрированы в </a:t>
            </a:r>
            <a:r>
              <a:rPr lang="ru-RU" sz="1000" dirty="0" smtClean="0"/>
              <a:t>ЕГРН.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000" dirty="0" smtClean="0"/>
              <a:t>Правообладателей, </a:t>
            </a:r>
            <a:r>
              <a:rPr lang="ru-RU" sz="1000" dirty="0"/>
              <a:t>право собственности которых зарегистрировано после дня вступления в силу Закона № 122-ФЗ (после 31.01.1998) уполномоченными органами, действовавшими на территории субъекта Российской Федерации, на которой находится объект недвижимости, до создания на указанной территории учреждения юстиции по государственной регистрации прав на недвижимое имущество и сделок с ним в соответствии с Законом № </a:t>
            </a:r>
            <a:r>
              <a:rPr lang="ru-RU" sz="1000" dirty="0" smtClean="0"/>
              <a:t>122-ФЗ.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690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89653" y="992980"/>
            <a:ext cx="8764694" cy="3944779"/>
          </a:xfrm>
        </p:spPr>
        <p:txBody>
          <a:bodyPr>
            <a:noAutofit/>
          </a:bodyPr>
          <a:lstStyle/>
          <a:p>
            <a:r>
              <a:rPr lang="ru-RU" sz="1000" dirty="0"/>
              <a:t>Снятие с государственного кадастрового учета положительно влияет на результативность.</a:t>
            </a:r>
          </a:p>
          <a:p>
            <a:pPr marL="534988" lvl="1" indent="-192088"/>
            <a:r>
              <a:rPr lang="ru-RU" sz="1000" b="1" dirty="0"/>
              <a:t>Гр. 8 -  Количество объектов, снятых с кадастрового учета на основании акта осмотра.</a:t>
            </a:r>
          </a:p>
          <a:p>
            <a:pPr marL="0" indent="176213">
              <a:buNone/>
            </a:pPr>
            <a:r>
              <a:rPr lang="ru-RU" sz="1000" dirty="0"/>
              <a:t>Обязанность подачи уполномоченным органом заявления о государственном кадастровом учете в связи с прекращением существования зданий, сооружений, ОНС и расположенных в них помещений (при отсутствии государственной регистрации прав на такие) отображена в п. 8 ст. 69.1 Закона 218-ФЗ.</a:t>
            </a:r>
          </a:p>
          <a:p>
            <a:pPr marL="0" indent="176213">
              <a:buNone/>
            </a:pPr>
            <a:endParaRPr lang="ru-RU" sz="100" dirty="0"/>
          </a:p>
          <a:p>
            <a:pPr lvl="1"/>
            <a:r>
              <a:rPr lang="ru-RU" sz="1000" b="1" dirty="0"/>
              <a:t>Гр. 16 - Количество объектов, снятых с кадастрового учета в рамках работ по верификации сведений ЕГРН.</a:t>
            </a:r>
          </a:p>
          <a:p>
            <a:pPr>
              <a:spcAft>
                <a:spcPts val="600"/>
              </a:spcAft>
            </a:pPr>
            <a:r>
              <a:rPr lang="ru-RU" sz="1000" dirty="0"/>
              <a:t>Возможность снятия с ГКУ ранее учтенных земельных участков отображена в ст. 70 № 218-ФЗ,  п. 238 Приказа Росреестра от 07.12.2023 №</a:t>
            </a:r>
            <a:r>
              <a:rPr lang="ru-RU" sz="1000" dirty="0" smtClean="0"/>
              <a:t>П/0514.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000" dirty="0" smtClean="0"/>
              <a:t>Для </a:t>
            </a:r>
            <a:r>
              <a:rPr lang="ru-RU" sz="1000" dirty="0"/>
              <a:t>присвоения записи о земельном участке статуса «архивная» необходимо соблюдение одновременно следующих условий: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отсутствие в ЕГРН сведений о земельных участках, из которых образован земельный участок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государственный кадастровый учет осуществлен до 1 марта 2008 года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отсутствуют основания для разграничения права собственности на такой земельный участок и (или) правоустанавливающих документов, выданных иным лицам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000" dirty="0"/>
              <a:t>отсутствие в ЕГРН сведений о наличии на земельном участке объектов недвижимости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553645" y="172539"/>
            <a:ext cx="8161125" cy="366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890FB"/>
                </a:solidFill>
              </a:rPr>
              <a:t>Отчет об исполнении плана-графика выявления правообладателей ранее учтенных объектов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115225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chemeClr val="accent1"/>
                  </a:solidFill>
                </a:ln>
              </a:rPr>
              <a:t>Гр 10. Количество объектов, правообладатели которых не выявлены (отсутствуют правоустанавливающие, </a:t>
            </a:r>
            <a:r>
              <a:rPr lang="ru-RU" b="1" dirty="0" err="1">
                <a:ln>
                  <a:solidFill>
                    <a:schemeClr val="accent1"/>
                  </a:solidFill>
                </a:ln>
              </a:rPr>
              <a:t>правоудостоверяющие</a:t>
            </a:r>
            <a:r>
              <a:rPr lang="ru-RU" b="1" dirty="0">
                <a:ln>
                  <a:solidFill>
                    <a:schemeClr val="accent1"/>
                  </a:solidFill>
                </a:ln>
              </a:rPr>
              <a:t> документы, объект не идентифицирован на местности и т.д.). </a:t>
            </a:r>
            <a:endParaRPr lang="ru-RU" b="1" dirty="0" smtClean="0">
              <a:ln>
                <a:solidFill>
                  <a:schemeClr val="accent1"/>
                </a:solidFill>
              </a:ln>
            </a:endParaRPr>
          </a:p>
          <a:p>
            <a:pPr algn="ctr"/>
            <a:r>
              <a:rPr lang="ru-RU" dirty="0" smtClean="0"/>
              <a:t>- отрицательно влияет на результативность.</a:t>
            </a:r>
          </a:p>
          <a:p>
            <a:pPr algn="ctr"/>
            <a:r>
              <a:rPr lang="ru-RU" dirty="0" smtClean="0"/>
              <a:t>- 8,5 % отработанных объектов отнесены к данной графе отчетности.</a:t>
            </a:r>
            <a:endParaRPr lang="ru-RU" dirty="0"/>
          </a:p>
          <a:p>
            <a:r>
              <a:rPr lang="ru-RU" dirty="0" smtClean="0"/>
              <a:t>Поиск правообладателей, идентификация на местности из информации, полученной от органов технической инвентаризации (в </a:t>
            </a:r>
            <a:r>
              <a:rPr lang="ru-RU" dirty="0"/>
              <a:t>технических паспортах </a:t>
            </a:r>
            <a:r>
              <a:rPr lang="ru-RU" dirty="0" smtClean="0"/>
              <a:t>в большинстве случаев содержится </a:t>
            </a:r>
            <a:r>
              <a:rPr lang="ru-RU" dirty="0"/>
              <a:t>информация </a:t>
            </a:r>
            <a:r>
              <a:rPr lang="ru-RU" dirty="0" smtClean="0"/>
              <a:t>либо </a:t>
            </a:r>
            <a:r>
              <a:rPr lang="ru-RU" dirty="0"/>
              <a:t>о собственниках, либо о соседях, либо об </a:t>
            </a:r>
            <a:r>
              <a:rPr lang="ru-RU" dirty="0" smtClean="0"/>
              <a:t>ориентирах).</a:t>
            </a:r>
          </a:p>
          <a:p>
            <a:r>
              <a:rPr lang="ru-RU" dirty="0" smtClean="0"/>
              <a:t>Поиск объектов через связь с земельными участками (процент привязки – 80%). </a:t>
            </a:r>
          </a:p>
          <a:p>
            <a:r>
              <a:rPr lang="ru-RU" dirty="0" smtClean="0"/>
              <a:t>Возможность направления в </a:t>
            </a:r>
            <a:r>
              <a:rPr lang="ru-RU" dirty="0"/>
              <a:t>адрес Росреестра </a:t>
            </a:r>
            <a:r>
              <a:rPr lang="ru-RU" dirty="0" smtClean="0"/>
              <a:t>уточняющих запросов </a:t>
            </a:r>
            <a:r>
              <a:rPr lang="ru-RU" dirty="0"/>
              <a:t>в целях </a:t>
            </a:r>
            <a:r>
              <a:rPr lang="ru-RU" dirty="0" smtClean="0"/>
              <a:t>получения </a:t>
            </a:r>
            <a:r>
              <a:rPr lang="ru-RU" dirty="0"/>
              <a:t>информации о реквизитах документов, на основании которых сведения об объектах внесены в </a:t>
            </a:r>
            <a:r>
              <a:rPr lang="ru-RU" dirty="0" smtClean="0"/>
              <a:t>ЕГРН.</a:t>
            </a:r>
            <a:endParaRPr lang="ru-RU" dirty="0"/>
          </a:p>
          <a:p>
            <a:endParaRPr lang="ru-RU" b="1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721518" y="125125"/>
            <a:ext cx="8161125" cy="366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890FB"/>
                </a:solidFill>
              </a:rPr>
              <a:t>Отчет об исполнении плана-графика выявления правообладателей ранее учтенных объектов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224794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C9E52AD-2BE6-1942-93B1-080FA317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6685" y="3016054"/>
            <a:ext cx="1143468" cy="114346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553645" y="172539"/>
            <a:ext cx="8161125" cy="3663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890FB"/>
                </a:solidFill>
              </a:rPr>
              <a:t>Отчет об исполнении плана-графика выявления правообладателей ранее учтенных объектов недвижимости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158572" y="4768679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016218-29C4-5B4D-B617-25C574914622}"/>
              </a:ext>
            </a:extLst>
          </p:cNvPr>
          <p:cNvSpPr/>
          <p:nvPr/>
        </p:nvSpPr>
        <p:spPr>
          <a:xfrm>
            <a:off x="425672" y="719644"/>
            <a:ext cx="8289098" cy="705212"/>
          </a:xfrm>
          <a:prstGeom prst="rect">
            <a:avLst/>
          </a:prstGeom>
        </p:spPr>
        <p:txBody>
          <a:bodyPr wrap="square" lIns="58311" tIns="29156" rIns="58311" bIns="29156">
            <a:spAutoFit/>
          </a:bodyPr>
          <a:lstStyle/>
          <a:p>
            <a:pPr defTabSz="583113">
              <a:buClr>
                <a:srgbClr val="00B050"/>
              </a:buClr>
              <a:tabLst>
                <a:tab pos="90488" algn="l"/>
                <a:tab pos="180975" algn="l"/>
              </a:tabLst>
              <a:defRPr/>
            </a:pPr>
            <a:r>
              <a:rPr lang="ru-RU" sz="1400" b="1" dirty="0" smtClean="0"/>
              <a:t>Гр. 20</a:t>
            </a:r>
            <a:r>
              <a:rPr lang="en-US" sz="1400" b="1" dirty="0" smtClean="0"/>
              <a:t> </a:t>
            </a:r>
            <a:r>
              <a:rPr lang="ru-RU" sz="1400" b="1" dirty="0" smtClean="0"/>
              <a:t>«Количество </a:t>
            </a:r>
            <a:r>
              <a:rPr lang="ru-RU" sz="1400" b="1" dirty="0"/>
              <a:t>объектов, в отношении которых работа проведена, но сведения о выявленных правообладателях не внесены в ЕГРН по иным причинам, не указанным в графах 10-14, 17-19, на отчетную дату с начала проведения работ по </a:t>
            </a:r>
            <a:r>
              <a:rPr lang="ru-RU" sz="1400" b="1" dirty="0" smtClean="0"/>
              <a:t>плану-графику»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6583" y="1485054"/>
            <a:ext cx="704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17A15F"/>
                </a:solidFill>
              </a:rPr>
              <a:t>По сообщению ЦА Росреестра земельные участки под МКД </a:t>
            </a: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solidFill>
                  <a:srgbClr val="17A15F"/>
                </a:solidFill>
              </a:rPr>
              <a:t>следует включать в гр. 20 (ранее в гр. 14).</a:t>
            </a:r>
          </a:p>
          <a:p>
            <a:pPr algn="just">
              <a:spcAft>
                <a:spcPts val="600"/>
              </a:spcAft>
            </a:pPr>
            <a:endParaRPr lang="ru-RU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Типовые ошибки отнесения в гр.20.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Объекты </a:t>
            </a:r>
            <a:r>
              <a:rPr lang="ru-RU" sz="1400" dirty="0"/>
              <a:t>недвижимости, являющиеся муниципальной, региональной, федеральной собственностью не должны </a:t>
            </a:r>
            <a:r>
              <a:rPr lang="ru-RU" sz="1400" dirty="0" smtClean="0"/>
              <a:t>включаться  </a:t>
            </a:r>
            <a:r>
              <a:rPr lang="ru-RU" sz="1400" dirty="0"/>
              <a:t>в данную графу, как и объекты, </a:t>
            </a:r>
            <a:r>
              <a:rPr lang="ru-RU" sz="1400" dirty="0" smtClean="0"/>
              <a:t>о которых имеются сведения о смерти правообладателя. </a:t>
            </a:r>
            <a:endParaRPr lang="ru-RU" sz="1400" dirty="0"/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Объекты, относящиеся к муниципальной </a:t>
            </a:r>
            <a:r>
              <a:rPr lang="ru-RU" sz="1400" dirty="0"/>
              <a:t>собственности, </a:t>
            </a:r>
            <a:r>
              <a:rPr lang="ru-RU" sz="1400" dirty="0" smtClean="0"/>
              <a:t>следует учитывать </a:t>
            </a:r>
            <a:r>
              <a:rPr lang="ru-RU" sz="1400" dirty="0"/>
              <a:t>либо в гр. 15, либо в гр. </a:t>
            </a:r>
            <a:r>
              <a:rPr lang="ru-RU" sz="1400" dirty="0" smtClean="0"/>
              <a:t>9 (зависит от даты документа-основания) только после государственной регистрации права.</a:t>
            </a:r>
            <a:endParaRPr lang="ru-RU" sz="1400" dirty="0"/>
          </a:p>
          <a:p>
            <a:pPr algn="just">
              <a:spcAft>
                <a:spcPts val="600"/>
              </a:spcAft>
            </a:pPr>
            <a:r>
              <a:rPr lang="ru-RU" sz="1400" dirty="0"/>
              <a:t>Объекты недвижимости, прекратившие свое существование, </a:t>
            </a:r>
            <a:r>
              <a:rPr lang="ru-RU" sz="1400" dirty="0" smtClean="0"/>
              <a:t>должны быть </a:t>
            </a:r>
            <a:r>
              <a:rPr lang="ru-RU" sz="1400" dirty="0"/>
              <a:t>отнесены в гр. 8 или гр.16 (после снятия с ГКУ по поступившим документам </a:t>
            </a:r>
            <a:r>
              <a:rPr lang="ru-RU" sz="1400" dirty="0" smtClean="0"/>
              <a:t>– акты </a:t>
            </a:r>
            <a:r>
              <a:rPr lang="ru-RU" sz="1400" dirty="0"/>
              <a:t>осмотра, акты обследования).</a:t>
            </a:r>
          </a:p>
        </p:txBody>
      </p:sp>
    </p:spTree>
    <p:extLst>
      <p:ext uri="{BB962C8B-B14F-4D97-AF65-F5344CB8AC3E}">
        <p14:creationId xmlns:p14="http://schemas.microsoft.com/office/powerpoint/2010/main" val="4508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C9E52AD-2BE6-1942-93B1-080FA317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96685" y="3016054"/>
            <a:ext cx="1143468" cy="114346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9F09F66-1085-4855-8DC5-F9637EFDA1FB}"/>
              </a:ext>
            </a:extLst>
          </p:cNvPr>
          <p:cNvSpPr txBox="1">
            <a:spLocks/>
          </p:cNvSpPr>
          <p:nvPr/>
        </p:nvSpPr>
        <p:spPr>
          <a:xfrm>
            <a:off x="553645" y="172539"/>
            <a:ext cx="8185406" cy="51979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1890FB"/>
                </a:solidFill>
              </a:rPr>
              <a:t>Отчет об исполнении плана-графика выявления правообладателей ранее учтенных объектов недвижимости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9AA9F89-8FE7-453C-8FBE-FAF4AE20A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6158572" y="4768679"/>
            <a:ext cx="2743200" cy="365125"/>
          </a:xfrm>
        </p:spPr>
        <p:txBody>
          <a:bodyPr/>
          <a:lstStyle/>
          <a:p>
            <a:fld id="{35ACA335-37F7-42C7-872A-92C3D7072F8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05431" y="1318381"/>
            <a:ext cx="67665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FF0000"/>
                </a:solidFill>
              </a:rPr>
              <a:t>Важно! </a:t>
            </a:r>
            <a:r>
              <a:rPr lang="ru-RU" sz="1600" dirty="0" smtClean="0"/>
              <a:t>Информация </a:t>
            </a:r>
            <a:r>
              <a:rPr lang="ru-RU" sz="1600" dirty="0"/>
              <a:t>предоставляется только по </a:t>
            </a:r>
            <a:r>
              <a:rPr lang="ru-RU" sz="1600" dirty="0" smtClean="0"/>
              <a:t>объектам</a:t>
            </a:r>
            <a:r>
              <a:rPr lang="ru-RU" sz="1600" dirty="0"/>
              <a:t>, включенным в План-график </a:t>
            </a:r>
            <a:r>
              <a:rPr lang="ru-RU" sz="1600" dirty="0" smtClean="0"/>
              <a:t>проведения работ.</a:t>
            </a:r>
            <a:endParaRPr lang="ru-RU" sz="1600" dirty="0"/>
          </a:p>
          <a:p>
            <a:pPr>
              <a:spcAft>
                <a:spcPts val="600"/>
              </a:spcAft>
            </a:pPr>
            <a:endParaRPr lang="ru-RU" sz="1600" dirty="0" smtClean="0"/>
          </a:p>
          <a:p>
            <a:pPr>
              <a:spcAft>
                <a:spcPts val="600"/>
              </a:spcAft>
            </a:pPr>
            <a:r>
              <a:rPr lang="ru-RU" sz="1600" dirty="0" smtClean="0"/>
              <a:t>В </a:t>
            </a:r>
            <a:r>
              <a:rPr lang="ru-RU" sz="1600" dirty="0"/>
              <a:t>целях формирования корректной отчетности необходимо предоставлять </a:t>
            </a:r>
            <a:r>
              <a:rPr lang="ru-RU" sz="1600" dirty="0" smtClean="0"/>
              <a:t>в Управление списки </a:t>
            </a:r>
            <a:r>
              <a:rPr lang="ru-RU" sz="1600" dirty="0" err="1"/>
              <a:t>отмаркированных</a:t>
            </a:r>
            <a:r>
              <a:rPr lang="ru-RU" sz="1600" dirty="0"/>
              <a:t> объектов </a:t>
            </a:r>
            <a:r>
              <a:rPr lang="ru-RU" sz="1600" dirty="0" smtClean="0"/>
              <a:t>недвижимости. </a:t>
            </a:r>
          </a:p>
          <a:p>
            <a:pPr>
              <a:spcAft>
                <a:spcPts val="600"/>
              </a:spcAft>
            </a:pPr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7867" y="4251592"/>
            <a:ext cx="658706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/>
              <a:t>Контактное лицо Управления по формированию отчетности  – </a:t>
            </a:r>
            <a:endParaRPr lang="ru-RU" sz="1200" dirty="0" smtClean="0"/>
          </a:p>
          <a:p>
            <a:pPr>
              <a:spcAft>
                <a:spcPts val="600"/>
              </a:spcAft>
            </a:pPr>
            <a:r>
              <a:rPr lang="ru-RU" sz="1200" dirty="0" smtClean="0"/>
              <a:t>Кырнышев </a:t>
            </a:r>
            <a:r>
              <a:rPr lang="ru-RU" sz="1200" dirty="0"/>
              <a:t>Дмитрий Геннадьевич  тел. 88212287367</a:t>
            </a:r>
          </a:p>
        </p:txBody>
      </p:sp>
    </p:spTree>
    <p:extLst>
      <p:ext uri="{BB962C8B-B14F-4D97-AF65-F5344CB8AC3E}">
        <p14:creationId xmlns:p14="http://schemas.microsoft.com/office/powerpoint/2010/main" val="34655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vyYv4uJ67S0mN.RbxZXA"/>
</p:tagLst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42CC4482C5DE94FA46513EB72EDE1D4" ma:contentTypeVersion="2" ma:contentTypeDescription="Создание документа." ma:contentTypeScope="" ma:versionID="62d1be16176e7f85039dac8e38a5e444">
  <xsd:schema xmlns:xsd="http://www.w3.org/2001/XMLSchema" xmlns:p="http://schemas.microsoft.com/office/2006/metadata/properties" xmlns:ns2="1fc690b3-c882-4850-8cc6-f4246920bee6" targetNamespace="http://schemas.microsoft.com/office/2006/metadata/properties" ma:root="true" ma:fieldsID="0d455962856e25ccf4ccdbec88adc14e" ns2:_="">
    <xsd:import namespace="1fc690b3-c882-4850-8cc6-f4246920bee6"/>
    <xsd:element name="properties">
      <xsd:complexType>
        <xsd:sequence>
          <xsd:element name="documentManagement">
            <xsd:complexType>
              <xsd:all>
                <xsd:element ref="ns2:_x2116_" minOccurs="0"/>
                <xsd:element ref="ns2:_x041d__x0430__x0438__x043c__x0435__x043d__x043e__x0432__x0435__x043d__x0438__x0435__x0020__x0434__x043e__x043a__x0443__x043c__x0435__x043d__x0442__x0430_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fc690b3-c882-4850-8cc6-f4246920bee6" elementFormDefault="qualified">
    <xsd:import namespace="http://schemas.microsoft.com/office/2006/documentManagement/types"/>
    <xsd:element name="_x2116_" ma:index="8" nillable="true" ma:displayName="№" ma:decimals="0" ma:internalName="_x2116_">
      <xsd:simpleType>
        <xsd:restriction base="dms:Number"/>
      </xsd:simpleType>
    </xsd:element>
    <xsd:element name="_x041d__x0430__x0438__x043c__x0435__x043d__x043e__x0432__x0435__x043d__x0438__x0435__x0020__x0434__x043e__x043a__x0443__x043c__x0435__x043d__x0442__x0430_" ma:index="9" ma:displayName="Наименовение документа" ma:default="" ma:internalName="_x041d__x0430__x0438__x043c__x0435__x043d__x043e__x0432__x0435__x043d__x0438__x0435__x0020__x0434__x043e__x043a__x0443__x043c__x0435__x043d__x0442__x0430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x2116_ xmlns="1fc690b3-c882-4850-8cc6-f4246920bee6" xsi:nil="true"/>
    <_x041d__x0430__x0438__x043c__x0435__x043d__x043e__x0432__x0435__x043d__x0438__x0435__x0020__x0434__x043e__x043a__x0443__x043c__x0435__x043d__x0442__x0430_ xmlns="1fc690b3-c882-4850-8cc6-f4246920bee6">Наполнение_ЕГРН_ПР-1424_презентация</_x041d__x0430__x0438__x043c__x0435__x043d__x043e__x0432__x0435__x043d__x0438__x0435__x0020__x0434__x043e__x043a__x0443__x043c__x0435__x043d__x0442__x0430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23319E-C999-42A5-8FA1-1E20C86CE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690b3-c882-4850-8cc6-f4246920bee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4C592F9-0234-4ECF-B481-828D5CCBA87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fc690b3-c882-4850-8cc6-f4246920be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4A0472-91CB-4BBD-8595-2AA87697C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16837</TotalTime>
  <Words>1704</Words>
  <Application>Microsoft Office PowerPoint</Application>
  <PresentationFormat>Экран (16:9)</PresentationFormat>
  <Paragraphs>241</Paragraphs>
  <Slides>12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Segoe UI</vt:lpstr>
      <vt:lpstr>Segoe UI Semibold</vt:lpstr>
      <vt:lpstr>Segoe UI Symbol</vt:lpstr>
      <vt:lpstr>Times New Roman</vt:lpstr>
      <vt:lpstr>Wingdings</vt:lpstr>
      <vt:lpstr>Шаблон</vt:lpstr>
      <vt:lpstr>Слайд think-cell</vt:lpstr>
      <vt:lpstr>О результатах исполнения перечня поручений  Президента Российской Федерации по вопросам реализации государственной программы  Российской Федерации  «Национальная система пространственных данных» от 11.08.2022 № Пр-1424. Реализация Федерального закона от 30.12.2020 № 518-ФЗ.  </vt:lpstr>
      <vt:lpstr>Презентация PowerPoint</vt:lpstr>
      <vt:lpstr>Отчет об исполнении плана-графика выявления правообладателей ранее учтенных объектов недвижимости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СОПРОВОЖДЕНИЕ РЕГИОНАЛЬНЫХ МЕРОПРИЯТИЙ ТО РОСРЕЕСТРА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поручений Президента Российской Федерации от 11.08.2022 № Пр-1424</dc:title>
  <dc:creator>Григорян Аркадий Робертович</dc:creator>
  <cp:lastModifiedBy>Шутова Наталья Витальевна</cp:lastModifiedBy>
  <cp:revision>901</cp:revision>
  <cp:lastPrinted>2024-07-30T08:21:17Z</cp:lastPrinted>
  <dcterms:created xsi:type="dcterms:W3CDTF">2020-12-17T18:43:20Z</dcterms:created>
  <dcterms:modified xsi:type="dcterms:W3CDTF">2024-07-30T08:22:25Z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  <property fmtid="{D5CDD505-2E9C-101B-9397-08002B2CF9AE}" pid="7" name="ContentTypeId">
    <vt:lpwstr>0x010100B42CC4482C5DE94FA46513EB72EDE1D4</vt:lpwstr>
  </property>
</Properties>
</file>