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EE22-82CB-4191-82E9-16C0736FE43F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2B1-1A6A-4DA2-9E63-056E6F797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61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EE22-82CB-4191-82E9-16C0736FE43F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2B1-1A6A-4DA2-9E63-056E6F797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910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EE22-82CB-4191-82E9-16C0736FE43F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2B1-1A6A-4DA2-9E63-056E6F797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11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EE22-82CB-4191-82E9-16C0736FE43F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2B1-1A6A-4DA2-9E63-056E6F797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251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EE22-82CB-4191-82E9-16C0736FE43F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2B1-1A6A-4DA2-9E63-056E6F797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366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EE22-82CB-4191-82E9-16C0736FE43F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2B1-1A6A-4DA2-9E63-056E6F797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50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EE22-82CB-4191-82E9-16C0736FE43F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2B1-1A6A-4DA2-9E63-056E6F797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93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EE22-82CB-4191-82E9-16C0736FE43F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2B1-1A6A-4DA2-9E63-056E6F797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57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EE22-82CB-4191-82E9-16C0736FE43F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2B1-1A6A-4DA2-9E63-056E6F797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88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EE22-82CB-4191-82E9-16C0736FE43F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2B1-1A6A-4DA2-9E63-056E6F797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506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EE22-82CB-4191-82E9-16C0736FE43F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2B1-1A6A-4DA2-9E63-056E6F797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550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2EE22-82CB-4191-82E9-16C0736FE43F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012B1-1A6A-4DA2-9E63-056E6F797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3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1000">
              <a:schemeClr val="accent1">
                <a:lumMod val="45000"/>
                <a:lumOff val="55000"/>
              </a:schemeClr>
            </a:gs>
            <a:gs pos="63000">
              <a:schemeClr val="accent1">
                <a:lumMod val="45000"/>
                <a:lumOff val="55000"/>
              </a:schemeClr>
            </a:gs>
            <a:gs pos="58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515" y="35294"/>
            <a:ext cx="11148060" cy="30037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Прямая поддержка ЛПХ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919" y="335667"/>
            <a:ext cx="11860388" cy="6297454"/>
          </a:xfrm>
          <a:pattFill prst="pct5">
            <a:fgClr>
              <a:srgbClr val="FBE4D5"/>
            </a:fgClr>
            <a:bgClr>
              <a:schemeClr val="bg1"/>
            </a:bgClr>
          </a:pattFill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5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 на возмещение части затрат на обеспечение прироста производства сельскохозяйственной продукции гражданами,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5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ведущими личное подсобное хозяйство и применяющих специальный налоговый режим  «Налог на профессиональный доход» (НПД)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применение специального налогового режима (НПД);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</a:t>
            </a:r>
            <a:r>
              <a:rPr lang="ru-RU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производственной деятельности в качестве гражданина, ведущего личное подсобное хозяйство, в течение не менее 12 месяцев, </a:t>
            </a: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предшествующих году предоставления субсидии, </a:t>
            </a:r>
            <a:r>
              <a:rPr lang="ru-RU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подтверждаемое выпиской из </a:t>
            </a:r>
            <a:r>
              <a:rPr lang="ru-RU" sz="5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похозяйственной</a:t>
            </a:r>
            <a:r>
              <a:rPr lang="ru-RU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книги</a:t>
            </a: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</a:t>
            </a:r>
            <a:r>
              <a:rPr lang="ru-RU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расчеты для получения субсидий</a:t>
            </a:r>
            <a:r>
              <a:rPr lang="en-US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объемов продукции, реализованной не ранее постановки гражданина на учет в качестве плательщика налога на профессиональный доход.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 предоставляется по установленным ставкам на 1 тонну реализованной продукции в зависимости от территориальной принадлежности (зоны):  молоко – от 12 000 до 18 000 рублей; скот и птица в убойной массе, реализованного на мясо – от 44 000 до 51 000 рублей; картофель – 10 000 рублей.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52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редельные </a:t>
            </a:r>
            <a:r>
              <a:rPr lang="ru-RU" sz="5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объемы выхода продукции растениеводства с 1 кв. метра: </a:t>
            </a:r>
          </a:p>
          <a:p>
            <a:pPr marL="0" indent="0">
              <a:lnSpc>
                <a:spcPct val="120000"/>
              </a:lnSpc>
              <a:buNone/>
            </a:pPr>
            <a:endParaRPr lang="ru-RU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endParaRPr lang="ru-RU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ru-RU" sz="4800" b="1" u="sng" dirty="0">
              <a:gradFill>
                <a:gsLst>
                  <a:gs pos="39867">
                    <a:srgbClr val="B6F1E1"/>
                  </a:gs>
                  <a:gs pos="54020">
                    <a:srgbClr val="A1EDD8"/>
                  </a:gs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70000"/>
              </a:lnSpc>
              <a:spcAft>
                <a:spcPts val="800"/>
              </a:spcAft>
              <a:buNone/>
            </a:pPr>
            <a:r>
              <a:rPr lang="ru-RU" sz="52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Пакет документов:</a:t>
            </a:r>
            <a:endParaRPr lang="ru-RU" sz="5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000" indent="-144000">
              <a:lnSpc>
                <a:spcPct val="7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заявление </a:t>
            </a:r>
          </a:p>
          <a:p>
            <a:pPr marL="144000" lvl="0" indent="-1440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о постановке на учет (снятии с учета) физического лица в качестве плательщика НПД</a:t>
            </a:r>
          </a:p>
          <a:p>
            <a:pPr marL="144000" lvl="0" indent="-1440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из </a:t>
            </a:r>
            <a:r>
              <a:rPr lang="ru-RU" sz="5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похозяйственной</a:t>
            </a:r>
            <a:r>
              <a:rPr lang="ru-RU" sz="5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книги</a:t>
            </a:r>
            <a:endParaRPr lang="ru-RU" sz="5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000" indent="-1440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сведения об осуществляемой деятельности</a:t>
            </a:r>
          </a:p>
          <a:p>
            <a:pPr marL="144000" indent="-1440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справка-расчет с приложением реестра чеков, </a:t>
            </a:r>
            <a:r>
              <a:rPr lang="ru-RU" sz="5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сформированных в официальном приложении ФНС России</a:t>
            </a:r>
            <a:endParaRPr lang="ru-RU" sz="5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000" indent="-1440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5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согласие на обработку персональных </a:t>
            </a: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</a:t>
            </a:r>
            <a:endParaRPr lang="ru-RU" sz="5200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48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48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	 Пакет </a:t>
            </a:r>
            <a:r>
              <a:rPr lang="ru-RU" sz="48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подается на бумажном носителе в ГУ РК «Центр господдержки АПК и рыбного хозяйства» </a:t>
            </a:r>
            <a:r>
              <a:rPr lang="ru-RU" sz="48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48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либо в территориальные отделы) по адресу: </a:t>
            </a:r>
            <a:r>
              <a:rPr lang="ru-RU" sz="48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	167010</a:t>
            </a:r>
            <a:r>
              <a:rPr lang="ru-RU" sz="48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</a:t>
            </a:r>
            <a:r>
              <a:rPr lang="ru-RU" sz="4800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Сыктывкар, ул. Бабушкина, д. 23 </a:t>
            </a:r>
            <a:r>
              <a:rPr lang="ru-RU" sz="4800" b="1" u="sng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до 15 октября 2023 года</a:t>
            </a:r>
          </a:p>
          <a:p>
            <a:pPr marL="0" lvl="0" indent="0">
              <a:spcAft>
                <a:spcPts val="800"/>
              </a:spcAft>
              <a:buNone/>
            </a:pPr>
            <a:endParaRPr lang="ru-RU" sz="4800" b="1" u="sng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ru-RU" sz="4800" b="1" u="sng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ru-RU" sz="4800" b="1" u="sng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ru-RU" sz="4800" b="1" u="sng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ru-RU" sz="4800" b="1" u="sng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ru-RU" sz="4800" b="1" u="sng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ru-RU" sz="4800" b="1" u="sng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ru-RU" sz="4800" b="1" u="sng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ru-RU" sz="3000" b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Wingdings" panose="05000000000000000000" pitchFamily="2" charset="2"/>
              <a:buChar char=""/>
            </a:pPr>
            <a:endParaRPr lang="ru-RU" sz="13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Wingdings" panose="05000000000000000000" pitchFamily="2" charset="2"/>
              <a:buChar char=""/>
            </a:pPr>
            <a:endParaRPr lang="ru-RU" sz="13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Wingdings" panose="05000000000000000000" pitchFamily="2" charset="2"/>
              <a:buChar char=""/>
            </a:pPr>
            <a:endParaRPr lang="ru-RU" sz="13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3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9035FCF-A8E8-4FE5-B34D-31C05492B2F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1174746" y="428625"/>
            <a:ext cx="829704" cy="1233920"/>
          </a:xfrm>
          <a:prstGeom prst="rect">
            <a:avLst/>
          </a:prstGeom>
          <a:pattFill prst="pct5">
            <a:fgClr>
              <a:srgbClr val="FBE4D5"/>
            </a:fgClr>
            <a:bgClr>
              <a:schemeClr val="bg1"/>
            </a:bgClr>
          </a:pattFill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27150" y="29379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3746" y="2730466"/>
            <a:ext cx="2366324" cy="16193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421" y="4500002"/>
            <a:ext cx="2366325" cy="1614805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17" y="6283505"/>
            <a:ext cx="323481" cy="349615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002342"/>
              </p:ext>
            </p:extLst>
          </p:nvPr>
        </p:nvGraphicFramePr>
        <p:xfrm>
          <a:off x="381965" y="2895805"/>
          <a:ext cx="8160151" cy="17868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2906">
                  <a:extLst>
                    <a:ext uri="{9D8B030D-6E8A-4147-A177-3AD203B41FA5}">
                      <a16:colId xmlns:a16="http://schemas.microsoft.com/office/drawing/2014/main" val="2370663822"/>
                    </a:ext>
                  </a:extLst>
                </a:gridCol>
                <a:gridCol w="3412375">
                  <a:extLst>
                    <a:ext uri="{9D8B030D-6E8A-4147-A177-3AD203B41FA5}">
                      <a16:colId xmlns:a16="http://schemas.microsoft.com/office/drawing/2014/main" val="1154620545"/>
                    </a:ext>
                  </a:extLst>
                </a:gridCol>
                <a:gridCol w="4064870">
                  <a:extLst>
                    <a:ext uri="{9D8B030D-6E8A-4147-A177-3AD203B41FA5}">
                      <a16:colId xmlns:a16="http://schemas.microsoft.com/office/drawing/2014/main" val="1461887600"/>
                    </a:ext>
                  </a:extLst>
                </a:gridCol>
              </a:tblGrid>
              <a:tr h="3146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300" b="1" spc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продукции</a:t>
                      </a:r>
                      <a:endParaRPr lang="ru-RU" sz="1300" b="1" spc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spc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 с 1 кв. метра</a:t>
                      </a:r>
                      <a:endParaRPr lang="ru-RU" sz="1300" b="1" spc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582100"/>
                  </a:ext>
                </a:extLst>
              </a:tr>
              <a:tr h="3146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spc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 b="0" spc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spc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Картофель</a:t>
                      </a:r>
                      <a:endParaRPr lang="ru-RU" sz="1300" b="0" spc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spc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1300" b="0" spc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527544"/>
                  </a:ext>
                </a:extLst>
              </a:tr>
              <a:tr h="3146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spc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 b="0" spc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spc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Морковь, свекла</a:t>
                      </a:r>
                      <a:endParaRPr lang="ru-RU" sz="1300" b="0" spc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spc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300" b="0" spc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323709"/>
                  </a:ext>
                </a:extLst>
              </a:tr>
              <a:tr h="3146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spc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b="0" spc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spc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Капуста, кабачки</a:t>
                      </a:r>
                      <a:endParaRPr lang="ru-RU" sz="1300" b="0" spc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spc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1300" b="0" spc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623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spc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300" b="0" spc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spc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Лук, чеснок</a:t>
                      </a:r>
                      <a:endParaRPr lang="ru-RU" sz="1300" b="0" spc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spc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300" b="0" spc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17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567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509</TotalTime>
  <Words>299</Words>
  <Application>Microsoft Office PowerPoint</Application>
  <PresentationFormat>Широкоэкранный</PresentationFormat>
  <Paragraphs>47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  Прямая поддержка ЛПХ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Прямая поддержка ЛПХ (старт – 2022 год)</dc:title>
  <dc:creator>Ткачева Снежанна Игоревна</dc:creator>
  <cp:lastModifiedBy>Кузнецова Елена Александровна</cp:lastModifiedBy>
  <cp:revision>46</cp:revision>
  <dcterms:created xsi:type="dcterms:W3CDTF">2022-09-15T09:00:56Z</dcterms:created>
  <dcterms:modified xsi:type="dcterms:W3CDTF">2023-08-08T12:22:20Z</dcterms:modified>
</cp:coreProperties>
</file>